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61" r:id="rId2"/>
    <p:sldId id="718" r:id="rId3"/>
    <p:sldId id="719" r:id="rId4"/>
    <p:sldId id="720" r:id="rId5"/>
    <p:sldId id="721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32" r:id="rId17"/>
    <p:sldId id="733" r:id="rId18"/>
    <p:sldId id="734" r:id="rId19"/>
    <p:sldId id="735" r:id="rId20"/>
    <p:sldId id="736" r:id="rId21"/>
    <p:sldId id="714" r:id="rId22"/>
    <p:sldId id="715" r:id="rId23"/>
    <p:sldId id="716" r:id="rId24"/>
    <p:sldId id="717" r:id="rId25"/>
    <p:sldId id="737" r:id="rId26"/>
    <p:sldId id="738" r:id="rId27"/>
    <p:sldId id="739" r:id="rId28"/>
    <p:sldId id="740" r:id="rId29"/>
    <p:sldId id="741" r:id="rId30"/>
    <p:sldId id="742" r:id="rId31"/>
    <p:sldId id="743" r:id="rId32"/>
    <p:sldId id="770" r:id="rId33"/>
    <p:sldId id="744" r:id="rId34"/>
    <p:sldId id="745" r:id="rId35"/>
    <p:sldId id="774" r:id="rId36"/>
    <p:sldId id="775" r:id="rId37"/>
    <p:sldId id="776" r:id="rId38"/>
    <p:sldId id="777" r:id="rId39"/>
    <p:sldId id="778" r:id="rId40"/>
    <p:sldId id="779" r:id="rId41"/>
    <p:sldId id="782" r:id="rId42"/>
    <p:sldId id="783" r:id="rId43"/>
    <p:sldId id="747" r:id="rId44"/>
    <p:sldId id="781" r:id="rId45"/>
    <p:sldId id="748" r:id="rId46"/>
    <p:sldId id="749" r:id="rId47"/>
    <p:sldId id="750" r:id="rId48"/>
    <p:sldId id="751" r:id="rId49"/>
    <p:sldId id="752" r:id="rId50"/>
    <p:sldId id="753" r:id="rId51"/>
    <p:sldId id="754" r:id="rId52"/>
    <p:sldId id="755" r:id="rId53"/>
    <p:sldId id="756" r:id="rId54"/>
    <p:sldId id="757" r:id="rId55"/>
    <p:sldId id="758" r:id="rId56"/>
    <p:sldId id="759" r:id="rId57"/>
    <p:sldId id="760" r:id="rId58"/>
    <p:sldId id="761" r:id="rId59"/>
    <p:sldId id="762" r:id="rId60"/>
    <p:sldId id="763" r:id="rId61"/>
    <p:sldId id="764" r:id="rId62"/>
    <p:sldId id="765" r:id="rId63"/>
    <p:sldId id="766" r:id="rId64"/>
    <p:sldId id="769" r:id="rId65"/>
    <p:sldId id="767" r:id="rId66"/>
    <p:sldId id="768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FF00"/>
    <a:srgbClr val="66FFFF"/>
    <a:srgbClr val="9999FF"/>
    <a:srgbClr val="99CCFF"/>
    <a:srgbClr val="0099CC"/>
    <a:srgbClr val="FF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49579-864F-483F-9154-5F5EE095AEEC}" type="datetimeFigureOut">
              <a:rPr lang="id-ID"/>
              <a:pPr>
                <a:defRPr/>
              </a:pPr>
              <a:t>30/08/2019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0CB965-E422-4A92-8A59-989B48F45C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72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1842-1958-4389-AE99-0A9ABB50F17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EA30-4647-4B6D-983D-7FDCCFDB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5452-80DC-44F6-B14C-D5A6790FC00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2EEF-3B96-460A-9FC6-18C5CD0E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BB4F-4E19-401D-898E-9A8D2FA350A2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686E-B45D-4F53-8777-2C837A68A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3C07-6F55-4249-AE93-6BF45BC31C68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2F0A-A0CB-4BD7-BF19-9145675C3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0CAB-2E96-4FD8-AB16-8437EF368BE6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3AD2-96BE-4378-89F2-D8C586622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5CD-A438-481F-BE1D-32CEFF09752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0B86-6926-440F-BD4A-4298576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D80B-12DB-4C60-BE13-C2B4FFEC096D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40A8-BA49-4D65-A61C-C368E8A0C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EBE5-9F7E-4363-B22B-678090FBA1F1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450E-DD55-4830-99B1-427CD8E8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E611-D5FB-4FC9-9240-1699BE464A71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507F-C89B-43A6-90AB-E52C39E4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D161-8E5B-4854-A4DF-5C64A06147CB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91EA-7945-4F87-99E8-3FCC0F86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5495-1FBC-48EC-9BCC-B3BD5BCAE71D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E075-BAE0-4F65-AFF2-60A083C31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903FF8-8D63-4749-ABED-C648E7F7849B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39BFF-FF7D-4F0D-8A72-E4BEAB35B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82712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>
                <a:latin typeface="Bookman Old Style" pitchFamily="18" charset="0"/>
              </a:rPr>
              <a:t/>
            </a:r>
            <a:br>
              <a:rPr lang="id-ID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>
                <a:latin typeface="Bookman Old Style" pitchFamily="18" charset="0"/>
              </a:rPr>
              <a:t/>
            </a:r>
            <a:br>
              <a:rPr lang="id-ID" sz="2700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3100" b="1" dirty="0" smtClean="0">
                <a:latin typeface="Bodoni MT" pitchFamily="18" charset="0"/>
              </a:rPr>
              <a:t>ENGLISH </a:t>
            </a:r>
            <a:r>
              <a:rPr lang="id-ID" sz="3100" b="1" dirty="0" smtClean="0">
                <a:latin typeface="Bodoni MT" pitchFamily="18" charset="0"/>
              </a:rPr>
              <a:t>LANGUAGE TEACHING (ELT) </a:t>
            </a:r>
            <a:br>
              <a:rPr lang="id-ID" sz="3100" b="1" dirty="0" smtClean="0">
                <a:latin typeface="Bodoni MT" pitchFamily="18" charset="0"/>
              </a:rPr>
            </a:br>
            <a:r>
              <a:rPr lang="id-ID" sz="3100" b="1" dirty="0" smtClean="0">
                <a:latin typeface="Bodoni MT" pitchFamily="18" charset="0"/>
              </a:rPr>
              <a:t>FOR</a:t>
            </a:r>
            <a:r>
              <a:rPr lang="en-US" sz="3100" b="1" dirty="0" smtClean="0">
                <a:latin typeface="Bodoni MT" pitchFamily="18" charset="0"/>
              </a:rPr>
              <a:t> YOUNG LEARNERS</a:t>
            </a:r>
            <a:r>
              <a:rPr lang="id-ID" sz="3100" b="1" dirty="0" smtClean="0">
                <a:latin typeface="Bodoni MT" pitchFamily="18" charset="0"/>
              </a:rPr>
              <a:t/>
            </a:r>
            <a:br>
              <a:rPr lang="id-ID" sz="3100" b="1" dirty="0" smtClean="0">
                <a:latin typeface="Bodoni MT" pitchFamily="18" charset="0"/>
              </a:rPr>
            </a:br>
            <a:r>
              <a:rPr lang="id-ID" sz="3100" b="1" dirty="0" smtClean="0">
                <a:latin typeface="Bodoni MT" pitchFamily="18" charset="0"/>
              </a:rPr>
              <a:t/>
            </a:r>
            <a:br>
              <a:rPr lang="id-ID" sz="3100" b="1" dirty="0" smtClean="0">
                <a:latin typeface="Bodoni MT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2700" b="1" dirty="0" smtClean="0">
                <a:latin typeface="Bradley Hand ITC" pitchFamily="66" charset="0"/>
              </a:rPr>
              <a:t>By</a:t>
            </a:r>
            <a:r>
              <a:rPr lang="en-US" sz="2700" b="1" dirty="0">
                <a:latin typeface="Bradley Hand ITC" pitchFamily="66" charset="0"/>
              </a:rPr>
              <a:t>:</a:t>
            </a:r>
            <a:br>
              <a:rPr lang="en-US" sz="2700" b="1" dirty="0">
                <a:latin typeface="Bradley Hand ITC" pitchFamily="66" charset="0"/>
              </a:rPr>
            </a:br>
            <a:r>
              <a:rPr lang="en-US" sz="2700" b="1" dirty="0">
                <a:latin typeface="Bradley Hand ITC" pitchFamily="66" charset="0"/>
              </a:rPr>
              <a:t>Sri </a:t>
            </a:r>
            <a:r>
              <a:rPr lang="en-US" sz="2700" b="1" dirty="0" err="1">
                <a:latin typeface="Bradley Hand ITC" pitchFamily="66" charset="0"/>
              </a:rPr>
              <a:t>Supiah</a:t>
            </a:r>
            <a:r>
              <a:rPr lang="en-US" sz="2700" b="1" dirty="0">
                <a:latin typeface="Bradley Hand ITC" pitchFamily="66" charset="0"/>
              </a:rPr>
              <a:t> </a:t>
            </a:r>
            <a:r>
              <a:rPr lang="en-US" sz="2700" b="1" dirty="0" err="1">
                <a:latin typeface="Bradley Hand ITC" pitchFamily="66" charset="0"/>
              </a:rPr>
              <a:t>Cahyati</a:t>
            </a:r>
            <a:r>
              <a:rPr lang="en-US" sz="2700" b="1" dirty="0">
                <a:latin typeface="Bradley Hand ITC" pitchFamily="66" charset="0"/>
              </a:rPr>
              <a:t>, </a:t>
            </a:r>
            <a:r>
              <a:rPr lang="en-US" sz="2700" b="1" dirty="0" err="1">
                <a:latin typeface="Bradley Hand ITC" pitchFamily="66" charset="0"/>
              </a:rPr>
              <a:t>M.Pd</a:t>
            </a:r>
            <a:endParaRPr lang="en-US" sz="27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439862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sz="9600" dirty="0" smtClean="0"/>
              <a:t/>
            </a:r>
            <a:br>
              <a:rPr lang="id-ID" sz="9600" dirty="0" smtClean="0"/>
            </a:br>
            <a:r>
              <a:rPr lang="id-ID" sz="11200" dirty="0" smtClean="0"/>
              <a:t>English Education Study Program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/>
              <a:t>IKIP </a:t>
            </a:r>
            <a:r>
              <a:rPr lang="en-US" sz="11200" dirty="0" err="1" smtClean="0"/>
              <a:t>Siliwangi</a:t>
            </a:r>
            <a:endParaRPr lang="id-ID" sz="11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11200" dirty="0" smtClean="0"/>
              <a:t>201</a:t>
            </a:r>
            <a:r>
              <a:rPr lang="en-US" sz="11200" dirty="0" smtClean="0"/>
              <a:t>9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79295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6851650" cy="37766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koleksi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marL="798513" indent="-290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</a:p>
          <a:p>
            <a:pPr marL="798513" indent="-290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Gambar</a:t>
            </a:r>
            <a:endParaRPr lang="en-US" dirty="0"/>
          </a:p>
          <a:p>
            <a:pPr marL="798513" indent="-290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Proyek</a:t>
            </a:r>
            <a:endParaRPr lang="en-US" dirty="0"/>
          </a:p>
          <a:p>
            <a:pPr marL="798513" indent="-290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dibaca</a:t>
            </a:r>
            <a:endParaRPr lang="en-US" dirty="0"/>
          </a:p>
          <a:p>
            <a:pPr marL="798513" indent="-290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tes</a:t>
            </a:r>
            <a:endParaRPr lang="en-US" dirty="0"/>
          </a:p>
          <a:p>
            <a:pPr marL="798513" indent="-290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Catatan</a:t>
            </a:r>
            <a:r>
              <a:rPr lang="en-US" dirty="0"/>
              <a:t> self-assessment</a:t>
            </a:r>
          </a:p>
          <a:p>
            <a:pPr marL="798513" indent="-290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Komentar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guru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89091" name="AutoShape 2" descr="Hasil gambar untuk PORTFOL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36513"/>
            <a:ext cx="52911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488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WHAT IS ASSESSMENT</a:t>
            </a:r>
            <a:r>
              <a:rPr lang="en-US" sz="3600" b="1" dirty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388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It is a general term which includes all methods used to gather information about children`s knowledge, ability, understanding, atitudes and motivation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Ioannou</a:t>
            </a:r>
            <a:r>
              <a:rPr lang="en-US" sz="1800" dirty="0"/>
              <a:t>-Georgiou,&amp; </a:t>
            </a:r>
            <a:r>
              <a:rPr lang="en-US" sz="1800" dirty="0" err="1"/>
              <a:t>Pavlou</a:t>
            </a:r>
            <a:r>
              <a:rPr lang="en-US" sz="1800" dirty="0"/>
              <a:t>, 2003)</a:t>
            </a:r>
            <a:r>
              <a:rPr lang="id-ID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It refers to collecting information &amp; making judgments on a learner’s knowledge </a:t>
            </a:r>
            <a:r>
              <a:rPr lang="en-US" sz="1800" dirty="0"/>
              <a:t>(</a:t>
            </a:r>
            <a:r>
              <a:rPr lang="en-US" sz="1800" dirty="0" err="1"/>
              <a:t>Brindley</a:t>
            </a:r>
            <a:r>
              <a:rPr lang="en-US" sz="1800" dirty="0"/>
              <a:t> in </a:t>
            </a:r>
            <a:r>
              <a:rPr lang="en-US" sz="1800" dirty="0" err="1"/>
              <a:t>Linse</a:t>
            </a:r>
            <a:r>
              <a:rPr lang="en-US" sz="1800" dirty="0"/>
              <a:t>, 2005).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425" y="4076700"/>
            <a:ext cx="2343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600" cy="1143000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/>
              <a:t>WHY ASSESS YOUNG CHILDREN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5915025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To monitor  </a:t>
            </a:r>
            <a:r>
              <a:rPr lang="id-ID" dirty="0" smtClean="0"/>
              <a:t>an</a:t>
            </a:r>
            <a:r>
              <a:rPr lang="en-US" dirty="0" smtClean="0"/>
              <a:t>d</a:t>
            </a:r>
            <a:r>
              <a:rPr lang="id-ID" dirty="0" smtClean="0"/>
              <a:t> </a:t>
            </a:r>
            <a:r>
              <a:rPr lang="id-ID" dirty="0"/>
              <a:t>aid </a:t>
            </a:r>
            <a:r>
              <a:rPr lang="id-ID" dirty="0" smtClean="0"/>
              <a:t>children’s progress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To provide children with evidence of their progress and enhance </a:t>
            </a:r>
            <a:r>
              <a:rPr lang="id-ID" dirty="0" smtClean="0"/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To monitor  your performance and plan future </a:t>
            </a:r>
            <a:r>
              <a:rPr lang="id-ID" dirty="0" smtClean="0"/>
              <a:t>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To provide information for parents, </a:t>
            </a:r>
            <a:r>
              <a:rPr lang="id-ID" dirty="0" smtClean="0"/>
              <a:t>co</a:t>
            </a:r>
            <a:r>
              <a:rPr lang="en-US" dirty="0" smtClean="0"/>
              <a:t>l</a:t>
            </a:r>
            <a:r>
              <a:rPr lang="id-ID" dirty="0" smtClean="0"/>
              <a:t>legues </a:t>
            </a:r>
            <a:r>
              <a:rPr lang="id-ID" dirty="0"/>
              <a:t>and school  authorities </a:t>
            </a: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d-ID" sz="3200" smtClean="0"/>
              <a:t>WHAT DO WE ASSESS</a:t>
            </a:r>
            <a:r>
              <a:rPr lang="en-US" sz="320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963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Skill developments : listening, speaking, reading, writing, integrated </a:t>
            </a:r>
            <a:r>
              <a:rPr lang="id-ID" dirty="0" smtClean="0"/>
              <a:t>skills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Learning how to learn 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Attitudes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Behavioural and social skills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2924175"/>
            <a:ext cx="384016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075" y="468313"/>
            <a:ext cx="4906963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/>
              <a:t>HOW DO WE ASSESS CHILDREN</a:t>
            </a:r>
            <a:r>
              <a:rPr lang="en-US" sz="3200" dirty="0"/>
              <a:t>?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-3276600" y="1860550"/>
            <a:ext cx="5338763" cy="4997450"/>
          </a:xfrm>
        </p:spPr>
        <p:txBody>
          <a:bodyPr/>
          <a:lstStyle/>
          <a:p>
            <a:pPr eaLnBrk="1" hangingPunct="1"/>
            <a:endParaRPr lang="id-ID" sz="1800" smtClean="0"/>
          </a:p>
          <a:p>
            <a:pPr eaLnBrk="1" hangingPunct="1"/>
            <a:endParaRPr lang="id-ID" sz="1800" smtClean="0"/>
          </a:p>
          <a:p>
            <a:pPr eaLnBrk="1" hangingPunct="1"/>
            <a:endParaRPr lang="id-ID" sz="1800" smtClean="0"/>
          </a:p>
          <a:p>
            <a:pPr eaLnBrk="1" hangingPunct="1"/>
            <a:endParaRPr lang="id-ID" sz="1800" smtClean="0"/>
          </a:p>
          <a:p>
            <a:pPr eaLnBrk="1" hangingPunct="1"/>
            <a:endParaRPr lang="id-ID" sz="1800" smtClean="0"/>
          </a:p>
          <a:p>
            <a:pPr eaLnBrk="1" hangingPunct="1"/>
            <a:endParaRPr lang="id-ID" sz="1800" smtClean="0"/>
          </a:p>
          <a:p>
            <a:pPr eaLnBrk="1" hangingPunct="1"/>
            <a:endParaRPr lang="id-ID" sz="1800" smtClean="0"/>
          </a:p>
          <a:p>
            <a:pPr eaLnBrk="1" hangingPunct="1"/>
            <a:endParaRPr lang="id-ID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85900" y="2349500"/>
          <a:ext cx="6553200" cy="276542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76600"/>
                <a:gridCol w="3276600"/>
              </a:tblGrid>
              <a:tr h="477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Portfolio Assessment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Traditional Test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3" marB="45703">
                    <a:solidFill>
                      <a:schemeClr val="bg1"/>
                    </a:solidFill>
                  </a:tcPr>
                </a:tc>
              </a:tr>
              <a:tr h="835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Structured Assessment Activities/Task</a:t>
                      </a:r>
                      <a:endParaRPr lang="en-US" sz="1800" dirty="0"/>
                    </a:p>
                  </a:txBody>
                  <a:tcPr marL="91447" marR="91447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Leaner Developed Assessment Test</a:t>
                      </a:r>
                      <a:endParaRPr lang="en-US" sz="1800" dirty="0"/>
                    </a:p>
                  </a:txBody>
                  <a:tcPr marL="91447" marR="91447" marT="45703" marB="45703"/>
                </a:tc>
              </a:tr>
              <a:tr h="484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Projects</a:t>
                      </a:r>
                      <a:endParaRPr lang="en-US" sz="1800" dirty="0"/>
                    </a:p>
                  </a:txBody>
                  <a:tcPr marL="91447" marR="91447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Take Home Tasks</a:t>
                      </a:r>
                      <a:endParaRPr lang="en-US" sz="1800" dirty="0"/>
                    </a:p>
                  </a:txBody>
                  <a:tcPr marL="91447" marR="91447" marT="45703" marB="45703"/>
                </a:tc>
              </a:tr>
              <a:tr h="484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Self Assessment</a:t>
                      </a:r>
                      <a:endParaRPr lang="en-US" sz="1800" dirty="0"/>
                    </a:p>
                  </a:txBody>
                  <a:tcPr marL="91447" marR="91447" marT="45703" marB="45703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d-ID" sz="1800" dirty="0" smtClean="0"/>
                        <a:t>Observation</a:t>
                      </a:r>
                    </a:p>
                  </a:txBody>
                  <a:tcPr marL="91447" marR="91447" marT="45703" marB="45703"/>
                </a:tc>
              </a:tr>
              <a:tr h="484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Peer Assessment</a:t>
                      </a:r>
                      <a:endParaRPr lang="en-US" sz="1800" dirty="0"/>
                    </a:p>
                  </a:txBody>
                  <a:tcPr marL="91447" marR="91447" marT="45703" marB="45703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d-ID" sz="1800" dirty="0" smtClean="0"/>
                        <a:t>C0nferencing</a:t>
                      </a:r>
                      <a:endParaRPr lang="id-ID" sz="1800" dirty="0"/>
                    </a:p>
                  </a:txBody>
                  <a:tcPr marL="91447" marR="91447" marT="45703" marB="45703"/>
                </a:tc>
              </a:tr>
            </a:tbl>
          </a:graphicData>
        </a:graphic>
      </p:graphicFrame>
      <p:pic>
        <p:nvPicPr>
          <p:cNvPr id="93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038" y="349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6769100" cy="1143000"/>
          </a:xfrm>
          <a:solidFill>
            <a:srgbClr val="FF0066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Assessment activities in Listening 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(Brewster, Ellis, Grard, 2003):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7212012" cy="45259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&amp; discriminate between sound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&amp; point to things/follow instruction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&amp; select the appropriate pictures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to a description &amp; draw/color a picture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to a description &amp; label a picture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&amp; match 2 pictures/a word &amp; a picture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&amp; sequence pictures, words/sentences.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to a description/story &amp; tick items on a </a:t>
            </a:r>
            <a:r>
              <a:rPr lang="en-US" dirty="0" smtClean="0"/>
              <a:t>simple </a:t>
            </a:r>
            <a:r>
              <a:rPr lang="en-US" dirty="0"/>
              <a:t>chart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&amp; complete gaps in words/sentences.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Listen &amp; select the correct response (multiple choice)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5" y="4956175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6769100" cy="865188"/>
          </a:xfrm>
          <a:solidFill>
            <a:srgbClr val="6699F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Assessment activities in </a:t>
            </a:r>
            <a:r>
              <a:rPr lang="id-ID" sz="3200" b="1" dirty="0" smtClean="0"/>
              <a:t>Speaking</a:t>
            </a:r>
            <a:r>
              <a:rPr lang="en-US" sz="3200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(Brewster, Ellis, </a:t>
            </a:r>
            <a:r>
              <a:rPr lang="en-US" sz="2000" dirty="0" err="1"/>
              <a:t>Grard</a:t>
            </a:r>
            <a:r>
              <a:rPr lang="en-US" sz="2000" dirty="0"/>
              <a:t>, 2003):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7212012" cy="45989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Listen &amp; repeat words that rhyme/have the same/opposite meanings.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Listen &amp; repeat only things which are true.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Sing </a:t>
            </a:r>
            <a:r>
              <a:rPr lang="en-US" sz="2400" dirty="0"/>
              <a:t>a song, say a rhyme/poem memory.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Do pair work tasks.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Speak from picture prompts.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Finish off a sentence.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Pass on a telephone message.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Play a guessing game.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Listen to a story, sequence pictures </a:t>
            </a:r>
            <a:endParaRPr lang="id-ID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dirty="0"/>
              <a:t> </a:t>
            </a:r>
            <a:r>
              <a:rPr lang="id-ID" sz="2400" dirty="0" smtClean="0"/>
              <a:t>    </a:t>
            </a:r>
            <a:r>
              <a:rPr lang="en-US" sz="2400" dirty="0" smtClean="0"/>
              <a:t>&amp; </a:t>
            </a:r>
            <a:r>
              <a:rPr lang="en-US" sz="2400" dirty="0"/>
              <a:t>retell the story.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1938" y="3789363"/>
            <a:ext cx="25177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6769100" cy="865188"/>
          </a:xfrm>
          <a:solidFill>
            <a:srgbClr val="66FF3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Assessment activities in </a:t>
            </a:r>
            <a:r>
              <a:rPr lang="id-ID" sz="3200" b="1" dirty="0" smtClean="0"/>
              <a:t>Reading</a:t>
            </a:r>
            <a:r>
              <a:rPr lang="en-US" sz="3200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(Brewster, Ellis, </a:t>
            </a:r>
            <a:r>
              <a:rPr lang="en-US" sz="2000" dirty="0" err="1"/>
              <a:t>Grard</a:t>
            </a:r>
            <a:r>
              <a:rPr lang="en-US" sz="2000" dirty="0"/>
              <a:t>, 2003):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7212012" cy="4598987"/>
          </a:xfrm>
        </p:spPr>
        <p:txBody>
          <a:bodyPr/>
          <a:lstStyle/>
          <a:p>
            <a:pPr eaLnBrk="1" hangingPunct="1"/>
            <a:r>
              <a:rPr lang="en-US" sz="2400" smtClean="0"/>
              <a:t>Do simple reading games at word level, like Odd One Out.</a:t>
            </a:r>
          </a:p>
          <a:p>
            <a:pPr eaLnBrk="1" hangingPunct="1"/>
            <a:r>
              <a:rPr lang="en-US" sz="2400" smtClean="0"/>
              <a:t>Read a rhyme, poem/part of a dialog aloud.</a:t>
            </a:r>
          </a:p>
          <a:p>
            <a:pPr eaLnBrk="1" hangingPunct="1"/>
            <a:r>
              <a:rPr lang="en-US" sz="2400" smtClean="0"/>
              <a:t>Read vocabulary items &amp; group them into families.</a:t>
            </a:r>
          </a:p>
          <a:p>
            <a:pPr eaLnBrk="1" hangingPunct="1"/>
            <a:r>
              <a:rPr lang="en-US" sz="2400" smtClean="0"/>
              <a:t>Read a description &amp; label a drawing/diagram.</a:t>
            </a:r>
          </a:p>
          <a:p>
            <a:pPr eaLnBrk="1" hangingPunct="1"/>
            <a:r>
              <a:rPr lang="en-US" sz="2400" smtClean="0"/>
              <a:t>Read a description &amp; color/draw a picture.</a:t>
            </a:r>
          </a:p>
          <a:p>
            <a:pPr eaLnBrk="1" hangingPunct="1"/>
            <a:r>
              <a:rPr lang="en-US" sz="2400" smtClean="0"/>
              <a:t>Read letters &amp; rearrange them to produce words sentences.</a:t>
            </a:r>
          </a:p>
          <a:p>
            <a:pPr eaLnBrk="1" hangingPunct="1"/>
            <a:r>
              <a:rPr lang="en-US" sz="2400" smtClean="0"/>
              <a:t>Read &amp; answer multiple choice, true/false, or comprehension questions.</a:t>
            </a:r>
          </a:p>
          <a:p>
            <a:pPr eaLnBrk="1" hangingPunct="1"/>
            <a:endParaRPr lang="en-US" smtClean="0"/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4050" y="4005263"/>
            <a:ext cx="2133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6769100" cy="865188"/>
          </a:xfrm>
          <a:solidFill>
            <a:srgbClr val="FF99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Assessment activities in </a:t>
            </a:r>
            <a:r>
              <a:rPr lang="id-ID" sz="3200" b="1" dirty="0" smtClean="0"/>
              <a:t>Writing</a:t>
            </a:r>
            <a:r>
              <a:rPr lang="en-US" sz="3200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(Brewster, Ellis, </a:t>
            </a:r>
            <a:r>
              <a:rPr lang="en-US" sz="2000" dirty="0" err="1"/>
              <a:t>Grard</a:t>
            </a:r>
            <a:r>
              <a:rPr lang="en-US" sz="2000" dirty="0"/>
              <a:t>, 2003):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7212012" cy="45989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Rearrange &amp; copy: letters to spell a word.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Read a description &amp; write labels/captions for pictures.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Complete a crossword.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Fill in gaps in sentences to test grammar/vocabulary.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Write speech bubbles for characters from a story/dialogue.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Transfer simple notes on a chart into sentences.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Answer simple questions in written form.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Correct mistake in a sentence/text.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Write sentences from picture prompts.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213" y="3933825"/>
            <a:ext cx="22098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11430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id-ID" sz="3600" smtClean="0"/>
              <a:t>HOW TO GIVE FEEDBACK</a:t>
            </a:r>
            <a:endParaRPr lang="en-US" sz="3600" smtClean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550" cy="4525963"/>
          </a:xfrm>
        </p:spPr>
        <p:txBody>
          <a:bodyPr/>
          <a:lstStyle/>
          <a:p>
            <a:pPr eaLnBrk="1" hangingPunct="1"/>
            <a:endParaRPr lang="id-ID" sz="2600" dirty="0" smtClean="0"/>
          </a:p>
          <a:p>
            <a:pPr eaLnBrk="1" hangingPunct="1"/>
            <a:r>
              <a:rPr lang="id-ID" sz="2600" dirty="0" smtClean="0"/>
              <a:t>Feedback can be given in a variety of ways : individually to each child, to groups of children, or the whole class. Can also be given in the form of self correction or peer feedback.</a:t>
            </a:r>
          </a:p>
          <a:p>
            <a:pPr eaLnBrk="1" hangingPunct="1"/>
            <a:endParaRPr lang="id-ID" sz="2600" dirty="0" smtClean="0"/>
          </a:p>
          <a:p>
            <a:pPr eaLnBrk="1" hangingPunct="1"/>
            <a:r>
              <a:rPr lang="id-ID" sz="2600" dirty="0" smtClean="0"/>
              <a:t>One of the best way to give feedback is through conferencing with the children when you diccus</a:t>
            </a:r>
            <a:r>
              <a:rPr lang="en-US" sz="2600" dirty="0" smtClean="0"/>
              <a:t>s</a:t>
            </a:r>
            <a:r>
              <a:rPr lang="id-ID" sz="2600" dirty="0" smtClean="0"/>
              <a:t> the result of the assessment.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725" y="5373688"/>
            <a:ext cx="2286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b="1" dirty="0" smtClean="0">
                <a:latin typeface="Berlin Sans FB" pitchFamily="34" charset="0"/>
              </a:rPr>
              <a:t>Session </a:t>
            </a:r>
            <a:r>
              <a:rPr lang="en-US" sz="6000" b="1" dirty="0" smtClean="0">
                <a:latin typeface="Berlin Sans FB" pitchFamily="34" charset="0"/>
              </a:rPr>
              <a:t>4</a:t>
            </a:r>
            <a:endParaRPr lang="id-ID" sz="60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n-US" sz="4800" b="1" dirty="0" smtClean="0">
                <a:latin typeface="Adobe Garamond Pro Bold" pitchFamily="18" charset="0"/>
              </a:rPr>
              <a:t>Assessing Young Learners</a:t>
            </a:r>
          </a:p>
          <a:p>
            <a:pPr algn="ctr">
              <a:buFont typeface="Arial" pitchFamily="34" charset="0"/>
              <a:buChar char="•"/>
            </a:pPr>
            <a:r>
              <a:rPr lang="en-US" sz="4800" b="1" dirty="0" smtClean="0">
                <a:latin typeface="Adobe Garamond Pro Bold" pitchFamily="18" charset="0"/>
              </a:rPr>
              <a:t>Classroom Management</a:t>
            </a:r>
          </a:p>
          <a:p>
            <a:pPr algn="ctr">
              <a:buFont typeface="Arial" pitchFamily="34" charset="0"/>
              <a:buChar char="•"/>
            </a:pPr>
            <a:r>
              <a:rPr lang="en-US" sz="4800" b="1" dirty="0" smtClean="0">
                <a:latin typeface="Adobe Garamond Pro Bold" pitchFamily="18" charset="0"/>
              </a:rPr>
              <a:t>Materials &amp; Media for YL</a:t>
            </a:r>
            <a:endParaRPr lang="id-ID" sz="4800" b="1" dirty="0" smtClean="0">
              <a:latin typeface="Adobe Garamond Pro Bold" pitchFamily="18" charset="0"/>
            </a:endParaRPr>
          </a:p>
        </p:txBody>
      </p:sp>
      <p:pic>
        <p:nvPicPr>
          <p:cNvPr id="25604" name="Picture 5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6491288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b="1" dirty="0"/>
              <a:t>HOW EACH ASSESSMENT TASK IS ORGANIZED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8175" y="1989138"/>
          <a:ext cx="6192838" cy="323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09"/>
                <a:gridCol w="3168429"/>
              </a:tblGrid>
              <a:tr h="639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</a:rPr>
                        <a:t>Level : beginners, elementary, pre-intermediate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</a:rPr>
                        <a:t>Preparation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Age group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In class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Time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Feedback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Description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Follow up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Language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Variations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Skills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Assessment of outcome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Assessment criteria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Portfolio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Materials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Comments </a:t>
                      </a:r>
                      <a:endParaRPr lang="en-US" sz="1800" dirty="0"/>
                    </a:p>
                  </a:txBody>
                  <a:tcPr marL="91442" marR="91442" marT="45711" marB="45711"/>
                </a:tc>
              </a:tr>
            </a:tbl>
          </a:graphicData>
        </a:graphic>
      </p:graphicFrame>
      <p:sp>
        <p:nvSpPr>
          <p:cNvPr id="99360" name="AutoShape 2" descr="Hasil gambar untuk ASSESS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99361" name="Picture 3"/>
          <p:cNvPicPr>
            <a:picLocks noChangeAspect="1" noChangeArrowheads="1"/>
          </p:cNvPicPr>
          <p:nvPr/>
        </p:nvPicPr>
        <p:blipFill>
          <a:blip r:embed="rId2"/>
          <a:srcRect r="-975" b="10236"/>
          <a:stretch>
            <a:fillRect/>
          </a:stretch>
        </p:blipFill>
        <p:spPr bwMode="auto">
          <a:xfrm>
            <a:off x="11113" y="5122863"/>
            <a:ext cx="23844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defRPr/>
            </a:pP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>8</a:t>
            </a:r>
            <a:r>
              <a:rPr lang="id-ID" sz="3600" b="1" dirty="0" smtClean="0">
                <a:latin typeface="Lucida Calligraphy" pitchFamily="66" charset="0"/>
                <a:sym typeface="Wingdings" pitchFamily="2" charset="2"/>
              </a:rPr>
              <a:t> </a:t>
            </a:r>
            <a:r>
              <a:rPr lang="id-ID" sz="3000" b="1" dirty="0" smtClean="0">
                <a:latin typeface="Lucida Calligraphy" pitchFamily="66" charset="0"/>
              </a:rPr>
              <a:t>Old Mc Donald’s Farm (1)</a:t>
            </a: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dirty="0" smtClean="0">
                <a:latin typeface="Lucida Calligraphy" pitchFamily="66" charset="0"/>
              </a:rPr>
              <a:t/>
            </a:r>
            <a:br>
              <a:rPr lang="id-ID" dirty="0" smtClean="0">
                <a:latin typeface="Lucida Calligraphy" pitchFamily="66" charset="0"/>
              </a:rPr>
            </a:br>
            <a:endParaRPr lang="id-ID" dirty="0"/>
          </a:p>
        </p:txBody>
      </p:sp>
      <p:sp>
        <p:nvSpPr>
          <p:cNvPr id="180227" name="Content Placeholder 3"/>
          <p:cNvSpPr>
            <a:spLocks noGrp="1"/>
          </p:cNvSpPr>
          <p:nvPr>
            <p:ph sz="half" idx="2"/>
          </p:nvPr>
        </p:nvSpPr>
        <p:spPr>
          <a:xfrm>
            <a:off x="6215063" y="1600200"/>
            <a:ext cx="2471737" cy="49006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5750" y="1928813"/>
            <a:ext cx="8643938" cy="40005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Old Mc Donald had a farm (ee i ee i oh)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And on his farm he had a duck (ee i ee i oh)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With a quack quack here and a quack quack there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Here quack  there quack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Everywhere a quack quack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Old Mc Donald had a farm (ee i ee i oh)</a:t>
            </a:r>
          </a:p>
          <a:p>
            <a:pPr>
              <a:buFont typeface="Arial" charset="0"/>
              <a:buNone/>
              <a:defRPr/>
            </a:pPr>
            <a:r>
              <a:rPr lang="id-ID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defRPr/>
            </a:pP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>8</a:t>
            </a:r>
            <a:r>
              <a:rPr lang="id-ID" sz="3600" b="1" dirty="0" smtClean="0">
                <a:latin typeface="Lucida Calligraphy" pitchFamily="66" charset="0"/>
                <a:sym typeface="Wingdings" pitchFamily="2" charset="2"/>
              </a:rPr>
              <a:t> </a:t>
            </a:r>
            <a:r>
              <a:rPr lang="id-ID" sz="3000" b="1" dirty="0" smtClean="0">
                <a:latin typeface="Lucida Calligraphy" pitchFamily="66" charset="0"/>
              </a:rPr>
              <a:t>Old Mc Donald’s Farm (2)</a:t>
            </a: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dirty="0" smtClean="0">
                <a:latin typeface="Lucida Calligraphy" pitchFamily="66" charset="0"/>
              </a:rPr>
              <a:t/>
            </a:r>
            <a:br>
              <a:rPr lang="id-ID" dirty="0" smtClean="0">
                <a:latin typeface="Lucida Calligraphy" pitchFamily="66" charset="0"/>
              </a:rPr>
            </a:br>
            <a:endParaRPr lang="id-ID" dirty="0"/>
          </a:p>
        </p:txBody>
      </p:sp>
      <p:sp>
        <p:nvSpPr>
          <p:cNvPr id="181251" name="Content Placeholder 3"/>
          <p:cNvSpPr>
            <a:spLocks noGrp="1"/>
          </p:cNvSpPr>
          <p:nvPr>
            <p:ph sz="half" idx="2"/>
          </p:nvPr>
        </p:nvSpPr>
        <p:spPr>
          <a:xfrm>
            <a:off x="6215063" y="1600200"/>
            <a:ext cx="2471737" cy="49006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5750" y="1571625"/>
            <a:ext cx="8643938" cy="435768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id-ID" sz="2400" b="1" dirty="0" smtClean="0">
              <a:latin typeface="Lucida Calligraphy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id-ID" sz="2400" dirty="0" smtClean="0"/>
              <a:t>	</a:t>
            </a:r>
            <a:r>
              <a:rPr lang="id-ID" sz="2400" b="1" dirty="0" smtClean="0">
                <a:latin typeface="Lucida Calligraphy" pitchFamily="66" charset="0"/>
              </a:rPr>
              <a:t>Old Mc Donald had a farm (ee i ee i oh)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And on his farm he had a cow (ee i ee i oh)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With a moo moo here and a moo moo there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Here moo there moo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Everywhere a moo moo 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Quack quack here and  a quack quack there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Here quack  there quack 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Everywhere a quack quack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Old Mc Donald had a farm (ee i ee i oh)</a:t>
            </a:r>
          </a:p>
          <a:p>
            <a:pPr>
              <a:buFont typeface="Arial" charset="0"/>
              <a:buNone/>
              <a:defRPr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defRPr/>
            </a:pP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>8</a:t>
            </a:r>
            <a:r>
              <a:rPr lang="id-ID" sz="3600" b="1" dirty="0" smtClean="0">
                <a:latin typeface="Lucida Calligraphy" pitchFamily="66" charset="0"/>
                <a:sym typeface="Wingdings" pitchFamily="2" charset="2"/>
              </a:rPr>
              <a:t> </a:t>
            </a:r>
            <a:r>
              <a:rPr lang="id-ID" sz="3000" b="1" dirty="0" smtClean="0">
                <a:latin typeface="Lucida Calligraphy" pitchFamily="66" charset="0"/>
              </a:rPr>
              <a:t>Old Mc Donald’s Farm (3)</a:t>
            </a: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dirty="0" smtClean="0">
                <a:latin typeface="Lucida Calligraphy" pitchFamily="66" charset="0"/>
              </a:rPr>
              <a:t/>
            </a:r>
            <a:br>
              <a:rPr lang="id-ID" dirty="0" smtClean="0">
                <a:latin typeface="Lucida Calligraphy" pitchFamily="66" charset="0"/>
              </a:rPr>
            </a:br>
            <a:endParaRPr lang="id-ID" dirty="0"/>
          </a:p>
        </p:txBody>
      </p:sp>
      <p:sp>
        <p:nvSpPr>
          <p:cNvPr id="182275" name="Content Placeholder 3"/>
          <p:cNvSpPr>
            <a:spLocks noGrp="1"/>
          </p:cNvSpPr>
          <p:nvPr>
            <p:ph sz="half" idx="2"/>
          </p:nvPr>
        </p:nvSpPr>
        <p:spPr>
          <a:xfrm>
            <a:off x="6215063" y="1600200"/>
            <a:ext cx="2471737" cy="49006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5750" y="1571625"/>
            <a:ext cx="8643938" cy="51435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id-ID" sz="2400" b="1" dirty="0" smtClean="0">
              <a:latin typeface="Lucida Calligraphy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id-ID" sz="2400" dirty="0" smtClean="0"/>
              <a:t>	</a:t>
            </a:r>
            <a:r>
              <a:rPr lang="id-ID" sz="2400" b="1" dirty="0" smtClean="0">
                <a:latin typeface="Lucida Calligraphy" pitchFamily="66" charset="0"/>
              </a:rPr>
              <a:t>Old Mc Donald had a farm (ee i ee i oh)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And on his farm he had a pig (ee i ee i oh)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With an oink oink here and an oink oink there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Here oink there oink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Everywhere an oink oink 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Moo moo here and a moo moo there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everywhere moo moo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Quack quack here and  a quack quack there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Everywhere quack quack 	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Old Mc Donald had a farm (ee i ee i oh)</a:t>
            </a:r>
          </a:p>
          <a:p>
            <a:pPr>
              <a:buFont typeface="Arial" charset="0"/>
              <a:buNone/>
              <a:defRPr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defRPr/>
            </a:pP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>8</a:t>
            </a:r>
            <a:r>
              <a:rPr lang="id-ID" sz="3600" b="1" dirty="0" smtClean="0">
                <a:latin typeface="Lucida Calligraphy" pitchFamily="66" charset="0"/>
                <a:sym typeface="Wingdings" pitchFamily="2" charset="2"/>
              </a:rPr>
              <a:t> </a:t>
            </a:r>
            <a:r>
              <a:rPr lang="id-ID" sz="3000" b="1" dirty="0" smtClean="0">
                <a:latin typeface="Lucida Calligraphy" pitchFamily="66" charset="0"/>
              </a:rPr>
              <a:t>Old Mc Donald’s Farm (4)</a:t>
            </a: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dirty="0" smtClean="0">
                <a:latin typeface="Lucida Calligraphy" pitchFamily="66" charset="0"/>
              </a:rPr>
              <a:t/>
            </a:r>
            <a:br>
              <a:rPr lang="id-ID" dirty="0" smtClean="0">
                <a:latin typeface="Lucida Calligraphy" pitchFamily="66" charset="0"/>
              </a:rPr>
            </a:br>
            <a:endParaRPr lang="id-ID" dirty="0"/>
          </a:p>
        </p:txBody>
      </p:sp>
      <p:sp>
        <p:nvSpPr>
          <p:cNvPr id="183299" name="Content Placeholder 3"/>
          <p:cNvSpPr>
            <a:spLocks noGrp="1"/>
          </p:cNvSpPr>
          <p:nvPr>
            <p:ph sz="half" idx="2"/>
          </p:nvPr>
        </p:nvSpPr>
        <p:spPr>
          <a:xfrm>
            <a:off x="6215063" y="1600200"/>
            <a:ext cx="2471737" cy="49006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8643938" cy="56435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</a:t>
            </a:r>
            <a:r>
              <a:rPr lang="id-ID" sz="2000" b="1" dirty="0" smtClean="0">
                <a:latin typeface="Lucida Calligraphy" pitchFamily="66" charset="0"/>
              </a:rPr>
              <a:t>Old Mc Donald had a farm (ee i ee i oh)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And on his farm he had a turkey (ee i ee i oh)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With a gobble gobble here and a gobble gobble there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Here gobble there gobble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Everywhere a gobble gobble 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oink oink here and oink oink there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Here an oink there an oink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Everywhere an oink oink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Moo moo here and a moo moo there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here moo there moo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everywhere moo moo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Quack quack here and  a quack quack there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 here quack there quack</a:t>
            </a:r>
          </a:p>
          <a:p>
            <a:pPr>
              <a:buFont typeface="Arial" charset="0"/>
              <a:buNone/>
              <a:defRPr/>
            </a:pPr>
            <a:r>
              <a:rPr lang="id-ID" sz="2000" b="1" dirty="0" smtClean="0">
                <a:latin typeface="Lucida Calligraphy" pitchFamily="66" charset="0"/>
              </a:rPr>
              <a:t>	Everywhere quack quack 	</a:t>
            </a:r>
          </a:p>
          <a:p>
            <a:pPr>
              <a:buFont typeface="Arial" charset="0"/>
              <a:buNone/>
              <a:defRPr/>
            </a:pPr>
            <a:r>
              <a:rPr lang="id-ID" sz="2400" b="1" dirty="0" smtClean="0">
                <a:latin typeface="Lucida Calligraphy" pitchFamily="66" charset="0"/>
              </a:rPr>
              <a:t>	</a:t>
            </a:r>
            <a:r>
              <a:rPr lang="id-ID" sz="2000" b="1" dirty="0" smtClean="0">
                <a:latin typeface="Lucida Calligraphy" pitchFamily="66" charset="0"/>
              </a:rPr>
              <a:t>Old Mc Donald had a farm (ee i ee i oh)</a:t>
            </a:r>
          </a:p>
          <a:p>
            <a:pPr>
              <a:buFont typeface="Arial" charset="0"/>
              <a:buNone/>
              <a:defRPr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b="1" dirty="0" smtClean="0">
                <a:latin typeface="Adobe Garamond Pro Bold" pitchFamily="18" charset="0"/>
              </a:rPr>
              <a:t>Classroom Management</a:t>
            </a:r>
            <a:r>
              <a:rPr lang="en-US" sz="4800" b="1" dirty="0" smtClean="0">
                <a:latin typeface="Adobe Garamond Pro Bold" pitchFamily="18" charset="0"/>
              </a:rPr>
              <a:t/>
            </a:r>
            <a:br>
              <a:rPr lang="en-US" sz="4800" b="1" dirty="0" smtClean="0">
                <a:latin typeface="Adobe Garamond Pro Bold" pitchFamily="18" charset="0"/>
              </a:rPr>
            </a:br>
            <a:endParaRPr lang="id-ID" sz="4800" dirty="0" smtClean="0"/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525963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id-ID" sz="4000" b="1" dirty="0" smtClean="0">
                <a:latin typeface="Adobe Garamond Pro Bold" pitchFamily="18" charset="0"/>
              </a:rPr>
              <a:t>Children with Special Needs</a:t>
            </a:r>
          </a:p>
          <a:p>
            <a:pPr algn="ctr"/>
            <a:r>
              <a:rPr lang="id-ID" sz="4000" b="1" dirty="0" smtClean="0">
                <a:latin typeface="Adobe Garamond Pro Bold" pitchFamily="18" charset="0"/>
              </a:rPr>
              <a:t>What If </a:t>
            </a:r>
            <a:endParaRPr lang="en-US" sz="4000" b="1" dirty="0" smtClean="0">
              <a:latin typeface="Adobe Garamond Pro Bold" pitchFamily="18" charset="0"/>
            </a:endParaRPr>
          </a:p>
          <a:p>
            <a:endParaRPr lang="id-ID" dirty="0" smtClean="0"/>
          </a:p>
        </p:txBody>
      </p:sp>
      <p:pic>
        <p:nvPicPr>
          <p:cNvPr id="248836" name="Picture 4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66800"/>
          </a:xfrm>
          <a:solidFill>
            <a:srgbClr val="9999FF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Children with Special Needs</a:t>
            </a:r>
            <a:r>
              <a:rPr lang="id-ID" b="1" smtClean="0"/>
              <a:t/>
            </a:r>
            <a:br>
              <a:rPr lang="id-ID" b="1" smtClean="0"/>
            </a:br>
            <a:r>
              <a:rPr lang="en-US" sz="2200" b="1" smtClean="0"/>
              <a:t> </a:t>
            </a:r>
            <a:r>
              <a:rPr lang="en-US" sz="2200" smtClean="0"/>
              <a:t>(Linse, 2005):</a:t>
            </a:r>
          </a:p>
        </p:txBody>
      </p:sp>
      <p:sp>
        <p:nvSpPr>
          <p:cNvPr id="272387" name="Content Placeholder 2"/>
          <p:cNvSpPr>
            <a:spLocks noGrp="1"/>
          </p:cNvSpPr>
          <p:nvPr>
            <p:ph idx="1"/>
          </p:nvPr>
        </p:nvSpPr>
        <p:spPr>
          <a:xfrm>
            <a:off x="395288" y="1571625"/>
            <a:ext cx="5329237" cy="1785938"/>
          </a:xfrm>
        </p:spPr>
        <p:txBody>
          <a:bodyPr/>
          <a:lstStyle/>
          <a:p>
            <a:pPr eaLnBrk="1" hangingPunct="1"/>
            <a:r>
              <a:rPr lang="en-US" sz="2400" b="1" smtClean="0"/>
              <a:t>Dyslexia: difficulty with words.</a:t>
            </a:r>
          </a:p>
          <a:p>
            <a:pPr eaLnBrk="1" hangingPunct="1"/>
            <a:r>
              <a:rPr lang="en-US" sz="2400" b="1" smtClean="0"/>
              <a:t>ADD: Attention Deficit Disorder</a:t>
            </a:r>
          </a:p>
          <a:p>
            <a:pPr eaLnBrk="1" hangingPunct="1"/>
            <a:r>
              <a:rPr lang="en-US" sz="2400" b="1" smtClean="0"/>
              <a:t>ADHD: Attention Deficit Hyperactivity Disorder</a:t>
            </a:r>
          </a:p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708400" y="3786188"/>
            <a:ext cx="518477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latin typeface="+mn-lt"/>
                <a:cs typeface="+mn-cs"/>
              </a:rPr>
              <a:t>Symptoms: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fails to give close attention to details/makes careless mistakes.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may have poorly formed letters/words/messy writing.</a:t>
            </a:r>
          </a:p>
        </p:txBody>
      </p:sp>
      <p:sp>
        <p:nvSpPr>
          <p:cNvPr id="272389" name="AutoShape 2" descr="Hasil gambar untuk children with dyslex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723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1773238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4014788"/>
            <a:ext cx="27178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5616575" cy="8509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The Amazing Brain</a:t>
            </a:r>
          </a:p>
        </p:txBody>
      </p:sp>
      <p:sp>
        <p:nvSpPr>
          <p:cNvPr id="271363" name="Content Placeholder 2"/>
          <p:cNvSpPr>
            <a:spLocks noGrp="1"/>
          </p:cNvSpPr>
          <p:nvPr>
            <p:ph idx="1"/>
          </p:nvPr>
        </p:nvSpPr>
        <p:spPr>
          <a:xfrm>
            <a:off x="1571625" y="1844675"/>
            <a:ext cx="6572250" cy="4525963"/>
          </a:xfrm>
        </p:spPr>
        <p:txBody>
          <a:bodyPr/>
          <a:lstStyle/>
          <a:p>
            <a:pPr eaLnBrk="1" hangingPunct="1"/>
            <a:r>
              <a:rPr lang="en-US" sz="3000" b="1" smtClean="0">
                <a:latin typeface="Arno Pro Smbd Caption" pitchFamily="18" charset="0"/>
                <a:cs typeface="Arial" charset="0"/>
              </a:rPr>
              <a:t>Experience shapes the brain</a:t>
            </a:r>
            <a:endParaRPr lang="id-ID" sz="3000" b="1" smtClean="0">
              <a:latin typeface="Arno Pro Smbd Caption" pitchFamily="18" charset="0"/>
              <a:cs typeface="Arial" charset="0"/>
            </a:endParaRPr>
          </a:p>
          <a:p>
            <a:pPr eaLnBrk="1" hangingPunct="1"/>
            <a:endParaRPr lang="en-US" sz="3000" b="1" smtClean="0">
              <a:latin typeface="Arno Pro Smbd Caption" pitchFamily="18" charset="0"/>
              <a:cs typeface="Arial" charset="0"/>
            </a:endParaRPr>
          </a:p>
          <a:p>
            <a:pPr eaLnBrk="1" hangingPunct="1"/>
            <a:r>
              <a:rPr lang="en-US" sz="3000" b="1" smtClean="0">
                <a:latin typeface="Arno Pro Smbd Caption" pitchFamily="18" charset="0"/>
                <a:cs typeface="Arial" charset="0"/>
              </a:rPr>
              <a:t>Emotions and learning</a:t>
            </a:r>
            <a:endParaRPr lang="id-ID" sz="3000" b="1" smtClean="0">
              <a:latin typeface="Arno Pro Smbd Caption" pitchFamily="18" charset="0"/>
              <a:cs typeface="Arial" charset="0"/>
            </a:endParaRPr>
          </a:p>
          <a:p>
            <a:pPr eaLnBrk="1" hangingPunct="1"/>
            <a:endParaRPr lang="en-US" sz="3000" b="1" smtClean="0">
              <a:latin typeface="Arno Pro Smbd Caption" pitchFamily="18" charset="0"/>
              <a:cs typeface="Arial" charset="0"/>
            </a:endParaRPr>
          </a:p>
          <a:p>
            <a:pPr eaLnBrk="1" hangingPunct="1"/>
            <a:r>
              <a:rPr lang="en-US" sz="3000" b="1" smtClean="0">
                <a:latin typeface="Arno Pro Smbd Caption" pitchFamily="18" charset="0"/>
                <a:cs typeface="Arial" charset="0"/>
              </a:rPr>
              <a:t>Memory is multi-sensory</a:t>
            </a:r>
            <a:endParaRPr lang="id-ID" sz="3000" b="1" smtClean="0">
              <a:latin typeface="Arno Pro Smbd Caption" pitchFamily="18" charset="0"/>
              <a:cs typeface="Arial" charset="0"/>
            </a:endParaRPr>
          </a:p>
          <a:p>
            <a:pPr eaLnBrk="1" hangingPunct="1"/>
            <a:endParaRPr lang="en-US" sz="3000" b="1" smtClean="0">
              <a:latin typeface="Arno Pro Smbd Caption" pitchFamily="18" charset="0"/>
              <a:cs typeface="Arial" charset="0"/>
            </a:endParaRPr>
          </a:p>
          <a:p>
            <a:pPr eaLnBrk="1" hangingPunct="1"/>
            <a:r>
              <a:rPr lang="en-US" sz="3000" b="1" smtClean="0">
                <a:latin typeface="Arno Pro Smbd Caption" pitchFamily="18" charset="0"/>
                <a:cs typeface="Arial" charset="0"/>
              </a:rPr>
              <a:t>Making sense of meaning</a:t>
            </a:r>
          </a:p>
          <a:p>
            <a:pPr eaLnBrk="1" hangingPunct="1"/>
            <a:endParaRPr lang="en-US" smtClean="0"/>
          </a:p>
        </p:txBody>
      </p:sp>
      <p:pic>
        <p:nvPicPr>
          <p:cNvPr id="271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975" y="138113"/>
            <a:ext cx="21050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4724400"/>
            <a:ext cx="15240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6572250" cy="1311275"/>
          </a:xfrm>
          <a:solidFill>
            <a:srgbClr val="66FFF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5300" b="1" dirty="0" smtClean="0"/>
              <a:t>Classroom Management:</a:t>
            </a:r>
            <a:r>
              <a:rPr lang="id-ID" sz="7300" b="1" dirty="0" smtClean="0"/>
              <a:t/>
            </a:r>
            <a:br>
              <a:rPr lang="id-ID" sz="7300" b="1" dirty="0" smtClean="0"/>
            </a:br>
            <a:r>
              <a:rPr lang="en-US" sz="6000" b="1" dirty="0" smtClean="0"/>
              <a:t>What </a:t>
            </a:r>
            <a:r>
              <a:rPr lang="en-US" sz="6000" b="1" dirty="0"/>
              <a:t>if? </a:t>
            </a:r>
            <a:r>
              <a:rPr lang="en-US" sz="2200" dirty="0" smtClean="0"/>
              <a:t>(</a:t>
            </a:r>
            <a:r>
              <a:rPr lang="en-US" sz="2200" dirty="0"/>
              <a:t>Harmer, 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38325"/>
            <a:ext cx="6769100" cy="1655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b="1" dirty="0"/>
              <a:t>Students are at different levels?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Do different task with the same material.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Use peer help (better students can help the weaker ones).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0338" y="4005263"/>
            <a:ext cx="6264275" cy="2476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/>
              <a:t>The class is very big?</a:t>
            </a:r>
          </a:p>
          <a:p>
            <a:pPr marL="712788" lvl="1" fontAlgn="auto">
              <a:spcAft>
                <a:spcPts val="0"/>
              </a:spcAft>
              <a:buFont typeface="Wingdings" pitchFamily="2" charset="2"/>
              <a:buChar char="§"/>
              <a:tabLst>
                <a:tab pos="711200" algn="l"/>
              </a:tabLst>
              <a:defRPr/>
            </a:pPr>
            <a:r>
              <a:rPr lang="en-US" b="1" dirty="0"/>
              <a:t>Use worksheet.</a:t>
            </a:r>
          </a:p>
          <a:p>
            <a:pPr marL="712788" lvl="1" fontAlgn="auto">
              <a:spcAft>
                <a:spcPts val="0"/>
              </a:spcAft>
              <a:buFont typeface="Wingdings" pitchFamily="2" charset="2"/>
              <a:buChar char="§"/>
              <a:tabLst>
                <a:tab pos="711200" algn="l"/>
              </a:tabLst>
              <a:defRPr/>
            </a:pPr>
            <a:r>
              <a:rPr lang="en-US" b="1" dirty="0"/>
              <a:t>Use </a:t>
            </a:r>
            <a:r>
              <a:rPr lang="en-US" b="1" dirty="0" err="1"/>
              <a:t>pairwork</a:t>
            </a:r>
            <a:r>
              <a:rPr lang="en-US" b="1" dirty="0"/>
              <a:t> &amp; </a:t>
            </a:r>
            <a:r>
              <a:rPr lang="en-US" b="1" dirty="0" err="1"/>
              <a:t>groupwork</a:t>
            </a:r>
            <a:r>
              <a:rPr lang="en-US" b="1" dirty="0"/>
              <a:t>.</a:t>
            </a:r>
          </a:p>
          <a:p>
            <a:pPr marL="712788" lvl="1" fontAlgn="auto">
              <a:spcAft>
                <a:spcPts val="0"/>
              </a:spcAft>
              <a:buFont typeface="Wingdings" pitchFamily="2" charset="2"/>
              <a:buChar char="§"/>
              <a:tabLst>
                <a:tab pos="711200" algn="l"/>
              </a:tabLst>
              <a:defRPr/>
            </a:pPr>
            <a:r>
              <a:rPr lang="en-US" b="1" dirty="0"/>
              <a:t>Think about vision &amp; acoustics.</a:t>
            </a:r>
          </a:p>
          <a:p>
            <a:pPr marL="712788" lvl="1" fontAlgn="auto">
              <a:spcAft>
                <a:spcPts val="0"/>
              </a:spcAft>
              <a:buFont typeface="Wingdings" pitchFamily="2" charset="2"/>
              <a:buChar char="§"/>
              <a:tabLst>
                <a:tab pos="711200" algn="l"/>
              </a:tabLst>
              <a:defRPr/>
            </a:pPr>
            <a:r>
              <a:rPr lang="en-US" b="1" dirty="0"/>
              <a:t>Use the size of the group to your advantages: </a:t>
            </a:r>
            <a:r>
              <a:rPr lang="en-US" b="1" dirty="0" err="1"/>
              <a:t>humour</a:t>
            </a:r>
            <a:r>
              <a:rPr lang="en-US" b="1" dirty="0"/>
              <a:t> is funnier, drama is more dramatic.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34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501015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4" name="Picture 4"/>
          <p:cNvPicPr>
            <a:picLocks noChangeAspect="1" noChangeArrowheads="1"/>
          </p:cNvPicPr>
          <p:nvPr/>
        </p:nvPicPr>
        <p:blipFill>
          <a:blip r:embed="rId3"/>
          <a:srcRect b="13257"/>
          <a:stretch>
            <a:fillRect/>
          </a:stretch>
        </p:blipFill>
        <p:spPr bwMode="auto">
          <a:xfrm>
            <a:off x="6705600" y="-23813"/>
            <a:ext cx="2438400" cy="1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4214813" cy="1597025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What if?</a:t>
            </a:r>
            <a:r>
              <a:rPr lang="id-ID" sz="4000" b="1" smtClean="0"/>
              <a:t/>
            </a:r>
            <a:br>
              <a:rPr lang="id-ID" sz="4000" b="1" smtClean="0"/>
            </a:br>
            <a:r>
              <a:rPr lang="en-US" sz="2200" smtClean="0"/>
              <a:t>(Harmer, 2004)</a:t>
            </a:r>
          </a:p>
        </p:txBody>
      </p:sp>
      <p:sp>
        <p:nvSpPr>
          <p:cNvPr id="274435" name="Content Placeholder 2"/>
          <p:cNvSpPr>
            <a:spLocks noGrp="1"/>
          </p:cNvSpPr>
          <p:nvPr>
            <p:ph idx="1"/>
          </p:nvPr>
        </p:nvSpPr>
        <p:spPr>
          <a:xfrm>
            <a:off x="250825" y="1838325"/>
            <a:ext cx="7464425" cy="195103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tabLst>
                <a:tab pos="536575" algn="l"/>
                <a:tab pos="711200" algn="l"/>
              </a:tabLst>
            </a:pPr>
            <a:r>
              <a:rPr lang="en-US" sz="2800" b="1" smtClean="0"/>
              <a:t>The students keep using their own language?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id-ID" sz="2800" smtClean="0"/>
              <a:t>- </a:t>
            </a:r>
            <a:r>
              <a:rPr lang="en-US" sz="2800" b="1" smtClean="0"/>
              <a:t>Encourage them to use English appropriately.</a:t>
            </a:r>
            <a:br>
              <a:rPr lang="en-US" sz="2800" b="1" smtClean="0"/>
            </a:br>
            <a:r>
              <a:rPr lang="id-ID" sz="2800" b="1" smtClean="0"/>
              <a:t>- </a:t>
            </a:r>
            <a:r>
              <a:rPr lang="en-US" sz="2800" b="1" smtClean="0"/>
              <a:t>Create an English environment</a:t>
            </a:r>
            <a:br>
              <a:rPr lang="en-US" sz="2800" b="1" smtClean="0"/>
            </a:br>
            <a:r>
              <a:rPr lang="id-ID" sz="2800" b="1" smtClean="0"/>
              <a:t>- </a:t>
            </a:r>
            <a:r>
              <a:rPr lang="en-US" sz="2800" b="1" smtClean="0"/>
              <a:t>Keep reminding them.</a:t>
            </a:r>
          </a:p>
          <a:p>
            <a:pPr eaLnBrk="1" hangingPunct="1">
              <a:tabLst>
                <a:tab pos="536575" algn="l"/>
                <a:tab pos="711200" algn="l"/>
              </a:tabLst>
            </a:pPr>
            <a:endParaRPr lang="en-US" smtClean="0"/>
          </a:p>
        </p:txBody>
      </p:sp>
      <p:sp>
        <p:nvSpPr>
          <p:cNvPr id="274436" name="Content Placeholder 2"/>
          <p:cNvSpPr txBox="1">
            <a:spLocks/>
          </p:cNvSpPr>
          <p:nvPr/>
        </p:nvSpPr>
        <p:spPr bwMode="auto">
          <a:xfrm>
            <a:off x="3132138" y="4365625"/>
            <a:ext cx="58324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tabLst>
                <a:tab pos="536575" algn="l"/>
                <a:tab pos="711200" algn="l"/>
              </a:tabLst>
            </a:pPr>
            <a:r>
              <a:rPr lang="en-US" sz="2800" b="1"/>
              <a:t>Students are uncooperative?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  <a:tabLst>
                <a:tab pos="536575" algn="l"/>
                <a:tab pos="711200" algn="l"/>
              </a:tabLst>
            </a:pPr>
            <a:r>
              <a:rPr lang="en-US" sz="2800" b="1"/>
              <a:t>		- Talk/write to individuals.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  <a:tabLst>
                <a:tab pos="536575" algn="l"/>
                <a:tab pos="711200" algn="l"/>
              </a:tabLst>
            </a:pPr>
            <a:r>
              <a:rPr lang="en-US" sz="2800" b="1"/>
              <a:t>		- Use activities.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  <a:tabLst>
                <a:tab pos="536575" algn="l"/>
                <a:tab pos="711200" algn="l"/>
              </a:tabLst>
            </a:pPr>
            <a:r>
              <a:rPr lang="en-US" sz="2800" b="1"/>
              <a:t>		- Make a </a:t>
            </a:r>
            <a:r>
              <a:rPr lang="en-US" sz="2800" b="1" i="1"/>
              <a:t>learning contract.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536575" algn="l"/>
                <a:tab pos="711200" algn="l"/>
              </a:tabLst>
            </a:pPr>
            <a:endParaRPr lang="en-US" sz="3200"/>
          </a:p>
        </p:txBody>
      </p:sp>
      <p:pic>
        <p:nvPicPr>
          <p:cNvPr id="274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913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296974"/>
          </a:xfrm>
          <a:solidFill>
            <a:srgbClr val="FF66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ASSESSING YOUNG LANGUAGE LEARNERS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7426325" cy="3313112"/>
          </a:xfrm>
        </p:spPr>
        <p:txBody>
          <a:bodyPr rtlCol="0">
            <a:normAutofit fontScale="92500"/>
          </a:bodyPr>
          <a:lstStyle/>
          <a:p>
            <a:pPr marL="900113" indent="-900113" defTabSz="273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b="1" dirty="0" smtClean="0"/>
              <a:t>The use of t</a:t>
            </a:r>
            <a:r>
              <a:rPr lang="en-US" sz="2400" b="1" dirty="0" err="1" smtClean="0"/>
              <a:t>raditional</a:t>
            </a:r>
            <a:r>
              <a:rPr lang="en-US" sz="2400" b="1" dirty="0" smtClean="0"/>
              <a:t> methods</a:t>
            </a:r>
            <a:r>
              <a:rPr lang="id-ID" sz="2400" b="1" dirty="0" smtClean="0"/>
              <a:t> is</a:t>
            </a:r>
            <a:r>
              <a:rPr lang="en-US" sz="2400" b="1" dirty="0" smtClean="0"/>
              <a:t> problematic</a:t>
            </a:r>
            <a:r>
              <a:rPr lang="id-ID" sz="2400" b="1" dirty="0" smtClean="0"/>
              <a:t> </a:t>
            </a:r>
            <a:r>
              <a:rPr lang="en-US" sz="2400" b="1" dirty="0" smtClean="0"/>
              <a:t>because:</a:t>
            </a:r>
            <a:endParaRPr lang="id-ID" sz="2400" b="1" dirty="0" smtClean="0"/>
          </a:p>
          <a:p>
            <a:pPr marL="900113" indent="-900113" algn="just" defTabSz="273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b="1" dirty="0"/>
              <a:t/>
            </a:r>
            <a:br>
              <a:rPr lang="id-ID" sz="2400" b="1" dirty="0"/>
            </a:br>
            <a:r>
              <a:rPr lang="en-US" sz="2400" dirty="0" smtClean="0"/>
              <a:t>Traditional </a:t>
            </a:r>
            <a:r>
              <a:rPr lang="en-US" sz="2400" dirty="0"/>
              <a:t>“paper &amp; pencil test” (like filling in gaps in sentences, answering multiple choice questions /translating vocabulary lists) often do not work because such </a:t>
            </a:r>
            <a:r>
              <a:rPr lang="en-US" sz="2400" i="1" dirty="0"/>
              <a:t>isolated exercises </a:t>
            </a:r>
            <a:r>
              <a:rPr lang="en-US" sz="2400" b="1" i="1" dirty="0"/>
              <a:t>do not show what children know &amp; can do</a:t>
            </a:r>
            <a:r>
              <a:rPr lang="en-US" sz="2400" i="1" dirty="0"/>
              <a:t> with confidence </a:t>
            </a:r>
            <a:r>
              <a:rPr lang="en-US" sz="2400" dirty="0"/>
              <a:t>(</a:t>
            </a:r>
            <a:r>
              <a:rPr lang="en-US" sz="2400" i="1" dirty="0"/>
              <a:t>The negative </a:t>
            </a:r>
            <a:r>
              <a:rPr lang="en-US" sz="2400" i="1" dirty="0" err="1"/>
              <a:t>washback</a:t>
            </a:r>
            <a:r>
              <a:rPr lang="en-US" sz="2400" i="1" dirty="0"/>
              <a:t> effect of test</a:t>
            </a:r>
            <a:r>
              <a:rPr lang="en-US" sz="2400" dirty="0"/>
              <a:t>).  It would </a:t>
            </a:r>
            <a:r>
              <a:rPr lang="en-US" sz="2400" b="1" dirty="0"/>
              <a:t>discourage children</a:t>
            </a:r>
            <a:r>
              <a:rPr lang="en-US" sz="2400" dirty="0"/>
              <a:t> &amp; cause them </a:t>
            </a:r>
            <a:r>
              <a:rPr lang="en-US" sz="2400" b="1" dirty="0"/>
              <a:t>to lose their motivation</a:t>
            </a:r>
            <a:r>
              <a:rPr lang="en-US" sz="2400" dirty="0"/>
              <a:t> to learn English.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0038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3671888" cy="1311275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What if?</a:t>
            </a:r>
            <a:r>
              <a:rPr lang="id-ID" sz="4000" b="1" smtClean="0"/>
              <a:t/>
            </a:r>
            <a:br>
              <a:rPr lang="id-ID" sz="4000" b="1" smtClean="0"/>
            </a:br>
            <a:r>
              <a:rPr lang="en-US" sz="2200" smtClean="0"/>
              <a:t>(Harmer, 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38325"/>
            <a:ext cx="7107238" cy="23050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536575" algn="l"/>
                <a:tab pos="711200" algn="l"/>
              </a:tabLst>
              <a:defRPr/>
            </a:pPr>
            <a:r>
              <a:rPr lang="en-US" sz="2800" b="1" dirty="0"/>
              <a:t>Students don’t want to talk?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536575" algn="l"/>
                <a:tab pos="711200" algn="l"/>
              </a:tabLst>
              <a:defRPr/>
            </a:pPr>
            <a:r>
              <a:rPr lang="en-US" b="1" dirty="0"/>
              <a:t>	- Use </a:t>
            </a:r>
            <a:r>
              <a:rPr lang="en-US" b="1" dirty="0" err="1"/>
              <a:t>pairwork</a:t>
            </a:r>
            <a:r>
              <a:rPr lang="en-US" b="1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536575" algn="l"/>
                <a:tab pos="711200" algn="l"/>
              </a:tabLst>
              <a:defRPr/>
            </a:pPr>
            <a:r>
              <a:rPr lang="en-US" b="1" dirty="0"/>
              <a:t>	- Allow them to speak in a controlled way at first.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536575" algn="l"/>
                <a:tab pos="711200" algn="l"/>
              </a:tabLst>
              <a:defRPr/>
            </a:pPr>
            <a:r>
              <a:rPr lang="en-US" b="1" dirty="0"/>
              <a:t>	- </a:t>
            </a:r>
            <a:r>
              <a:rPr lang="id-ID" b="1" dirty="0" smtClean="0"/>
              <a:t>U</a:t>
            </a:r>
            <a:r>
              <a:rPr lang="en-US" b="1" dirty="0" smtClean="0"/>
              <a:t>se </a:t>
            </a:r>
            <a:r>
              <a:rPr lang="en-US" b="1" dirty="0"/>
              <a:t>acting out &amp; reading aloud.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536575" algn="l"/>
                <a:tab pos="711200" algn="l"/>
              </a:tabLst>
              <a:defRPr/>
            </a:pPr>
            <a:r>
              <a:rPr lang="en-US" b="1" dirty="0"/>
              <a:t>	- Use role play.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32138" y="4365625"/>
            <a:ext cx="5832475" cy="21161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ü"/>
              <a:tabLst>
                <a:tab pos="536575" algn="l"/>
                <a:tab pos="711200" algn="l"/>
              </a:tabLst>
              <a:defRPr/>
            </a:pPr>
            <a:r>
              <a:rPr lang="en-US" sz="2400" b="1" dirty="0"/>
              <a:t>Student do not understand the listening tape?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tabLst>
                <a:tab pos="536575" algn="l"/>
                <a:tab pos="711200" algn="l"/>
              </a:tabLst>
              <a:defRPr/>
            </a:pPr>
            <a:r>
              <a:rPr lang="en-US" sz="2400" b="1" dirty="0"/>
              <a:t>		- Introduce interview questions.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tabLst>
                <a:tab pos="536575" algn="l"/>
                <a:tab pos="711200" algn="l"/>
              </a:tabLst>
              <a:defRPr/>
            </a:pPr>
            <a:r>
              <a:rPr lang="en-US" sz="2400" b="1" dirty="0"/>
              <a:t>		- One task only.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tabLst>
                <a:tab pos="536575" algn="l"/>
                <a:tab pos="711200" algn="l"/>
              </a:tabLst>
              <a:defRPr/>
            </a:pPr>
            <a:r>
              <a:rPr lang="en-US" sz="2400" b="1" dirty="0"/>
              <a:t>		- Use the </a:t>
            </a:r>
            <a:r>
              <a:rPr lang="en-US" sz="2400" b="1" dirty="0" err="1"/>
              <a:t>tapescript</a:t>
            </a:r>
            <a:r>
              <a:rPr lang="en-US" sz="2400" b="1" dirty="0"/>
              <a:t> which cut into bits/have </a:t>
            </a:r>
            <a:r>
              <a:rPr lang="en-US" sz="2400" b="1" dirty="0" smtClean="0"/>
              <a:t>words </a:t>
            </a:r>
            <a:r>
              <a:rPr lang="en-US" sz="2400" b="1" dirty="0"/>
              <a:t>blanked out.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5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28575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2643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571636"/>
          </a:xfrm>
        </p:spPr>
        <p:txBody>
          <a:bodyPr/>
          <a:lstStyle/>
          <a:p>
            <a:r>
              <a:rPr lang="id-ID" sz="5400" b="1" dirty="0" smtClean="0">
                <a:latin typeface="Adobe Garamond Pro Bold" pitchFamily="18" charset="0"/>
              </a:rPr>
              <a:t>Materials </a:t>
            </a:r>
            <a:r>
              <a:rPr lang="en-US" sz="5400" b="1" dirty="0" smtClean="0">
                <a:latin typeface="Adobe Garamond Pro Bold" pitchFamily="18" charset="0"/>
              </a:rPr>
              <a:t>&amp; Media </a:t>
            </a:r>
            <a:br>
              <a:rPr lang="en-US" sz="5400" b="1" dirty="0" smtClean="0">
                <a:latin typeface="Adobe Garamond Pro Bold" pitchFamily="18" charset="0"/>
              </a:rPr>
            </a:br>
            <a:r>
              <a:rPr lang="id-ID" sz="5400" b="1" dirty="0" smtClean="0">
                <a:latin typeface="Adobe Garamond Pro Bold" pitchFamily="18" charset="0"/>
              </a:rPr>
              <a:t>for Young Learners </a:t>
            </a:r>
            <a:br>
              <a:rPr lang="id-ID" sz="5400" b="1" dirty="0" smtClean="0">
                <a:latin typeface="Adobe Garamond Pro Bold" pitchFamily="18" charset="0"/>
              </a:rPr>
            </a:br>
            <a:endParaRPr lang="id-ID" sz="5400" dirty="0" smtClean="0"/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>
          <a:xfrm>
            <a:off x="642911" y="2500306"/>
            <a:ext cx="8043890" cy="3625857"/>
          </a:xfrm>
        </p:spPr>
        <p:txBody>
          <a:bodyPr/>
          <a:lstStyle/>
          <a:p>
            <a:r>
              <a:rPr lang="id-ID" sz="4000" b="1" dirty="0" smtClean="0">
                <a:latin typeface="Adobe Garamond Pro Bold" pitchFamily="18" charset="0"/>
              </a:rPr>
              <a:t>Teaching Media for Young Learners</a:t>
            </a:r>
          </a:p>
          <a:p>
            <a:r>
              <a:rPr lang="id-ID" sz="4000" b="1" dirty="0" smtClean="0">
                <a:latin typeface="Adobe Garamond Pro Bold" pitchFamily="18" charset="0"/>
              </a:rPr>
              <a:t>Preparing the Project</a:t>
            </a:r>
            <a:r>
              <a:rPr lang="en-US" sz="4000" b="1" dirty="0" smtClean="0">
                <a:latin typeface="Adobe Garamond Pro Bold" pitchFamily="18" charset="0"/>
              </a:rPr>
              <a:t> </a:t>
            </a:r>
            <a:r>
              <a:rPr lang="en-US" b="1" i="1" dirty="0" smtClean="0">
                <a:latin typeface="Adobe Garamond Pro Bold" pitchFamily="18" charset="0"/>
              </a:rPr>
              <a:t>(Media &amp; Video)</a:t>
            </a:r>
            <a:endParaRPr lang="id-ID" b="1" i="1" dirty="0" smtClean="0">
              <a:latin typeface="Adobe Garamond Pro Bold" pitchFamily="18" charset="0"/>
            </a:endParaRPr>
          </a:p>
          <a:p>
            <a:endParaRPr lang="id-ID" dirty="0" smtClean="0"/>
          </a:p>
        </p:txBody>
      </p:sp>
      <p:pic>
        <p:nvPicPr>
          <p:cNvPr id="248836" name="Picture 4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The content of the Video</a:t>
            </a:r>
            <a:endParaRPr lang="id-ID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Duration: </a:t>
            </a:r>
            <a:r>
              <a:rPr lang="en-US" sz="1800" dirty="0"/>
              <a:t>4</a:t>
            </a:r>
            <a:r>
              <a:rPr lang="en-US" sz="1800" dirty="0" smtClean="0"/>
              <a:t>-8 minutes</a:t>
            </a:r>
          </a:p>
          <a:p>
            <a:r>
              <a:rPr lang="en-US" sz="1800" dirty="0" smtClean="0"/>
              <a:t>Name of the media</a:t>
            </a:r>
          </a:p>
          <a:p>
            <a:r>
              <a:rPr lang="en-US" sz="1800" dirty="0" smtClean="0"/>
              <a:t>Course</a:t>
            </a:r>
          </a:p>
          <a:p>
            <a:r>
              <a:rPr lang="en-US" sz="1800" dirty="0" smtClean="0"/>
              <a:t>Materials</a:t>
            </a:r>
          </a:p>
          <a:p>
            <a:r>
              <a:rPr lang="en-US" sz="1800" dirty="0" smtClean="0"/>
              <a:t>Steps</a:t>
            </a:r>
          </a:p>
          <a:p>
            <a:r>
              <a:rPr lang="en-US" sz="1800" dirty="0" smtClean="0"/>
              <a:t>Instruction (How to use)</a:t>
            </a:r>
          </a:p>
          <a:p>
            <a:r>
              <a:rPr lang="en-US" sz="1800" dirty="0" smtClean="0"/>
              <a:t>Institution {student’s name &amp; number, faculty, year), </a:t>
            </a:r>
          </a:p>
          <a:p>
            <a:r>
              <a:rPr lang="en-US" sz="1800" dirty="0" smtClean="0"/>
              <a:t>Credits (include </a:t>
            </a:r>
            <a:r>
              <a:rPr lang="en-US" sz="1800" dirty="0"/>
              <a:t>the person in </a:t>
            </a:r>
            <a:r>
              <a:rPr lang="en-US" sz="1800" dirty="0" smtClean="0"/>
              <a:t>charge, </a:t>
            </a:r>
            <a:r>
              <a:rPr lang="en-US" sz="1800" dirty="0" err="1" smtClean="0"/>
              <a:t>backsound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Spelling =&gt; double </a:t>
            </a:r>
            <a:r>
              <a:rPr lang="en-US" sz="1800" dirty="0" smtClean="0">
                <a:solidFill>
                  <a:srgbClr val="FF0000"/>
                </a:solidFill>
              </a:rPr>
              <a:t>tip, Mrs. </a:t>
            </a:r>
            <a:r>
              <a:rPr lang="en-US" sz="1800" dirty="0" err="1" smtClean="0">
                <a:solidFill>
                  <a:srgbClr val="FF0000"/>
                </a:solidFill>
              </a:rPr>
              <a:t>Supia’ah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Cahyati</a:t>
            </a:r>
            <a:r>
              <a:rPr lang="en-US" sz="1800" dirty="0" smtClean="0">
                <a:solidFill>
                  <a:srgbClr val="FF0000"/>
                </a:solidFill>
              </a:rPr>
              <a:t>, Sri </a:t>
            </a:r>
            <a:r>
              <a:rPr lang="en-US" sz="1800" dirty="0" err="1" smtClean="0">
                <a:solidFill>
                  <a:srgbClr val="FF0000"/>
                </a:solidFill>
              </a:rPr>
              <a:t>Suipiah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Cahyati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Grammar =&gt; </a:t>
            </a:r>
            <a:r>
              <a:rPr lang="en-US" sz="1800" dirty="0" smtClean="0">
                <a:solidFill>
                  <a:srgbClr val="FF0000"/>
                </a:solidFill>
              </a:rPr>
              <a:t>the media ready to use</a:t>
            </a:r>
          </a:p>
          <a:p>
            <a:r>
              <a:rPr lang="en-US" sz="1800" dirty="0" smtClean="0"/>
              <a:t>Wording =&gt; </a:t>
            </a:r>
            <a:r>
              <a:rPr lang="en-US" sz="1800" dirty="0" smtClean="0">
                <a:solidFill>
                  <a:srgbClr val="FF0000"/>
                </a:solidFill>
              </a:rPr>
              <a:t>cut scissor, paint the wood with red </a:t>
            </a:r>
            <a:r>
              <a:rPr lang="en-US" sz="1800" dirty="0" err="1" smtClean="0">
                <a:solidFill>
                  <a:srgbClr val="FF0000"/>
                </a:solidFill>
              </a:rPr>
              <a:t>colour</a:t>
            </a:r>
            <a:r>
              <a:rPr lang="en-US" sz="1800" dirty="0" smtClean="0">
                <a:solidFill>
                  <a:srgbClr val="FF0000"/>
                </a:solidFill>
              </a:rPr>
              <a:t>, use double tape to temple item into the cork, learning &amp; teaching process, makers</a:t>
            </a:r>
          </a:p>
          <a:p>
            <a:r>
              <a:rPr lang="en-US" sz="1800" dirty="0" smtClean="0"/>
              <a:t>The contrast =&gt; if the background is white/grey, the letter should be dark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4903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06375" y="628650"/>
            <a:ext cx="8929688" cy="5329238"/>
          </a:xfrm>
          <a:prstGeom prst="irregularSeal2">
            <a:avLst/>
          </a:prstGeom>
          <a:solidFill>
            <a:srgbClr val="FF99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  <a:t>Materials </a:t>
            </a:r>
            <a:r>
              <a:rPr lang="en-US" sz="3600" b="1" dirty="0">
                <a:solidFill>
                  <a:schemeClr val="tx1"/>
                </a:solidFill>
                <a:latin typeface="Baskerville Old Face" pitchFamily="18" charset="0"/>
              </a:rPr>
              <a:t>for Young Learners Classroom </a:t>
            </a:r>
            <a:endParaRPr lang="id-ID" sz="3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Book</a:t>
            </a:r>
            <a:endParaRPr lang="id-ID" dirty="0"/>
          </a:p>
        </p:txBody>
      </p:sp>
      <p:pic>
        <p:nvPicPr>
          <p:cNvPr id="4" name="Content Placeholder 3" descr="E:\2. UNIKAL\1. FKIP PBI\PBI 2018-2019\Smt Genap 2018-2019\ELT f YL 2019_Slide + Materi\4-7. Tugas Media EYL- Siswa\Smart b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0200"/>
            <a:ext cx="46805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1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id-ID" dirty="0"/>
          </a:p>
        </p:txBody>
      </p:sp>
      <p:pic>
        <p:nvPicPr>
          <p:cNvPr id="4" name="Picture 2" descr="E:\2. UNIKAL\1. FKIP PBI\PBI 2018-2019\Smt Genap 2018-2019\ELT f YL 2019_Slide + Materi\4-7. Tugas Media EYL- Siswa\Transpor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53285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43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and Ladder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798492" cy="4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94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id-ID" dirty="0"/>
          </a:p>
        </p:txBody>
      </p:sp>
      <p:pic>
        <p:nvPicPr>
          <p:cNvPr id="4098" name="Picture 2" descr="E:\2. UNIKAL\1. FKIP PBI\PBI 2018-2019\Smt Genap 2018-2019\ELT f YL 2019_Slide + Materi\4-7. Tugas Media EYL- Siswa\Anima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63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Caterpillar of Words</a:t>
            </a:r>
            <a:endParaRPr lang="id-ID" dirty="0"/>
          </a:p>
        </p:txBody>
      </p:sp>
      <p:pic>
        <p:nvPicPr>
          <p:cNvPr id="5122" name="Picture 2" descr="E:\2. UNIKAL\1. FKIP PBI\PBI 2018-2019\Smt Genap 2018-2019\ELT f YL 2019_Slide + Materi\4-7. Tugas Media EYL- Siswa\Caterpillar of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922337"/>
          </a:xfrm>
          <a:solidFill>
            <a:srgbClr val="655E9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 </a:t>
            </a:r>
            <a:r>
              <a:rPr lang="en-US" sz="3600" b="1" dirty="0"/>
              <a:t>TRADITIONAL  </a:t>
            </a:r>
            <a:r>
              <a:rPr lang="en-US" sz="3600" b="1" dirty="0" smtClean="0"/>
              <a:t>ASSESSMENT</a:t>
            </a:r>
            <a:r>
              <a:rPr lang="id-ID" sz="3600" b="1" dirty="0" smtClean="0"/>
              <a:t>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One-shot standardized </a:t>
            </a:r>
            <a:r>
              <a:rPr lang="en-US" dirty="0" smtClean="0"/>
              <a:t>exams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Timed, multiple-choice </a:t>
            </a:r>
            <a:r>
              <a:rPr lang="en-US" dirty="0" smtClean="0"/>
              <a:t>format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Decontextualized test </a:t>
            </a:r>
            <a:r>
              <a:rPr lang="en-US" dirty="0" smtClean="0"/>
              <a:t>items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Scores suffice for </a:t>
            </a:r>
            <a:r>
              <a:rPr lang="en-US" dirty="0" smtClean="0"/>
              <a:t>feedback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Norm-referenced </a:t>
            </a:r>
            <a:r>
              <a:rPr lang="en-US" dirty="0" smtClean="0"/>
              <a:t>scores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Focus on the ‘right’ </a:t>
            </a:r>
            <a:r>
              <a:rPr lang="en-US" dirty="0" smtClean="0"/>
              <a:t>answer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Non-interactive </a:t>
            </a:r>
            <a:r>
              <a:rPr lang="en-US" dirty="0" smtClean="0"/>
              <a:t>performance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Fosters extrinsic 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0350"/>
            <a:ext cx="2619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Word</a:t>
            </a:r>
            <a:endParaRPr lang="id-ID" dirty="0"/>
          </a:p>
        </p:txBody>
      </p:sp>
      <p:pic>
        <p:nvPicPr>
          <p:cNvPr id="6146" name="Picture 2" descr="E:\2. UNIKAL\1. FKIP PBI\PBI 2018-2019\Smt Genap 2018-2019\ELT f YL 2019_Slide + Materi\4-7. Tugas Media EYL- Siswa\Guess the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8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Spinner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6195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Box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9723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2931" name="Picture 2" descr="E:\UNIKAL\4. Smt Gnp 16-17_EYL-Unikal\Examples of Teaching Media for YL\IMG-20170214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1907" name="Picture 2" descr="E:\UNIKAL\4. Smt Gnp 16-17_EYL-Unikal\Examples of Teaching Media for YL\IMG-20170214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9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3955" name="Picture 2" descr="E:\UNIKAL\4. Smt Gnp 16-17_EYL-Unikal\Examples of Teaching Media for YL\IMG-20170214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4979" name="Picture 2" descr="E:\UNIKAL\4. Smt Gnp 16-17_EYL-Unikal\Examples of Teaching Media for YL\IMG-20170214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6003" name="Picture 2" descr="E:\UNIKAL\4. Smt Gnp 16-17_EYL-Unikal\Examples of Teaching Media for YL\IMG-20170214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7027" name="Picture 2" descr="E:\UNIKAL\4. Smt Gnp 16-17_EYL-Unikal\Examples of Teaching Media for YL\IMG-20170214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8051" name="Picture 2" descr="E:\UNIKAL\4. Smt Gnp 16-17_EYL-Unikal\Examples of Teaching Media for YL\IMG-20170214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7771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Assessment techniques which are appropriate to measure the children progress:</a:t>
            </a:r>
            <a:endParaRPr lang="en-US" sz="3200" dirty="0"/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/>
          <a:srcRect b="13341"/>
          <a:stretch>
            <a:fillRect/>
          </a:stretch>
        </p:blipFill>
        <p:spPr bwMode="auto">
          <a:xfrm>
            <a:off x="1331913" y="5084763"/>
            <a:ext cx="280035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66913"/>
            <a:ext cx="2066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5672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AutoShape 8" descr="Hasil gambar untuk OBSER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8397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963" y="2062163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750" y="1966913"/>
            <a:ext cx="576263" cy="52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2108200"/>
            <a:ext cx="576263" cy="52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150" y="5529263"/>
            <a:ext cx="576263" cy="52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150" y="2119313"/>
            <a:ext cx="576263" cy="52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5527675"/>
            <a:ext cx="576263" cy="52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9075" name="Picture 2" descr="E:\UNIKAL\4. Smt Gnp 16-17_EYL-Unikal\Examples of Teaching Media for YL\IMG-20170214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0099" name="Picture 2" descr="E:\UNIKAL\4. Smt Gnp 16-17_EYL-Unikal\Examples of Teaching Media for YL\IMG-20170214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1123" name="Picture 2" descr="E:\UNIKAL\4. Smt Gnp 16-17_EYL-Unikal\Examples of Teaching Media for YL\IMG-20170214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2147" name="Picture 2" descr="E:\UNIKAL\4. Smt Gnp 16-17_EYL-Unikal\Examples of Teaching Media for YL\IMG-20170214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b="1" smtClean="0"/>
          </a:p>
        </p:txBody>
      </p:sp>
      <p:pic>
        <p:nvPicPr>
          <p:cNvPr id="263171" name="Picture 2" descr="E:\UNIKAL\4. Smt Gnp 16-17_EYL-Unikal\Examples of Teaching Media for YL\IMG-20170214-WA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4195" name="Picture 2" descr="E:\UNIKAL\4. Smt Gnp 16-17_EYL-Unikal\Examples of Teaching Media for YL\IMG-20170214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5219" name="Picture 2" descr="E:\UNIKAL\4. Smt Gnp 16-17_EYL-Unikal\Examples of Teaching Media for YL\IMG-20170214-WA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6243" name="Picture 2" descr="E:\UNIKAL\4. Smt Gnp 16-17_EYL-Unikal\Examples of Teaching Media for YL\IMG-20170214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7267" name="Picture 2" descr="E:\UNIKAL\4. Smt Gnp 16-17_EYL-Unikal\Examples of Teaching Media for YL\IMG-20170214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8291" name="Picture 4" descr="D:\FOTO\IMG-20171114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0"/>
            <a:ext cx="95726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138" cy="993775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sz="2800" b="1" smtClean="0"/>
              <a:t>ALTERNATIVE ASSESSMENT </a:t>
            </a:r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5759450" cy="48133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Continuous long-term </a:t>
            </a:r>
            <a:r>
              <a:rPr lang="en-US" dirty="0" smtClean="0"/>
              <a:t>assessment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Untimed, free-response </a:t>
            </a:r>
            <a:r>
              <a:rPr lang="en-US" dirty="0" smtClean="0"/>
              <a:t>format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Contextualized communicative </a:t>
            </a:r>
            <a:r>
              <a:rPr lang="en-US" dirty="0" smtClean="0"/>
              <a:t>tasks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Formative, interactive </a:t>
            </a:r>
            <a:r>
              <a:rPr lang="en-US" dirty="0" smtClean="0"/>
              <a:t>feedback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Criterion-referenced </a:t>
            </a:r>
            <a:r>
              <a:rPr lang="en-US" dirty="0" smtClean="0"/>
              <a:t>scores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Open-ended, creative </a:t>
            </a:r>
            <a:r>
              <a:rPr lang="en-US" dirty="0" smtClean="0"/>
              <a:t>answers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Interactive </a:t>
            </a:r>
            <a:r>
              <a:rPr lang="en-US" dirty="0" smtClean="0"/>
              <a:t>performance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Fosters intrinsic 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775" y="0"/>
            <a:ext cx="32877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9315" name="Picture 2" descr="D:\FOTO\IMG-20171114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0"/>
            <a:ext cx="9144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70339" name="Picture 2" descr="D:\FOTO\IMG-20171114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E:\2. UNIKAL\1. FKIP PBI\TA 2017-2018\2. Semester Genap 17-18\ELT for YL-Unikal\8. Contoh-Media Pembelajaran utk PAUD-Unikal 2017\IMG-20170523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-1714500"/>
            <a:ext cx="7715250" cy="10287000"/>
          </a:xfrm>
          <a:prstGeom prst="rect">
            <a:avLst/>
          </a:prstGeom>
          <a:noFill/>
        </p:spPr>
      </p:pic>
      <p:pic>
        <p:nvPicPr>
          <p:cNvPr id="1027" name="Picture 3" descr="E:\2. UNIKAL\1. FKIP PBI\TA 2017-2018\2. Semester Genap 17-18\ELT for YL-Unikal\8. Contoh-Media Pembelajaran utk PAUD-Unikal 2017\IMG-20170523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-1714500"/>
            <a:ext cx="771525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 descr="E:\2. UNIKAL\1. FKIP PBI\TA 2017-2018\2. Semester Genap 17-18\ELT for YL-Unikal\8. Contoh-Media Pembelajaran utk PAUD-Unikal 2017\IMG-20170523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428625"/>
            <a:ext cx="10287000" cy="771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r>
              <a:rPr lang="en-US" sz="6000" b="1" dirty="0" smtClean="0">
                <a:latin typeface="Adobe Caslon Pro Bold" pitchFamily="18" charset="0"/>
              </a:rPr>
              <a:t>See more examples</a:t>
            </a:r>
            <a:endParaRPr lang="id-ID" sz="6000" b="1" dirty="0">
              <a:latin typeface="Adobe Caslon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Content Placeholder 5"/>
          <p:cNvSpPr>
            <a:spLocks noGrp="1"/>
          </p:cNvSpPr>
          <p:nvPr>
            <p:ph idx="1"/>
          </p:nvPr>
        </p:nvSpPr>
        <p:spPr>
          <a:xfrm>
            <a:off x="214282" y="1071562"/>
            <a:ext cx="8929718" cy="57864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Bland, Janice (ed.) (2015). Teaching English to Young Learners: Critical Issues in Language Teaching with     3-12 Year Olds. London: Bloomsbury Publishing Plc.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Brewster, Jean; Ellis, Gail; </a:t>
            </a:r>
            <a:r>
              <a:rPr lang="en-US" sz="1600" dirty="0" err="1" smtClean="0"/>
              <a:t>Grard</a:t>
            </a:r>
            <a:r>
              <a:rPr lang="en-US" sz="1600" dirty="0" smtClean="0"/>
              <a:t>, Dennis. (</a:t>
            </a:r>
            <a:r>
              <a:rPr lang="en-US" sz="1600" i="1" dirty="0" smtClean="0"/>
              <a:t>2003). The Primary English Teacher’s Guide (New Edition). England: </a:t>
            </a:r>
            <a:r>
              <a:rPr lang="en-US" sz="1600" dirty="0" smtClean="0"/>
              <a:t>Penguin English.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Cameron, L. (2001). </a:t>
            </a:r>
            <a:r>
              <a:rPr lang="en-US" sz="1600" i="1" dirty="0" smtClean="0"/>
              <a:t>Teaching Languages to Young Learners</a:t>
            </a:r>
            <a:r>
              <a:rPr lang="en-US" sz="1600" dirty="0" smtClean="0"/>
              <a:t>. Cambridge: Cambridge University Press.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Damayanti</a:t>
            </a:r>
            <a:r>
              <a:rPr lang="en-US" sz="1600" dirty="0" smtClean="0"/>
              <a:t>, </a:t>
            </a:r>
            <a:r>
              <a:rPr lang="en-US" sz="1600" dirty="0" err="1" smtClean="0"/>
              <a:t>Ika</a:t>
            </a:r>
            <a:r>
              <a:rPr lang="en-US" sz="1600" dirty="0" smtClean="0"/>
              <a:t> Lestari. (2017). </a:t>
            </a:r>
            <a:r>
              <a:rPr lang="en-US" sz="1600" i="1" dirty="0" smtClean="0"/>
              <a:t>From Story Telling to Story Writing: The Implementation of Reading to Learn (R2L) Pedagogy to Teach English as a Foreign Language in Indonesia.</a:t>
            </a:r>
            <a:r>
              <a:rPr lang="en-US" sz="1600" dirty="0" smtClean="0"/>
              <a:t> Indonesian Journal of Applied Linguistics vol. 6 no. 2, January 2017, pp. 229-242.</a:t>
            </a:r>
            <a:endParaRPr lang="id-ID" sz="1600" dirty="0" smtClean="0"/>
          </a:p>
          <a:p>
            <a:pPr>
              <a:buNone/>
            </a:pPr>
            <a:r>
              <a:rPr lang="id-ID" sz="1600" dirty="0" smtClean="0"/>
              <a:t>Fadilah, Rahmi. </a:t>
            </a:r>
            <a:r>
              <a:rPr lang="en-US" sz="1600" dirty="0" smtClean="0"/>
              <a:t>(</a:t>
            </a:r>
            <a:r>
              <a:rPr lang="id-ID" sz="1600" dirty="0" smtClean="0"/>
              <a:t>2017</a:t>
            </a:r>
            <a:r>
              <a:rPr lang="en-US" sz="1600" dirty="0" smtClean="0"/>
              <a:t>)</a:t>
            </a:r>
            <a:r>
              <a:rPr lang="id-ID" sz="1600" i="1" dirty="0" smtClean="0"/>
              <a:t>. Madeline Hunter’s Lesson Plan as Alternative Model for TEYL</a:t>
            </a:r>
            <a:r>
              <a:rPr lang="id-ID" sz="1600" dirty="0" smtClean="0"/>
              <a:t>. Proceedings in English Conference at STKIP Pasundan.</a:t>
            </a:r>
          </a:p>
          <a:p>
            <a:pPr>
              <a:buNone/>
            </a:pPr>
            <a:r>
              <a:rPr lang="en-US" sz="1600" dirty="0" err="1" smtClean="0"/>
              <a:t>Garton</a:t>
            </a:r>
            <a:r>
              <a:rPr lang="en-US" sz="1600" dirty="0" smtClean="0"/>
              <a:t>, Sue &amp; Copland, Fiona (ed.). (2019). Teaching English to Young Learners. New York: </a:t>
            </a:r>
            <a:r>
              <a:rPr lang="en-US" sz="1600" dirty="0" err="1" smtClean="0"/>
              <a:t>Routledge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Halliwell</a:t>
            </a:r>
            <a:r>
              <a:rPr lang="en-US" sz="1600" dirty="0" smtClean="0"/>
              <a:t>, S. (2004). </a:t>
            </a:r>
            <a:r>
              <a:rPr lang="en-US" sz="1600" i="1" dirty="0" smtClean="0"/>
              <a:t>Teaching English in the primary classroom</a:t>
            </a:r>
            <a:r>
              <a:rPr lang="en-US" sz="1600" dirty="0" smtClean="0"/>
              <a:t>. Essex: Pearson Education Limited.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(2004). </a:t>
            </a:r>
            <a:r>
              <a:rPr lang="en-US" sz="1600" i="1" dirty="0" smtClean="0"/>
              <a:t>How to Teach English: An Introduction to the Practice of English Language Teaching</a:t>
            </a:r>
            <a:r>
              <a:rPr lang="en-US" sz="1600" dirty="0" smtClean="0"/>
              <a:t>. England: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(2007). </a:t>
            </a:r>
            <a:r>
              <a:rPr lang="en-US" sz="1600" i="1" dirty="0" smtClean="0"/>
              <a:t>How to teach English (New Edition).</a:t>
            </a:r>
            <a:r>
              <a:rPr lang="en-US" sz="1600" dirty="0" smtClean="0"/>
              <a:t> Essex: Pearson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Ioannou</a:t>
            </a:r>
            <a:r>
              <a:rPr lang="en-US" sz="1600" dirty="0" smtClean="0"/>
              <a:t>-Georgiou, Sophie &amp; </a:t>
            </a:r>
            <a:r>
              <a:rPr lang="en-US" sz="1600" dirty="0" err="1" smtClean="0"/>
              <a:t>Pavlou</a:t>
            </a:r>
            <a:r>
              <a:rPr lang="en-US" sz="1600" dirty="0" smtClean="0"/>
              <a:t>, </a:t>
            </a:r>
            <a:r>
              <a:rPr lang="en-US" sz="1600" dirty="0" err="1" smtClean="0"/>
              <a:t>Pavlos</a:t>
            </a:r>
            <a:r>
              <a:rPr lang="en-US" sz="1600" dirty="0" smtClean="0"/>
              <a:t>. 2003. </a:t>
            </a:r>
            <a:r>
              <a:rPr lang="en-US" sz="1600" i="1" dirty="0" smtClean="0"/>
              <a:t>Assessing Young Learners.</a:t>
            </a:r>
            <a:r>
              <a:rPr lang="en-US" sz="1600" dirty="0" smtClean="0"/>
              <a:t> Oxford: Oxford University Press.</a:t>
            </a:r>
          </a:p>
          <a:p>
            <a:pPr>
              <a:buNone/>
            </a:pPr>
            <a:r>
              <a:rPr lang="en-US" sz="1600" dirty="0" err="1" smtClean="0"/>
              <a:t>Linse</a:t>
            </a:r>
            <a:r>
              <a:rPr lang="en-US" sz="1600" dirty="0" smtClean="0"/>
              <a:t>, Caroline T. (2005). </a:t>
            </a:r>
            <a:r>
              <a:rPr lang="en-US" sz="1600" i="1" dirty="0" smtClean="0"/>
              <a:t>Practical English Language Teaching: Young </a:t>
            </a:r>
            <a:r>
              <a:rPr lang="id-ID" sz="1600" i="1" dirty="0" smtClean="0"/>
              <a:t>	</a:t>
            </a:r>
            <a:r>
              <a:rPr lang="en-US" sz="1600" i="1" dirty="0" smtClean="0"/>
              <a:t>Learners.</a:t>
            </a:r>
            <a:r>
              <a:rPr lang="en-US" sz="1600" dirty="0" smtClean="0"/>
              <a:t> New York: McGraw-Hill.</a:t>
            </a:r>
            <a:endParaRPr lang="id-ID" sz="1600" dirty="0" smtClean="0"/>
          </a:p>
          <a:p>
            <a:endParaRPr lang="id-ID" sz="1600" dirty="0"/>
          </a:p>
        </p:txBody>
      </p:sp>
      <p:pic>
        <p:nvPicPr>
          <p:cNvPr id="302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0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4" name="AutoShape 4" descr="Hasil gambar untuk REFER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601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/>
          <p:cNvSpPr>
            <a:spLocks noGrp="1"/>
          </p:cNvSpPr>
          <p:nvPr>
            <p:ph idx="1"/>
          </p:nvPr>
        </p:nvSpPr>
        <p:spPr>
          <a:xfrm>
            <a:off x="285720" y="1214438"/>
            <a:ext cx="8858280" cy="5643562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Mckay</a:t>
            </a:r>
            <a:r>
              <a:rPr lang="en-US" sz="2000" dirty="0" smtClean="0"/>
              <a:t>, P. (2006). </a:t>
            </a:r>
            <a:r>
              <a:rPr lang="en-US" sz="2000" i="1" dirty="0" smtClean="0"/>
              <a:t>Assessing young language learners</a:t>
            </a:r>
            <a:r>
              <a:rPr lang="en-US" sz="2000" dirty="0" smtClean="0"/>
              <a:t>. Cambridge: Cambridge University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Mooney, Carol </a:t>
            </a:r>
            <a:r>
              <a:rPr lang="en-US" sz="2000" dirty="0" err="1" smtClean="0"/>
              <a:t>Garhart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Theories of Childhood: An Introduction to Dewey, Montessori, Erikson, Piaget, and </a:t>
            </a:r>
            <a:r>
              <a:rPr lang="en-US" sz="2000" i="1" dirty="0" err="1" smtClean="0"/>
              <a:t>Vygotsky</a:t>
            </a:r>
            <a:r>
              <a:rPr lang="en-US" sz="2000" i="1" dirty="0" smtClean="0"/>
              <a:t>. </a:t>
            </a:r>
            <a:r>
              <a:rPr lang="en-US" sz="2000" dirty="0" smtClean="0"/>
              <a:t>USA: </a:t>
            </a:r>
            <a:r>
              <a:rPr lang="en-US" sz="2000" dirty="0" err="1" smtClean="0"/>
              <a:t>Redleaf</a:t>
            </a:r>
            <a:r>
              <a:rPr lang="en-US" sz="2000" dirty="0" smtClean="0"/>
              <a:t> Press.</a:t>
            </a:r>
            <a:endParaRPr lang="id-ID" sz="2000" dirty="0" smtClean="0"/>
          </a:p>
          <a:p>
            <a:pPr>
              <a:buNone/>
            </a:pPr>
            <a:r>
              <a:rPr lang="en-US" sz="2000" dirty="0" err="1" smtClean="0"/>
              <a:t>Musthafa</a:t>
            </a:r>
            <a:r>
              <a:rPr lang="en-US" sz="2000" dirty="0" smtClean="0"/>
              <a:t>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Teaching English to Young Learners: 	Principles &amp; Techniques.  </a:t>
            </a:r>
            <a:r>
              <a:rPr lang="en-US" sz="2000" dirty="0" smtClean="0"/>
              <a:t>Bandung: </a:t>
            </a:r>
            <a:r>
              <a:rPr lang="en-US" sz="2000" dirty="0" err="1" smtClean="0"/>
              <a:t>Pasca</a:t>
            </a:r>
            <a:r>
              <a:rPr lang="en-US" sz="2000" dirty="0" smtClean="0"/>
              <a:t> </a:t>
            </a:r>
            <a:r>
              <a:rPr lang="en-US" sz="2000" dirty="0" err="1" smtClean="0"/>
              <a:t>Sarjana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Indonesia.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(2008). </a:t>
            </a:r>
            <a:r>
              <a:rPr lang="en-US" sz="2000" i="1" dirty="0" smtClean="0"/>
              <a:t>Teaching English to young learners</a:t>
            </a:r>
            <a:r>
              <a:rPr lang="en-US" sz="2000" dirty="0" smtClean="0"/>
              <a:t>. Bandung: UPI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(2010). Teaching English to young learners in Indonesia: Essential requirements.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Educationist.Vol</a:t>
            </a:r>
            <a:r>
              <a:rPr lang="en-US" sz="2000" i="1" dirty="0" smtClean="0"/>
              <a:t>. 4 no.</a:t>
            </a:r>
            <a:r>
              <a:rPr lang="en-US" sz="2000" dirty="0" smtClean="0"/>
              <a:t>2,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2010 pp. 120-125.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Paul, David. (2003). </a:t>
            </a:r>
            <a:r>
              <a:rPr lang="en-US" sz="2000" i="1" dirty="0" smtClean="0"/>
              <a:t>Teaching English to Children in Asia</a:t>
            </a:r>
            <a:r>
              <a:rPr lang="en-US" sz="2000" dirty="0" smtClean="0"/>
              <a:t>. </a:t>
            </a:r>
            <a:r>
              <a:rPr lang="en-US" sz="2000" dirty="0" err="1" smtClean="0"/>
              <a:t>Hongkong</a:t>
            </a:r>
            <a:r>
              <a:rPr lang="en-US" sz="2000" dirty="0" smtClean="0"/>
              <a:t>; Longman Asia ELT.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Pinter, </a:t>
            </a:r>
            <a:r>
              <a:rPr lang="en-US" sz="2000" dirty="0" err="1" smtClean="0"/>
              <a:t>Annamaria</a:t>
            </a:r>
            <a:r>
              <a:rPr lang="en-US" sz="2000" dirty="0" smtClean="0"/>
              <a:t>. (2006). </a:t>
            </a:r>
            <a:r>
              <a:rPr lang="en-US" sz="2000" i="1" dirty="0" smtClean="0"/>
              <a:t>Teaching Young Language Learners. </a:t>
            </a:r>
            <a:r>
              <a:rPr lang="en-US" sz="2000" dirty="0" smtClean="0"/>
              <a:t>Oxford: Oxford </a:t>
            </a:r>
            <a:r>
              <a:rPr lang="id-ID" sz="2000" dirty="0" smtClean="0"/>
              <a:t>     </a:t>
            </a:r>
            <a:r>
              <a:rPr lang="en-US" sz="2000" dirty="0" smtClean="0"/>
              <a:t>University Press.</a:t>
            </a:r>
            <a:endParaRPr lang="id-ID" sz="2000" dirty="0" smtClean="0"/>
          </a:p>
          <a:p>
            <a:pPr algn="just">
              <a:buNone/>
            </a:pPr>
            <a:r>
              <a:rPr lang="en-US" sz="2000" dirty="0" smtClean="0"/>
              <a:t>Slattery, M. &amp; Willis, J. (2005). </a:t>
            </a:r>
            <a:r>
              <a:rPr lang="en-US" sz="2000" i="1" dirty="0" smtClean="0"/>
              <a:t>English for Primary Teachers: A Handbook  of Activities and Classroom Language. </a:t>
            </a:r>
            <a:r>
              <a:rPr lang="en-US" sz="2000" dirty="0" smtClean="0"/>
              <a:t>Oxford: Oxford University Press.</a:t>
            </a:r>
          </a:p>
          <a:p>
            <a:pPr algn="just">
              <a:buNone/>
            </a:pPr>
            <a:r>
              <a:rPr lang="en-US" sz="2000" dirty="0" err="1" smtClean="0"/>
              <a:t>Youtube</a:t>
            </a:r>
            <a:endParaRPr lang="en-US" sz="2000" dirty="0" smtClean="0"/>
          </a:p>
        </p:txBody>
      </p:sp>
      <p:pic>
        <p:nvPicPr>
          <p:cNvPr id="303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988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5500688"/>
            <a:ext cx="15509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3754437" cy="706437"/>
          </a:xfrm>
          <a:solidFill>
            <a:srgbClr val="00CC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dirty="0" smtClean="0"/>
              <a:t/>
            </a:r>
            <a:br>
              <a:rPr lang="id-ID" sz="4000" b="1" dirty="0" smtClean="0"/>
            </a:br>
            <a:r>
              <a:rPr lang="en-US" sz="4000" b="1" dirty="0" smtClean="0"/>
              <a:t>Examples</a:t>
            </a:r>
            <a:r>
              <a:rPr lang="en-US" sz="4000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4618038" cy="5145087"/>
          </a:xfrm>
        </p:spPr>
        <p:txBody>
          <a:bodyPr rtlCol="0">
            <a:normAutofit fontScale="47500" lnSpcReduction="20000"/>
          </a:bodyPr>
          <a:lstStyle/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Portfolio </a:t>
            </a:r>
            <a:r>
              <a:rPr lang="en-US" dirty="0" smtClean="0"/>
              <a:t>assessment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Structured assessment 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activities/tasks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Projects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Self-assessment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Peer-assessment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Learner-developed assessment </a:t>
            </a:r>
            <a:r>
              <a:rPr lang="en-US" dirty="0" smtClean="0"/>
              <a:t>tasks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Take-home </a:t>
            </a:r>
            <a:r>
              <a:rPr lang="en-US" dirty="0" smtClean="0"/>
              <a:t>tasks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Observation</a:t>
            </a:r>
            <a:endParaRPr lang="id-ID" dirty="0" smtClean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98513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Conferencing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50"/>
            <a:ext cx="32861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5975350" cy="1143000"/>
          </a:xfrm>
          <a:solidFill>
            <a:srgbClr val="655E9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Child-friendly Assessment</a:t>
            </a:r>
            <a:r>
              <a:rPr lang="id-ID" b="1" dirty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0425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Proses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program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 (</a:t>
            </a:r>
            <a:r>
              <a:rPr lang="en-US" dirty="0" err="1"/>
              <a:t>Ioannou</a:t>
            </a:r>
            <a:r>
              <a:rPr lang="en-US" dirty="0"/>
              <a:t>-Georgiou &amp; </a:t>
            </a:r>
            <a:r>
              <a:rPr lang="en-US" dirty="0" err="1"/>
              <a:t>Pavlou</a:t>
            </a:r>
            <a:r>
              <a:rPr lang="en-US" dirty="0"/>
              <a:t>, 2003) 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terhadapnya</a:t>
            </a:r>
            <a:r>
              <a:rPr lang="en-US" dirty="0"/>
              <a:t> (Cameron, 2001). 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Menjaring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, </a:t>
            </a:r>
            <a:r>
              <a:rPr lang="en-US" dirty="0" err="1"/>
              <a:t>pemahaman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(</a:t>
            </a:r>
            <a:r>
              <a:rPr lang="en-US" dirty="0" err="1"/>
              <a:t>Ioannou</a:t>
            </a:r>
            <a:r>
              <a:rPr lang="en-US" dirty="0"/>
              <a:t>-Georgiou &amp; </a:t>
            </a:r>
            <a:r>
              <a:rPr lang="en-US" dirty="0" err="1"/>
              <a:t>Pavlou</a:t>
            </a:r>
            <a:r>
              <a:rPr lang="en-US" dirty="0"/>
              <a:t>, 2003)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2"/>
          <a:srcRect l="76265" t="56908"/>
          <a:stretch>
            <a:fillRect/>
          </a:stretch>
        </p:blipFill>
        <p:spPr bwMode="auto">
          <a:xfrm>
            <a:off x="7380288" y="4076700"/>
            <a:ext cx="15478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-17463" y="692150"/>
            <a:ext cx="5832476" cy="237648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chemeClr val="tx1"/>
                </a:solidFill>
              </a:rPr>
              <a:t>TESTING: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Salah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asesmen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biasanya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berupa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paper-pencil test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3573463"/>
            <a:ext cx="5688013" cy="3024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err="1"/>
              <a:t>Asssessment</a:t>
            </a:r>
            <a:r>
              <a:rPr lang="en-US" sz="3200" dirty="0"/>
              <a:t>:</a:t>
            </a:r>
            <a:endParaRPr lang="id-ID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440238"/>
            <a:ext cx="47132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-58738"/>
            <a:ext cx="2628900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11375</TotalTime>
  <Words>1535</Words>
  <Application>Microsoft Office PowerPoint</Application>
  <PresentationFormat>On-screen Show (4:3)</PresentationFormat>
  <Paragraphs>341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         ENGLISH LANGUAGE TEACHING (ELT)  FOR YOUNG LEARNERS         By: Sri Supiah Cahyati, M.Pd</vt:lpstr>
      <vt:lpstr>Session 4</vt:lpstr>
      <vt:lpstr>ASSESSING YOUNG LANGUAGE LEARNERS</vt:lpstr>
      <vt:lpstr> TRADITIONAL  ASSESSMENTS</vt:lpstr>
      <vt:lpstr>Assessment techniques which are appropriate to measure the children progress:</vt:lpstr>
      <vt:lpstr>ALTERNATIVE ASSESSMENT </vt:lpstr>
      <vt:lpstr> Examples: </vt:lpstr>
      <vt:lpstr>Child-friendly Assessment:</vt:lpstr>
      <vt:lpstr>PowerPoint Presentation</vt:lpstr>
      <vt:lpstr>PowerPoint Presentation</vt:lpstr>
      <vt:lpstr>WHAT IS ASSESSMENT?</vt:lpstr>
      <vt:lpstr>WHY ASSESS YOUNG CHILDREN</vt:lpstr>
      <vt:lpstr>WHAT DO WE ASSESS?</vt:lpstr>
      <vt:lpstr>HOW DO WE ASSESS CHILDREN?</vt:lpstr>
      <vt:lpstr>Assessment activities in Listening  (Brewster, Ellis, Grard, 2003):</vt:lpstr>
      <vt:lpstr>Assessment activities in Speaking  (Brewster, Ellis, Grard, 2003):</vt:lpstr>
      <vt:lpstr>Assessment activities in Reading  (Brewster, Ellis, Grard, 2003):</vt:lpstr>
      <vt:lpstr>Assessment activities in Writing  (Brewster, Ellis, Grard, 2003):</vt:lpstr>
      <vt:lpstr>HOW TO GIVE FEEDBACK</vt:lpstr>
      <vt:lpstr>HOW EACH ASSESSMENT TASK IS ORGANIZED</vt:lpstr>
      <vt:lpstr>  8 Old Mc Donald’s Farm (1)  </vt:lpstr>
      <vt:lpstr>  8 Old Mc Donald’s Farm (2)  </vt:lpstr>
      <vt:lpstr>  8 Old Mc Donald’s Farm (3)  </vt:lpstr>
      <vt:lpstr>  8 Old Mc Donald’s Farm (4)  </vt:lpstr>
      <vt:lpstr>Classroom Management </vt:lpstr>
      <vt:lpstr>Children with Special Needs  (Linse, 2005):</vt:lpstr>
      <vt:lpstr>The Amazing Brain</vt:lpstr>
      <vt:lpstr>Classroom Management: What if? (Harmer, 2004)</vt:lpstr>
      <vt:lpstr>What if? (Harmer, 2004)</vt:lpstr>
      <vt:lpstr>What if? (Harmer, 2004)</vt:lpstr>
      <vt:lpstr>Materials &amp; Media  for Young Learners  </vt:lpstr>
      <vt:lpstr>The content of the Video</vt:lpstr>
      <vt:lpstr>PowerPoint Presentation</vt:lpstr>
      <vt:lpstr>Young learners’ coursebook should be well designed with attractive features:  </vt:lpstr>
      <vt:lpstr>Smart Book</vt:lpstr>
      <vt:lpstr>Transportation</vt:lpstr>
      <vt:lpstr>Snake and Ladder</vt:lpstr>
      <vt:lpstr>Animals</vt:lpstr>
      <vt:lpstr>Caterpillar of Words</vt:lpstr>
      <vt:lpstr>Guess the Word</vt:lpstr>
      <vt:lpstr>Magic Spinner</vt:lpstr>
      <vt:lpstr>Smart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more examples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ENGLISH TO YOUNG LEARNERS (TEYL)   By: Sri Supiah Cahyati, M.Pd.</dc:title>
  <dc:creator>USER</dc:creator>
  <cp:lastModifiedBy>Windows User</cp:lastModifiedBy>
  <cp:revision>459</cp:revision>
  <dcterms:created xsi:type="dcterms:W3CDTF">2016-08-30T02:29:45Z</dcterms:created>
  <dcterms:modified xsi:type="dcterms:W3CDTF">2019-08-30T06:03:49Z</dcterms:modified>
</cp:coreProperties>
</file>