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1" r:id="rId1"/>
  </p:sldMasterIdLst>
  <p:notesMasterIdLst>
    <p:notesMasterId r:id="rId15"/>
  </p:notesMasterIdLst>
  <p:sldIdLst>
    <p:sldId id="256" r:id="rId2"/>
    <p:sldId id="307" r:id="rId3"/>
    <p:sldId id="306" r:id="rId4"/>
    <p:sldId id="280" r:id="rId5"/>
    <p:sldId id="281" r:id="rId6"/>
    <p:sldId id="308" r:id="rId7"/>
    <p:sldId id="309" r:id="rId8"/>
    <p:sldId id="310" r:id="rId9"/>
    <p:sldId id="311" r:id="rId10"/>
    <p:sldId id="312" r:id="rId11"/>
    <p:sldId id="313" r:id="rId12"/>
    <p:sldId id="314" r:id="rId13"/>
    <p:sldId id="274" r:id="rId14"/>
  </p:sldIdLst>
  <p:sldSz cx="9144000" cy="6858000" type="screen4x3"/>
  <p:notesSz cx="6858000" cy="9144000"/>
  <p:defaultTextStyle>
    <a:defPPr>
      <a:defRPr lang="id-ID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1236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48A413-622E-4C04-A5FB-F4E62A173D8D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771239-2477-4CC7-BFE6-0D17DA8FE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579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By. Dra. Darni RS., M.Hum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fld id="{C8C9315B-83D9-4A65-9CFF-8B77508895B3}" type="datetime1">
              <a:rPr lang="id-ID" smtClean="0"/>
              <a:pPr/>
              <a:t>20/09/2020</a:t>
            </a:fld>
            <a:endParaRPr lang="en-US"/>
          </a:p>
        </p:txBody>
      </p:sp>
      <p:sp>
        <p:nvSpPr>
          <p:cNvPr id="5734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E6D450F-26CD-4F9F-A569-B418401460E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73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5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000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pPr>
              <a:defRPr/>
            </a:pPr>
            <a:fld id="{6574EE04-B0E8-4EE7-9747-5E7A669F5764}" type="datetimeFigureOut">
              <a:rPr lang="id-ID" smtClean="0"/>
              <a:pPr>
                <a:defRPr/>
              </a:pPr>
              <a:t>20/09/2020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pPr>
              <a:defRPr/>
            </a:pPr>
            <a:fld id="{F99D0A2C-F73A-4072-B670-4BB2788B1F85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9097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AB7A44-3CEE-4D2C-8D25-ECA46D3177F8}" type="datetimeFigureOut">
              <a:rPr lang="id-ID" smtClean="0"/>
              <a:pPr>
                <a:defRPr/>
              </a:pPr>
              <a:t>20/09/2020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EC103B-30E9-4EED-B05C-242D161AF5A3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73592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AB7A44-3CEE-4D2C-8D25-ECA46D3177F8}" type="datetimeFigureOut">
              <a:rPr lang="id-ID" smtClean="0"/>
              <a:pPr>
                <a:defRPr/>
              </a:pPr>
              <a:t>20/09/2020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EC103B-30E9-4EED-B05C-242D161AF5A3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08319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AB7A44-3CEE-4D2C-8D25-ECA46D3177F8}" type="datetimeFigureOut">
              <a:rPr lang="id-ID" smtClean="0"/>
              <a:pPr>
                <a:defRPr/>
              </a:pPr>
              <a:t>20/09/2020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EC103B-30E9-4EED-B05C-242D161AF5A3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4777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AB7A44-3CEE-4D2C-8D25-ECA46D3177F8}" type="datetimeFigureOut">
              <a:rPr lang="id-ID" smtClean="0"/>
              <a:pPr>
                <a:defRPr/>
              </a:pPr>
              <a:t>20/09/2020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EC103B-30E9-4EED-B05C-242D161AF5A3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431731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AB7A44-3CEE-4D2C-8D25-ECA46D3177F8}" type="datetimeFigureOut">
              <a:rPr lang="id-ID" smtClean="0"/>
              <a:pPr>
                <a:defRPr/>
              </a:pPr>
              <a:t>20/09/2020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EC103B-30E9-4EED-B05C-242D161AF5A3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4197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AB7A44-3CEE-4D2C-8D25-ECA46D3177F8}" type="datetimeFigureOut">
              <a:rPr lang="id-ID" smtClean="0"/>
              <a:pPr>
                <a:defRPr/>
              </a:pPr>
              <a:t>20/09/2020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EC103B-30E9-4EED-B05C-242D161AF5A3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98228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4318D4-7C06-44E3-BCBA-0847FD131E65}" type="datetimeFigureOut">
              <a:rPr lang="id-ID" smtClean="0"/>
              <a:pPr>
                <a:defRPr/>
              </a:pPr>
              <a:t>20/09/2020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D539DC-F468-4779-8FB0-EF0B1A2AAC00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71773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799DE2-3EEC-4A18-9075-1206A440EBC8}" type="datetimeFigureOut">
              <a:rPr lang="id-ID" smtClean="0"/>
              <a:pPr>
                <a:defRPr/>
              </a:pPr>
              <a:t>20/09/2020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36243C-F73D-4430-B5E9-480346EED040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1581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C0D540-C2E1-484B-9FDF-62E8DE76991E}" type="datetimeFigureOut">
              <a:rPr lang="id-ID" smtClean="0"/>
              <a:pPr>
                <a:defRPr/>
              </a:pPr>
              <a:t>20/09/2020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A5E604-8859-403A-803F-B3257D8322F3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187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51FC04-EE0F-4A43-9DCF-D4F258F50EFA}" type="datetimeFigureOut">
              <a:rPr lang="id-ID" smtClean="0"/>
              <a:pPr>
                <a:defRPr/>
              </a:pPr>
              <a:t>20/09/2020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B8FE69-57F6-4333-A501-50D1FDEC9F76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4984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9B37EC-B6CB-4C1B-BC94-9C4D80D4E2F5}" type="datetimeFigureOut">
              <a:rPr lang="id-ID" smtClean="0"/>
              <a:pPr>
                <a:defRPr/>
              </a:pPr>
              <a:t>20/09/2020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F5B90-F604-4F8B-B4A7-6499EED35D0D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0687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B147B9-2840-4886-AB8C-53C5B00B687F}" type="datetimeFigureOut">
              <a:rPr lang="id-ID" smtClean="0"/>
              <a:pPr>
                <a:defRPr/>
              </a:pPr>
              <a:t>20/09/2020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E9E78F-8C7B-4433-BC7B-F9CABF51C20B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8048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A02C62-15EB-451E-A0BF-0B94ABEF0024}" type="datetimeFigureOut">
              <a:rPr lang="id-ID" smtClean="0"/>
              <a:pPr>
                <a:defRPr/>
              </a:pPr>
              <a:t>20/09/2020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A4FFB9-B818-4A57-A974-F20A291FEF66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7819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BFCDC2-6422-4FD9-ACB2-3CC4F307EED5}" type="datetimeFigureOut">
              <a:rPr lang="id-ID" smtClean="0"/>
              <a:pPr>
                <a:defRPr/>
              </a:pPr>
              <a:t>20/09/2020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4D8A1C-48C4-4982-8263-207B9DCEC553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16856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8F82B3-B6A4-4668-9014-E76C7359083C}" type="datetimeFigureOut">
              <a:rPr lang="id-ID" smtClean="0"/>
              <a:pPr>
                <a:defRPr/>
              </a:pPr>
              <a:t>20/09/2020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BC3368-AEE2-4468-B680-A80B29E01F0E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0548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A6CD86-682A-402E-B6C8-122CC4AF3B02}" type="datetimeFigureOut">
              <a:rPr lang="id-ID" smtClean="0"/>
              <a:pPr>
                <a:defRPr/>
              </a:pPr>
              <a:t>20/09/2020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80DC38-1643-42D8-B031-D06BAFC58008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41755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0EAB7A44-3CEE-4D2C-8D25-ECA46D3177F8}" type="datetimeFigureOut">
              <a:rPr lang="id-ID" smtClean="0"/>
              <a:pPr>
                <a:defRPr/>
              </a:pPr>
              <a:t>20/09/2020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21EC103B-30E9-4EED-B05C-242D161AF5A3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87921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  <p:sldLayoutId id="2147483793" r:id="rId12"/>
    <p:sldLayoutId id="2147483794" r:id="rId13"/>
    <p:sldLayoutId id="2147483795" r:id="rId14"/>
    <p:sldLayoutId id="2147483796" r:id="rId15"/>
    <p:sldLayoutId id="2147483797" r:id="rId16"/>
    <p:sldLayoutId id="2147483798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0167" y="1412776"/>
            <a:ext cx="8443663" cy="1844501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400" b="1" dirty="0" err="1" smtClean="0">
                <a:solidFill>
                  <a:schemeClr val="tx1"/>
                </a:solidFill>
              </a:rPr>
              <a:t>Hakikat</a:t>
            </a: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</a:rPr>
              <a:t>Puisi</a:t>
            </a:r>
            <a:endParaRPr lang="id-ID" sz="44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8362" y="2648911"/>
            <a:ext cx="7407275" cy="4008454"/>
          </a:xfrm>
        </p:spPr>
        <p:txBody>
          <a:bodyPr/>
          <a:lstStyle/>
          <a:p>
            <a:pPr algn="ctr" eaLnBrk="1" hangingPunct="1">
              <a:defRPr/>
            </a:pPr>
            <a:endParaRPr lang="id-ID" sz="6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6129" y="1052736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sz="3200" dirty="0" err="1" smtClean="0"/>
              <a:t>Unsur</a:t>
            </a:r>
            <a:r>
              <a:rPr lang="en-US" sz="3200" dirty="0" smtClean="0"/>
              <a:t> </a:t>
            </a:r>
            <a:r>
              <a:rPr lang="en-US" sz="3200" dirty="0" err="1" smtClean="0"/>
              <a:t>Fisik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Unsur</a:t>
            </a:r>
            <a:r>
              <a:rPr lang="en-US" sz="3200" dirty="0" smtClean="0"/>
              <a:t> </a:t>
            </a:r>
            <a:r>
              <a:rPr lang="en-US" sz="3200" dirty="0" err="1" smtClean="0"/>
              <a:t>Batin</a:t>
            </a:r>
            <a:r>
              <a:rPr lang="en-US" sz="3200" dirty="0" smtClean="0"/>
              <a:t> </a:t>
            </a:r>
            <a:r>
              <a:rPr lang="en-US" sz="3200" dirty="0" err="1" smtClean="0"/>
              <a:t>Puisi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I.A. Richards</a:t>
            </a:r>
            <a:endParaRPr lang="en-US" sz="3200" dirty="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9552" y="2420888"/>
            <a:ext cx="8153400" cy="4495800"/>
          </a:xfrm>
        </p:spPr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ID" altLang="ja-JP" dirty="0" err="1" smtClean="0">
                <a:ea typeface="ＭＳ Ｐゴシック" panose="020B0600070205080204" pitchFamily="34" charset="-128"/>
              </a:rPr>
              <a:t>Unsur</a:t>
            </a:r>
            <a:r>
              <a:rPr lang="en-ID" altLang="ja-JP" dirty="0" smtClean="0">
                <a:ea typeface="ＭＳ Ｐゴシック" panose="020B0600070205080204" pitchFamily="34" charset="-128"/>
              </a:rPr>
              <a:t> </a:t>
            </a:r>
            <a:r>
              <a:rPr lang="en-ID" altLang="ja-JP" dirty="0" err="1" smtClean="0">
                <a:ea typeface="ＭＳ Ｐゴシック" panose="020B0600070205080204" pitchFamily="34" charset="-128"/>
              </a:rPr>
              <a:t>Fisik</a:t>
            </a:r>
            <a:r>
              <a:rPr lang="en-ID" altLang="ja-JP" dirty="0" smtClean="0">
                <a:ea typeface="ＭＳ Ｐゴシック" panose="020B0600070205080204" pitchFamily="34" charset="-128"/>
              </a:rPr>
              <a:t> (yang </a:t>
            </a:r>
            <a:r>
              <a:rPr lang="en-ID" altLang="ja-JP" dirty="0" err="1" smtClean="0">
                <a:ea typeface="ＭＳ Ｐゴシック" panose="020B0600070205080204" pitchFamily="34" charset="-128"/>
              </a:rPr>
              <a:t>terlihat</a:t>
            </a:r>
            <a:r>
              <a:rPr lang="en-ID" altLang="ja-JP" dirty="0" smtClean="0">
                <a:ea typeface="ＭＳ Ｐゴシック" panose="020B0600070205080204" pitchFamily="34" charset="-128"/>
              </a:rPr>
              <a:t> </a:t>
            </a:r>
            <a:r>
              <a:rPr lang="en-ID" altLang="ja-JP" dirty="0" err="1" smtClean="0">
                <a:ea typeface="ＭＳ Ｐゴシック" panose="020B0600070205080204" pitchFamily="34" charset="-128"/>
              </a:rPr>
              <a:t>dan</a:t>
            </a:r>
            <a:r>
              <a:rPr lang="en-ID" altLang="ja-JP" dirty="0" smtClean="0">
                <a:ea typeface="ＭＳ Ｐゴシック" panose="020B0600070205080204" pitchFamily="34" charset="-128"/>
              </a:rPr>
              <a:t> </a:t>
            </a:r>
            <a:r>
              <a:rPr lang="en-ID" altLang="ja-JP" dirty="0" err="1" smtClean="0">
                <a:ea typeface="ＭＳ Ｐゴシック" panose="020B0600070205080204" pitchFamily="34" charset="-128"/>
              </a:rPr>
              <a:t>dapat</a:t>
            </a:r>
            <a:r>
              <a:rPr lang="en-ID" altLang="ja-JP" dirty="0" smtClean="0">
                <a:ea typeface="ＭＳ Ｐゴシック" panose="020B0600070205080204" pitchFamily="34" charset="-128"/>
              </a:rPr>
              <a:t> </a:t>
            </a:r>
            <a:r>
              <a:rPr lang="en-ID" altLang="ja-JP" dirty="0" err="1" smtClean="0">
                <a:ea typeface="ＭＳ Ｐゴシック" panose="020B0600070205080204" pitchFamily="34" charset="-128"/>
              </a:rPr>
              <a:t>dipancaindra</a:t>
            </a:r>
            <a:r>
              <a:rPr lang="en-ID" altLang="ja-JP" dirty="0" smtClean="0">
                <a:ea typeface="ＭＳ Ｐゴシック" panose="020B0600070205080204" pitchFamily="34" charset="-128"/>
              </a:rPr>
              <a:t>)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ID" altLang="ja-JP" dirty="0" err="1" smtClean="0">
                <a:ea typeface="ＭＳ Ｐゴシック" panose="020B0600070205080204" pitchFamily="34" charset="-128"/>
              </a:rPr>
              <a:t>Unsur</a:t>
            </a:r>
            <a:r>
              <a:rPr lang="en-ID" altLang="ja-JP" dirty="0" smtClean="0">
                <a:ea typeface="ＭＳ Ｐゴシック" panose="020B0600070205080204" pitchFamily="34" charset="-128"/>
              </a:rPr>
              <a:t> </a:t>
            </a:r>
            <a:r>
              <a:rPr lang="en-ID" altLang="ja-JP" dirty="0" err="1" smtClean="0">
                <a:ea typeface="ＭＳ Ｐゴシック" panose="020B0600070205080204" pitchFamily="34" charset="-128"/>
              </a:rPr>
              <a:t>Batin</a:t>
            </a:r>
            <a:r>
              <a:rPr lang="en-ID" altLang="ja-JP" dirty="0" smtClean="0">
                <a:ea typeface="ＭＳ Ｐゴシック" panose="020B0600070205080204" pitchFamily="34" charset="-128"/>
              </a:rPr>
              <a:t> (</a:t>
            </a:r>
            <a:r>
              <a:rPr lang="en-ID" altLang="ja-JP" dirty="0" err="1" smtClean="0">
                <a:ea typeface="ＭＳ Ｐゴシック" panose="020B0600070205080204" pitchFamily="34" charset="-128"/>
              </a:rPr>
              <a:t>implisit</a:t>
            </a:r>
            <a:r>
              <a:rPr lang="en-ID" altLang="ja-JP" dirty="0" smtClean="0">
                <a:ea typeface="ＭＳ Ｐゴシック" panose="020B0600070205080204" pitchFamily="34" charset="-128"/>
              </a:rPr>
              <a:t> </a:t>
            </a:r>
            <a:r>
              <a:rPr lang="en-ID" altLang="ja-JP" dirty="0" err="1" smtClean="0">
                <a:ea typeface="ＭＳ Ｐゴシック" panose="020B0600070205080204" pitchFamily="34" charset="-128"/>
              </a:rPr>
              <a:t>dan</a:t>
            </a:r>
            <a:r>
              <a:rPr lang="en-ID" altLang="ja-JP" dirty="0" smtClean="0">
                <a:ea typeface="ＭＳ Ｐゴシック" panose="020B0600070205080204" pitchFamily="34" charset="-128"/>
              </a:rPr>
              <a:t> </a:t>
            </a:r>
            <a:r>
              <a:rPr lang="en-ID" altLang="ja-JP" dirty="0" err="1" smtClean="0">
                <a:ea typeface="ＭＳ Ｐゴシック" panose="020B0600070205080204" pitchFamily="34" charset="-128"/>
              </a:rPr>
              <a:t>memerlukan</a:t>
            </a:r>
            <a:r>
              <a:rPr lang="en-ID" altLang="ja-JP" dirty="0" smtClean="0">
                <a:ea typeface="ＭＳ Ｐゴシック" panose="020B0600070205080204" pitchFamily="34" charset="-128"/>
              </a:rPr>
              <a:t> </a:t>
            </a:r>
            <a:r>
              <a:rPr lang="en-ID" altLang="ja-JP" dirty="0" err="1" smtClean="0">
                <a:ea typeface="ＭＳ Ｐゴシック" panose="020B0600070205080204" pitchFamily="34" charset="-128"/>
              </a:rPr>
              <a:t>pemahaman</a:t>
            </a:r>
            <a:r>
              <a:rPr lang="en-ID" altLang="ja-JP" dirty="0" smtClean="0">
                <a:ea typeface="ＭＳ Ｐゴシック" panose="020B0600070205080204" pitchFamily="34" charset="-128"/>
              </a:rPr>
              <a:t> </a:t>
            </a:r>
            <a:r>
              <a:rPr lang="en-ID" altLang="ja-JP" dirty="0" err="1" smtClean="0">
                <a:ea typeface="ＭＳ Ｐゴシック" panose="020B0600070205080204" pitchFamily="34" charset="-128"/>
              </a:rPr>
              <a:t>terhadap</a:t>
            </a:r>
            <a:r>
              <a:rPr lang="en-ID" altLang="ja-JP" dirty="0" smtClean="0">
                <a:ea typeface="ＭＳ Ｐゴシック" panose="020B0600070205080204" pitchFamily="34" charset="-128"/>
              </a:rPr>
              <a:t> </a:t>
            </a:r>
            <a:r>
              <a:rPr lang="en-ID" altLang="ja-JP" dirty="0" err="1" smtClean="0">
                <a:ea typeface="ＭＳ Ｐゴシック" panose="020B0600070205080204" pitchFamily="34" charset="-128"/>
              </a:rPr>
              <a:t>puisi</a:t>
            </a:r>
            <a:r>
              <a:rPr lang="en-ID" altLang="ja-JP" dirty="0" smtClean="0">
                <a:ea typeface="ＭＳ Ｐゴシック" panose="020B0600070205080204" pitchFamily="34" charset="-128"/>
              </a:rPr>
              <a:t>)</a:t>
            </a:r>
            <a:endParaRPr lang="en-US" altLang="ja-JP" dirty="0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5504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6129" y="1052736"/>
            <a:ext cx="8153400" cy="990600"/>
          </a:xfrm>
        </p:spPr>
        <p:txBody>
          <a:bodyPr/>
          <a:lstStyle/>
          <a:p>
            <a:r>
              <a:rPr lang="en-ID" sz="3200" dirty="0" err="1" smtClean="0"/>
              <a:t>Unsur</a:t>
            </a:r>
            <a:r>
              <a:rPr lang="en-ID" sz="3200" dirty="0" smtClean="0"/>
              <a:t> </a:t>
            </a:r>
            <a:r>
              <a:rPr lang="en-ID" sz="3200" dirty="0" err="1" smtClean="0"/>
              <a:t>Fisik</a:t>
            </a:r>
            <a:r>
              <a:rPr lang="en-ID" sz="3200" dirty="0" smtClean="0"/>
              <a:t> </a:t>
            </a:r>
            <a:r>
              <a:rPr lang="en-ID" sz="3200" dirty="0" err="1" smtClean="0"/>
              <a:t>Puisi</a:t>
            </a:r>
            <a:endParaRPr lang="en-US" sz="3200" dirty="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9552" y="2420888"/>
            <a:ext cx="8153400" cy="4495800"/>
          </a:xfrm>
        </p:spPr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US" b="1" dirty="0" err="1"/>
              <a:t>Perwajahan</a:t>
            </a:r>
            <a:r>
              <a:rPr lang="en-US" b="1" dirty="0"/>
              <a:t> </a:t>
            </a:r>
            <a:r>
              <a:rPr lang="en-US" b="1" dirty="0" err="1"/>
              <a:t>Puisi</a:t>
            </a:r>
            <a:r>
              <a:rPr lang="en-US" b="1" dirty="0"/>
              <a:t> (</a:t>
            </a:r>
            <a:r>
              <a:rPr lang="en-US" b="1" dirty="0" err="1"/>
              <a:t>Tipografi</a:t>
            </a:r>
            <a:r>
              <a:rPr lang="en-US" b="1" dirty="0" smtClean="0"/>
              <a:t>)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US" b="1" dirty="0" err="1" smtClean="0"/>
              <a:t>Diksi</a:t>
            </a:r>
            <a:endParaRPr lang="en-US" b="1" dirty="0" smtClean="0"/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ID" altLang="ja-JP" b="1" dirty="0" err="1" smtClean="0">
                <a:ea typeface="ＭＳ Ｐゴシック" panose="020B0600070205080204" pitchFamily="34" charset="-128"/>
              </a:rPr>
              <a:t>Imaji</a:t>
            </a:r>
            <a:endParaRPr lang="en-ID" altLang="ja-JP" b="1" dirty="0" smtClean="0">
              <a:ea typeface="ＭＳ Ｐゴシック" panose="020B0600070205080204" pitchFamily="34" charset="-128"/>
            </a:endParaRP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ID" altLang="ja-JP" b="1" dirty="0" smtClean="0">
                <a:ea typeface="ＭＳ Ｐゴシック" panose="020B0600070205080204" pitchFamily="34" charset="-128"/>
              </a:rPr>
              <a:t>Kata </a:t>
            </a:r>
            <a:r>
              <a:rPr lang="en-ID" altLang="ja-JP" b="1" dirty="0" err="1" smtClean="0">
                <a:ea typeface="ＭＳ Ｐゴシック" panose="020B0600070205080204" pitchFamily="34" charset="-128"/>
              </a:rPr>
              <a:t>Konkret</a:t>
            </a:r>
            <a:endParaRPr lang="en-ID" altLang="ja-JP" b="1" dirty="0" smtClean="0">
              <a:ea typeface="ＭＳ Ｐゴシック" panose="020B0600070205080204" pitchFamily="34" charset="-128"/>
            </a:endParaRP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ID" altLang="ja-JP" b="1" dirty="0" smtClean="0">
                <a:ea typeface="ＭＳ Ｐゴシック" panose="020B0600070205080204" pitchFamily="34" charset="-128"/>
              </a:rPr>
              <a:t>Gaya </a:t>
            </a:r>
            <a:r>
              <a:rPr lang="en-ID" altLang="ja-JP" b="1" dirty="0" err="1" smtClean="0">
                <a:ea typeface="ＭＳ Ｐゴシック" panose="020B0600070205080204" pitchFamily="34" charset="-128"/>
              </a:rPr>
              <a:t>Bahasa</a:t>
            </a:r>
            <a:endParaRPr lang="en-ID" altLang="ja-JP" b="1" dirty="0" smtClean="0">
              <a:ea typeface="ＭＳ Ｐゴシック" panose="020B0600070205080204" pitchFamily="34" charset="-128"/>
            </a:endParaRP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ID" altLang="ja-JP" b="1" dirty="0" smtClean="0">
                <a:ea typeface="ＭＳ Ｐゴシック" panose="020B0600070205080204" pitchFamily="34" charset="-128"/>
              </a:rPr>
              <a:t>Rima </a:t>
            </a:r>
            <a:r>
              <a:rPr lang="en-ID" altLang="ja-JP" b="1" dirty="0" err="1" smtClean="0">
                <a:ea typeface="ＭＳ Ｐゴシック" panose="020B0600070205080204" pitchFamily="34" charset="-128"/>
              </a:rPr>
              <a:t>dan</a:t>
            </a:r>
            <a:r>
              <a:rPr lang="en-ID" altLang="ja-JP" b="1" dirty="0" smtClean="0">
                <a:ea typeface="ＭＳ Ｐゴシック" panose="020B0600070205080204" pitchFamily="34" charset="-128"/>
              </a:rPr>
              <a:t> </a:t>
            </a:r>
            <a:r>
              <a:rPr lang="en-ID" altLang="ja-JP" b="1" dirty="0" err="1" smtClean="0">
                <a:ea typeface="ＭＳ Ｐゴシック" panose="020B0600070205080204" pitchFamily="34" charset="-128"/>
              </a:rPr>
              <a:t>Irama</a:t>
            </a:r>
            <a:endParaRPr lang="en-ID" altLang="ja-JP" b="1" dirty="0" smtClean="0">
              <a:ea typeface="ＭＳ Ｐゴシック" panose="020B0600070205080204" pitchFamily="34" charset="-128"/>
            </a:endParaRPr>
          </a:p>
          <a:p>
            <a:pPr marL="609600" indent="-609600">
              <a:buFont typeface="Wingdings" panose="05000000000000000000" pitchFamily="2" charset="2"/>
              <a:buAutoNum type="arabicPeriod"/>
            </a:pPr>
            <a:endParaRPr lang="en-US" altLang="ja-JP" dirty="0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1129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6129" y="1052736"/>
            <a:ext cx="8153400" cy="990600"/>
          </a:xfrm>
        </p:spPr>
        <p:txBody>
          <a:bodyPr/>
          <a:lstStyle/>
          <a:p>
            <a:r>
              <a:rPr lang="en-ID" sz="3200" dirty="0" err="1" smtClean="0"/>
              <a:t>Unsur</a:t>
            </a:r>
            <a:r>
              <a:rPr lang="en-ID" sz="3200" dirty="0" smtClean="0"/>
              <a:t> </a:t>
            </a:r>
            <a:r>
              <a:rPr lang="en-ID" sz="3200" dirty="0" err="1" smtClean="0"/>
              <a:t>Batin</a:t>
            </a:r>
            <a:r>
              <a:rPr lang="en-ID" sz="3200" dirty="0" smtClean="0"/>
              <a:t> </a:t>
            </a:r>
            <a:r>
              <a:rPr lang="en-ID" sz="3200" dirty="0" err="1" smtClean="0"/>
              <a:t>Puisi</a:t>
            </a:r>
            <a:endParaRPr lang="en-US" sz="3200" dirty="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9552" y="2420888"/>
            <a:ext cx="8153400" cy="4495800"/>
          </a:xfrm>
        </p:spPr>
        <p:txBody>
          <a:bodyPr>
            <a:normAutofit/>
          </a:bodyPr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US" b="1" i="1" dirty="0" smtClean="0"/>
              <a:t>Sense </a:t>
            </a:r>
            <a:r>
              <a:rPr lang="en-US" b="1" dirty="0" smtClean="0"/>
              <a:t>(</a:t>
            </a:r>
            <a:r>
              <a:rPr lang="en-US" b="1" dirty="0" err="1" smtClean="0"/>
              <a:t>Tema</a:t>
            </a:r>
            <a:r>
              <a:rPr lang="en-US" b="1" dirty="0" smtClean="0"/>
              <a:t>)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ID" b="1" i="1" dirty="0" smtClean="0"/>
              <a:t>Feeling </a:t>
            </a:r>
            <a:r>
              <a:rPr lang="en-ID" b="1" dirty="0" smtClean="0"/>
              <a:t>(</a:t>
            </a:r>
            <a:r>
              <a:rPr lang="en-ID" b="1" dirty="0" err="1" smtClean="0"/>
              <a:t>Perasaan</a:t>
            </a:r>
            <a:r>
              <a:rPr lang="en-ID" b="1" dirty="0" smtClean="0"/>
              <a:t>)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ID" b="1" i="1" dirty="0" smtClean="0"/>
              <a:t>Tone </a:t>
            </a:r>
            <a:r>
              <a:rPr lang="en-ID" b="1" dirty="0" smtClean="0"/>
              <a:t>(Nada)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ID" b="1" i="1" dirty="0" smtClean="0"/>
              <a:t>Intention </a:t>
            </a:r>
            <a:r>
              <a:rPr lang="en-ID" b="1" dirty="0" smtClean="0"/>
              <a:t>(</a:t>
            </a:r>
            <a:r>
              <a:rPr lang="en-ID" b="1" dirty="0" err="1" smtClean="0"/>
              <a:t>Amanat</a:t>
            </a:r>
            <a:r>
              <a:rPr lang="en-ID" b="1" dirty="0" smtClean="0"/>
              <a:t>)</a:t>
            </a:r>
            <a:endParaRPr lang="en-US" altLang="ja-JP" dirty="0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5948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id-ID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1176866" y="1567270"/>
            <a:ext cx="6798736" cy="3444997"/>
          </a:xfrm>
        </p:spPr>
        <p:txBody>
          <a:bodyPr/>
          <a:lstStyle/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sz="6600" b="1" dirty="0" err="1"/>
              <a:t>Terima</a:t>
            </a:r>
            <a:r>
              <a:rPr lang="en-US" sz="6600" b="1" dirty="0"/>
              <a:t> </a:t>
            </a:r>
            <a:r>
              <a:rPr lang="en-US" sz="6600" b="1" dirty="0" err="1"/>
              <a:t>Kasih</a:t>
            </a:r>
            <a:endParaRPr lang="id-ID" sz="6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51309" y="692696"/>
            <a:ext cx="8153400" cy="990600"/>
          </a:xfrm>
        </p:spPr>
        <p:txBody>
          <a:bodyPr/>
          <a:lstStyle/>
          <a:p>
            <a:endParaRPr lang="en-US" sz="3600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2362200"/>
            <a:ext cx="8229600" cy="2819400"/>
          </a:xfrm>
        </p:spPr>
        <p:txBody>
          <a:bodyPr/>
          <a:lstStyle/>
          <a:p>
            <a:pPr marL="0" indent="0" algn="ctr">
              <a:buFont typeface="Wingdings" panose="05000000000000000000" pitchFamily="2" charset="2"/>
              <a:buNone/>
            </a:pPr>
            <a:r>
              <a:rPr lang="en-US" dirty="0" err="1" smtClean="0"/>
              <a:t>Puisi</a:t>
            </a:r>
            <a:r>
              <a:rPr lang="en-US" dirty="0" smtClean="0"/>
              <a:t> (</a:t>
            </a:r>
            <a:r>
              <a:rPr lang="en-US" dirty="0" err="1" smtClean="0"/>
              <a:t>Yunani</a:t>
            </a:r>
            <a:r>
              <a:rPr lang="en-US" dirty="0" smtClean="0"/>
              <a:t>) “</a:t>
            </a:r>
            <a:r>
              <a:rPr lang="en-US" dirty="0" err="1" smtClean="0"/>
              <a:t>poeima</a:t>
            </a:r>
            <a:r>
              <a:rPr lang="en-US" dirty="0" smtClean="0"/>
              <a:t>” = </a:t>
            </a:r>
            <a:r>
              <a:rPr lang="en-US" dirty="0" err="1" smtClean="0"/>
              <a:t>membuat</a:t>
            </a:r>
            <a:endParaRPr lang="en-US" dirty="0"/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en-US" dirty="0" smtClean="0"/>
              <a:t>“</a:t>
            </a:r>
            <a:r>
              <a:rPr lang="en-US" dirty="0" err="1" smtClean="0"/>
              <a:t>poeisis</a:t>
            </a:r>
            <a:r>
              <a:rPr lang="en-US" dirty="0" smtClean="0"/>
              <a:t>” = </a:t>
            </a:r>
            <a:r>
              <a:rPr lang="en-US" dirty="0" err="1" smtClean="0"/>
              <a:t>pembuatan</a:t>
            </a:r>
            <a:r>
              <a:rPr lang="en-US" dirty="0" smtClean="0"/>
              <a:t>. </a:t>
            </a:r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en-US" dirty="0" err="1" smtClean="0"/>
              <a:t>Inggris</a:t>
            </a:r>
            <a:r>
              <a:rPr lang="en-US" dirty="0" smtClean="0"/>
              <a:t> = “poem</a:t>
            </a:r>
            <a:r>
              <a:rPr lang="en-US" dirty="0" smtClean="0"/>
              <a:t>” </a:t>
            </a:r>
            <a:r>
              <a:rPr lang="en-US" dirty="0" err="1" smtClean="0"/>
              <a:t>atau</a:t>
            </a:r>
            <a:r>
              <a:rPr lang="en-US" dirty="0" smtClean="0"/>
              <a:t> “poetry”.</a:t>
            </a:r>
          </a:p>
        </p:txBody>
      </p:sp>
    </p:spTree>
    <p:extLst>
      <p:ext uri="{BB962C8B-B14F-4D97-AF65-F5344CB8AC3E}">
        <p14:creationId xmlns:p14="http://schemas.microsoft.com/office/powerpoint/2010/main" val="52415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00100" y="214290"/>
            <a:ext cx="7772400" cy="13716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4800" b="1" dirty="0" err="1">
                <a:solidFill>
                  <a:schemeClr val="tx1"/>
                </a:solidFill>
                <a:latin typeface="+mn-lt"/>
              </a:rPr>
              <a:t>Hakikat</a:t>
            </a:r>
            <a:r>
              <a:rPr lang="en-US" sz="48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4800" b="1" dirty="0" err="1">
                <a:solidFill>
                  <a:schemeClr val="tx1"/>
                </a:solidFill>
                <a:latin typeface="+mn-lt"/>
              </a:rPr>
              <a:t>Puisi</a:t>
            </a:r>
            <a:endParaRPr lang="en-US" sz="48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3124200"/>
            <a:ext cx="4114800" cy="2362200"/>
          </a:xfrm>
        </p:spPr>
        <p:txBody>
          <a:bodyPr/>
          <a:lstStyle/>
          <a:p>
            <a:pPr marL="609600" indent="-609600" algn="l" eaLnBrk="1" hangingPunct="1">
              <a:buClr>
                <a:schemeClr val="tx1"/>
              </a:buClr>
              <a:buFontTx/>
              <a:buAutoNum type="arabicPeriod"/>
            </a:pPr>
            <a:r>
              <a:rPr lang="en-US" sz="3200" dirty="0" err="1">
                <a:solidFill>
                  <a:schemeClr val="tx1"/>
                </a:solidFill>
                <a:latin typeface="Arial Rounded MT Bold" pitchFamily="34" charset="0"/>
              </a:rPr>
              <a:t>Karya</a:t>
            </a:r>
            <a:r>
              <a:rPr lang="en-US" sz="32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rial Rounded MT Bold" pitchFamily="34" charset="0"/>
              </a:rPr>
              <a:t>Imajiner</a:t>
            </a:r>
            <a:endParaRPr lang="en-US" sz="3200" dirty="0">
              <a:solidFill>
                <a:schemeClr val="tx1"/>
              </a:solidFill>
              <a:latin typeface="Arial Rounded MT Bold" pitchFamily="34" charset="0"/>
            </a:endParaRPr>
          </a:p>
          <a:p>
            <a:pPr marL="609600" indent="-609600" algn="l" eaLnBrk="1" hangingPunct="1">
              <a:buClr>
                <a:schemeClr val="tx1"/>
              </a:buClr>
              <a:buFontTx/>
              <a:buAutoNum type="arabicPeriod"/>
            </a:pPr>
            <a:r>
              <a:rPr lang="en-US" sz="3200" dirty="0" err="1">
                <a:solidFill>
                  <a:schemeClr val="tx1"/>
                </a:solidFill>
                <a:latin typeface="Arial Rounded MT Bold" pitchFamily="34" charset="0"/>
              </a:rPr>
              <a:t>Karya</a:t>
            </a:r>
            <a:r>
              <a:rPr lang="en-US" sz="3200" dirty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rial Rounded MT Bold" pitchFamily="34" charset="0"/>
              </a:rPr>
              <a:t>Estetis</a:t>
            </a:r>
            <a:endParaRPr lang="en-US" sz="32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0670156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/>
          <a:lstStyle/>
          <a:p>
            <a:pPr algn="l" eaLnBrk="1" hangingPunct="1"/>
            <a:endParaRPr lang="en-US" dirty="0"/>
          </a:p>
        </p:txBody>
      </p:sp>
      <p:sp>
        <p:nvSpPr>
          <p:cNvPr id="6147" name="Oval 5"/>
          <p:cNvSpPr>
            <a:spLocks noChangeArrowheads="1"/>
          </p:cNvSpPr>
          <p:nvPr/>
        </p:nvSpPr>
        <p:spPr bwMode="auto">
          <a:xfrm>
            <a:off x="533400" y="2971800"/>
            <a:ext cx="2286000" cy="914400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KARYA IMAJINER</a:t>
            </a:r>
          </a:p>
        </p:txBody>
      </p:sp>
      <p:sp>
        <p:nvSpPr>
          <p:cNvPr id="6148" name="Rectangle 6"/>
          <p:cNvSpPr>
            <a:spLocks noChangeArrowheads="1"/>
          </p:cNvSpPr>
          <p:nvPr/>
        </p:nvSpPr>
        <p:spPr bwMode="auto">
          <a:xfrm>
            <a:off x="4191000" y="1066800"/>
            <a:ext cx="4810156" cy="862002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en-US" sz="2400" dirty="0" err="1"/>
              <a:t>Bersifat</a:t>
            </a:r>
            <a:r>
              <a:rPr lang="en-US" sz="2400" dirty="0"/>
              <a:t> </a:t>
            </a:r>
            <a:r>
              <a:rPr lang="en-US" sz="2400" dirty="0" err="1"/>
              <a:t>rekaan</a:t>
            </a:r>
            <a:r>
              <a:rPr lang="en-US" sz="2400" dirty="0"/>
              <a:t>, </a:t>
            </a:r>
            <a:r>
              <a:rPr lang="en-US" sz="2400" dirty="0" err="1"/>
              <a:t>khayalan</a:t>
            </a:r>
            <a:r>
              <a:rPr lang="en-US" sz="2400" dirty="0"/>
              <a:t>,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terjadi</a:t>
            </a:r>
            <a:r>
              <a:rPr lang="en-US" sz="2400" dirty="0"/>
              <a:t> </a:t>
            </a:r>
          </a:p>
          <a:p>
            <a:r>
              <a:rPr lang="en-US" sz="2400" dirty="0" err="1"/>
              <a:t>sungguh-sungguh</a:t>
            </a:r>
            <a:endParaRPr lang="en-US" sz="2400" dirty="0"/>
          </a:p>
        </p:txBody>
      </p:sp>
      <p:sp>
        <p:nvSpPr>
          <p:cNvPr id="6149" name="Rectangle 7"/>
          <p:cNvSpPr>
            <a:spLocks noChangeArrowheads="1"/>
          </p:cNvSpPr>
          <p:nvPr/>
        </p:nvSpPr>
        <p:spPr bwMode="auto">
          <a:xfrm>
            <a:off x="4191000" y="2895600"/>
            <a:ext cx="4419600" cy="9144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kebenaran</a:t>
            </a:r>
            <a:r>
              <a:rPr lang="en-US" sz="2400" dirty="0"/>
              <a:t> </a:t>
            </a:r>
            <a:r>
              <a:rPr lang="en-US" sz="2400" dirty="0" err="1"/>
              <a:t>tersendiri</a:t>
            </a:r>
            <a:endParaRPr lang="en-US" sz="2400" dirty="0"/>
          </a:p>
        </p:txBody>
      </p:sp>
      <p:sp>
        <p:nvSpPr>
          <p:cNvPr id="6150" name="Rectangle 9"/>
          <p:cNvSpPr>
            <a:spLocks noChangeArrowheads="1"/>
          </p:cNvSpPr>
          <p:nvPr/>
        </p:nvSpPr>
        <p:spPr bwMode="auto">
          <a:xfrm>
            <a:off x="4000496" y="4429132"/>
            <a:ext cx="5143504" cy="1643074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en-US" sz="2400" dirty="0" err="1"/>
              <a:t>Bukan</a:t>
            </a:r>
            <a:r>
              <a:rPr lang="en-US" sz="2400" dirty="0"/>
              <a:t> </a:t>
            </a:r>
            <a:r>
              <a:rPr lang="en-US" sz="2400" dirty="0" err="1"/>
              <a:t>sekedar</a:t>
            </a:r>
            <a:r>
              <a:rPr lang="en-US" sz="2400" dirty="0"/>
              <a:t> </a:t>
            </a:r>
            <a:r>
              <a:rPr lang="en-US" sz="2400" dirty="0" err="1"/>
              <a:t>khayalan</a:t>
            </a:r>
            <a:r>
              <a:rPr lang="en-US" sz="2400" dirty="0"/>
              <a:t> </a:t>
            </a:r>
            <a:r>
              <a:rPr lang="en-US" sz="2400" dirty="0" err="1"/>
              <a:t>belaka</a:t>
            </a:r>
            <a:r>
              <a:rPr lang="en-US" sz="2400" dirty="0"/>
              <a:t>: </a:t>
            </a:r>
          </a:p>
          <a:p>
            <a:r>
              <a:rPr lang="en-US" sz="2400" dirty="0" err="1"/>
              <a:t>perenungan</a:t>
            </a:r>
            <a:r>
              <a:rPr lang="en-US" sz="2400" dirty="0"/>
              <a:t>, </a:t>
            </a:r>
            <a:r>
              <a:rPr lang="en-US" sz="2400" dirty="0" err="1"/>
              <a:t>penghayatan</a:t>
            </a:r>
            <a:r>
              <a:rPr lang="en-US" sz="2400" dirty="0"/>
              <a:t>,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hidup</a:t>
            </a:r>
            <a:endParaRPr lang="en-US" sz="2400" dirty="0"/>
          </a:p>
          <a:p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kehidupan</a:t>
            </a:r>
            <a:r>
              <a:rPr lang="en-US" sz="2400" dirty="0"/>
              <a:t>, </a:t>
            </a:r>
            <a:r>
              <a:rPr lang="en-US" sz="2400" dirty="0" err="1"/>
              <a:t>manusia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</a:p>
          <a:p>
            <a:r>
              <a:rPr lang="en-US" sz="2400" dirty="0" err="1"/>
              <a:t>kemanusiaan</a:t>
            </a:r>
            <a:r>
              <a:rPr lang="en-US" sz="2400" dirty="0"/>
              <a:t> </a:t>
            </a:r>
          </a:p>
        </p:txBody>
      </p:sp>
      <p:sp>
        <p:nvSpPr>
          <p:cNvPr id="6151" name="AutoShape 10"/>
          <p:cNvSpPr>
            <a:spLocks noChangeArrowheads="1"/>
          </p:cNvSpPr>
          <p:nvPr/>
        </p:nvSpPr>
        <p:spPr bwMode="auto">
          <a:xfrm rot="-2068243">
            <a:off x="2136775" y="1830388"/>
            <a:ext cx="1890713" cy="485775"/>
          </a:xfrm>
          <a:prstGeom prst="rightArrow">
            <a:avLst>
              <a:gd name="adj1" fmla="val 50000"/>
              <a:gd name="adj2" fmla="val 97304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spcBef>
                <a:spcPct val="20000"/>
              </a:spcBef>
            </a:pPr>
            <a:endParaRPr lang="en-US"/>
          </a:p>
        </p:txBody>
      </p:sp>
      <p:sp>
        <p:nvSpPr>
          <p:cNvPr id="6152" name="AutoShape 11"/>
          <p:cNvSpPr>
            <a:spLocks noChangeArrowheads="1"/>
          </p:cNvSpPr>
          <p:nvPr/>
        </p:nvSpPr>
        <p:spPr bwMode="auto">
          <a:xfrm>
            <a:off x="2971800" y="31242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spcBef>
                <a:spcPct val="20000"/>
              </a:spcBef>
            </a:pPr>
            <a:endParaRPr lang="en-US"/>
          </a:p>
        </p:txBody>
      </p:sp>
      <p:sp>
        <p:nvSpPr>
          <p:cNvPr id="6153" name="AutoShape 12"/>
          <p:cNvSpPr>
            <a:spLocks noChangeArrowheads="1"/>
          </p:cNvSpPr>
          <p:nvPr/>
        </p:nvSpPr>
        <p:spPr bwMode="auto">
          <a:xfrm rot="2180812">
            <a:off x="2065338" y="4525963"/>
            <a:ext cx="1895475" cy="485775"/>
          </a:xfrm>
          <a:prstGeom prst="rightArrow">
            <a:avLst>
              <a:gd name="adj1" fmla="val 50000"/>
              <a:gd name="adj2" fmla="val 97549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spcBef>
                <a:spcPct val="2000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53401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/>
          <a:lstStyle/>
          <a:p>
            <a:pPr algn="l" eaLnBrk="1" hangingPunct="1"/>
            <a:endParaRPr lang="en-US" dirty="0"/>
          </a:p>
        </p:txBody>
      </p:sp>
      <p:sp>
        <p:nvSpPr>
          <p:cNvPr id="7171" name="Oval 3"/>
          <p:cNvSpPr>
            <a:spLocks noChangeArrowheads="1"/>
          </p:cNvSpPr>
          <p:nvPr/>
        </p:nvSpPr>
        <p:spPr bwMode="auto">
          <a:xfrm>
            <a:off x="533400" y="2971800"/>
            <a:ext cx="2209800" cy="914400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b="1"/>
              <a:t>KARYA ESTETIS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4191000" y="1371600"/>
            <a:ext cx="4953000" cy="11430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en-US" sz="2400" dirty="0" err="1"/>
              <a:t>Menghibur</a:t>
            </a:r>
            <a:r>
              <a:rPr lang="en-US" sz="2400" dirty="0"/>
              <a:t>: </a:t>
            </a:r>
            <a:r>
              <a:rPr lang="en-US" sz="2400" dirty="0" err="1"/>
              <a:t>menyuguhkan</a:t>
            </a:r>
            <a:r>
              <a:rPr lang="en-US" sz="2400" dirty="0"/>
              <a:t> </a:t>
            </a:r>
            <a:r>
              <a:rPr lang="en-US" sz="2400" dirty="0" err="1"/>
              <a:t>keindahan</a:t>
            </a:r>
            <a:r>
              <a:rPr lang="en-US" sz="2400" dirty="0"/>
              <a:t>, </a:t>
            </a:r>
          </a:p>
          <a:p>
            <a:r>
              <a:rPr lang="en-US" sz="2400" dirty="0" err="1"/>
              <a:t>kepuasan</a:t>
            </a:r>
            <a:r>
              <a:rPr lang="en-US" sz="2400" dirty="0"/>
              <a:t> </a:t>
            </a:r>
            <a:r>
              <a:rPr lang="en-US" sz="2400" dirty="0" err="1"/>
              <a:t>batin</a:t>
            </a:r>
            <a:r>
              <a:rPr lang="en-US" sz="2400" dirty="0"/>
              <a:t>, </a:t>
            </a:r>
            <a:r>
              <a:rPr lang="en-US" sz="2400" dirty="0" err="1"/>
              <a:t>memanusiakan</a:t>
            </a:r>
            <a:r>
              <a:rPr lang="en-US" sz="2400" dirty="0"/>
              <a:t> </a:t>
            </a:r>
            <a:r>
              <a:rPr lang="en-US" sz="2400" dirty="0" err="1"/>
              <a:t>manusia</a:t>
            </a:r>
            <a:endParaRPr lang="en-US" sz="2400" dirty="0"/>
          </a:p>
        </p:txBody>
      </p:sp>
      <p:sp>
        <p:nvSpPr>
          <p:cNvPr id="7173" name="Rectangle 6"/>
          <p:cNvSpPr>
            <a:spLocks noChangeArrowheads="1"/>
          </p:cNvSpPr>
          <p:nvPr/>
        </p:nvSpPr>
        <p:spPr bwMode="auto">
          <a:xfrm>
            <a:off x="4191000" y="4191000"/>
            <a:ext cx="4738718" cy="17526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en-US" sz="2400" dirty="0" err="1"/>
              <a:t>Menarik</a:t>
            </a:r>
            <a:r>
              <a:rPr lang="en-US" sz="2400" dirty="0"/>
              <a:t>: </a:t>
            </a:r>
            <a:r>
              <a:rPr lang="en-US" sz="2400" dirty="0" err="1"/>
              <a:t>bangunan</a:t>
            </a:r>
            <a:r>
              <a:rPr lang="en-US" sz="2400" dirty="0"/>
              <a:t> </a:t>
            </a:r>
            <a:r>
              <a:rPr lang="en-US" sz="2400" dirty="0" err="1"/>
              <a:t>struktur</a:t>
            </a:r>
            <a:r>
              <a:rPr lang="en-US" sz="2400" dirty="0"/>
              <a:t> </a:t>
            </a:r>
            <a:r>
              <a:rPr lang="en-US" sz="2400" dirty="0" err="1"/>
              <a:t>koheren</a:t>
            </a:r>
            <a:r>
              <a:rPr lang="en-US" sz="2400" dirty="0"/>
              <a:t>, </a:t>
            </a:r>
          </a:p>
          <a:p>
            <a:r>
              <a:rPr lang="en-US" sz="2400" dirty="0" err="1"/>
              <a:t>mendorong</a:t>
            </a:r>
            <a:r>
              <a:rPr lang="en-US" sz="2400" dirty="0"/>
              <a:t> </a:t>
            </a:r>
            <a:r>
              <a:rPr lang="en-US" sz="2400" dirty="0" err="1"/>
              <a:t>pembaca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</a:p>
          <a:p>
            <a:r>
              <a:rPr lang="en-US" sz="2400" dirty="0" err="1"/>
              <a:t>merenungkan</a:t>
            </a:r>
            <a:r>
              <a:rPr lang="en-US" sz="2400" dirty="0"/>
              <a:t> </a:t>
            </a:r>
            <a:r>
              <a:rPr lang="en-US" sz="2400" dirty="0" err="1"/>
              <a:t>hakikat</a:t>
            </a:r>
            <a:r>
              <a:rPr lang="en-US" sz="2400" dirty="0"/>
              <a:t> </a:t>
            </a:r>
            <a:r>
              <a:rPr lang="en-US" sz="2400" dirty="0" err="1"/>
              <a:t>hidup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</a:p>
          <a:p>
            <a:r>
              <a:rPr lang="en-US" sz="2400" dirty="0" err="1"/>
              <a:t>kehidupan</a:t>
            </a:r>
            <a:r>
              <a:rPr lang="en-US" sz="2400" dirty="0"/>
              <a:t>, </a:t>
            </a:r>
            <a:r>
              <a:rPr lang="en-US" sz="2400" dirty="0" err="1"/>
              <a:t>manusia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kemanusiaan</a:t>
            </a:r>
            <a:endParaRPr lang="en-US" sz="2400" dirty="0"/>
          </a:p>
        </p:txBody>
      </p:sp>
      <p:sp>
        <p:nvSpPr>
          <p:cNvPr id="7174" name="AutoShape 7"/>
          <p:cNvSpPr>
            <a:spLocks noChangeArrowheads="1"/>
          </p:cNvSpPr>
          <p:nvPr/>
        </p:nvSpPr>
        <p:spPr bwMode="auto">
          <a:xfrm rot="-2068243">
            <a:off x="2411413" y="2171700"/>
            <a:ext cx="1589087" cy="485775"/>
          </a:xfrm>
          <a:prstGeom prst="rightArrow">
            <a:avLst>
              <a:gd name="adj1" fmla="val 50000"/>
              <a:gd name="adj2" fmla="val 81781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spcBef>
                <a:spcPct val="20000"/>
              </a:spcBef>
            </a:pPr>
            <a:endParaRPr lang="en-US"/>
          </a:p>
        </p:txBody>
      </p:sp>
      <p:sp>
        <p:nvSpPr>
          <p:cNvPr id="7175" name="AutoShape 9"/>
          <p:cNvSpPr>
            <a:spLocks noChangeArrowheads="1"/>
          </p:cNvSpPr>
          <p:nvPr/>
        </p:nvSpPr>
        <p:spPr bwMode="auto">
          <a:xfrm rot="2180812">
            <a:off x="2292350" y="4340225"/>
            <a:ext cx="1641475" cy="485775"/>
          </a:xfrm>
          <a:prstGeom prst="rightArrow">
            <a:avLst>
              <a:gd name="adj1" fmla="val 50000"/>
              <a:gd name="adj2" fmla="val 84477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spcBef>
                <a:spcPct val="2000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67688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788988"/>
          </a:xfrm>
        </p:spPr>
        <p:txBody>
          <a:bodyPr/>
          <a:lstStyle/>
          <a:p>
            <a:pPr marL="2971800"/>
            <a:r>
              <a:rPr lang="en-US" sz="2400" smtClean="0"/>
              <a:t>Sastra Puisi (Lanjutan)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95400"/>
            <a:ext cx="8229600" cy="48355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smtClean="0"/>
              <a:t>Pendapat ahli (</a:t>
            </a:r>
            <a:r>
              <a:rPr lang="en-US" sz="2400" smtClean="0"/>
              <a:t>Sastrawan</a:t>
            </a:r>
            <a:r>
              <a:rPr lang="en-US" smtClean="0"/>
              <a:t>) mengenai puisi :</a:t>
            </a:r>
          </a:p>
          <a:p>
            <a:r>
              <a:rPr lang="en-US" smtClean="0"/>
              <a:t>Hudson (</a:t>
            </a:r>
            <a:r>
              <a:rPr lang="en-US" sz="2400" smtClean="0"/>
              <a:t>mengutip McCaulay</a:t>
            </a:r>
            <a:r>
              <a:rPr lang="en-US" smtClean="0"/>
              <a:t>) : puisi adalah salah satu cabang sastra yang menggunakan kata-kata sebagai media penyampaian untuk membuahkan ilusi dan imajinasi, serta menggunakan garis dan warna dalam menggambarkan gagasan pelukisnya.</a:t>
            </a:r>
          </a:p>
        </p:txBody>
      </p:sp>
    </p:spTree>
    <p:extLst>
      <p:ext uri="{BB962C8B-B14F-4D97-AF65-F5344CB8AC3E}">
        <p14:creationId xmlns:p14="http://schemas.microsoft.com/office/powerpoint/2010/main" val="355967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60387"/>
          </a:xfrm>
        </p:spPr>
        <p:txBody>
          <a:bodyPr/>
          <a:lstStyle/>
          <a:p>
            <a:pPr marL="4060825"/>
            <a:r>
              <a:rPr lang="en-US" sz="2400" smtClean="0"/>
              <a:t>…..Lanjutan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95400"/>
            <a:ext cx="8229600" cy="4835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v-SE" sz="2800" smtClean="0"/>
              <a:t>Samuel Taylor Coleridge</a:t>
            </a:r>
            <a:r>
              <a:rPr lang="en-US" sz="2800" smtClean="0"/>
              <a:t> : </a:t>
            </a:r>
            <a:r>
              <a:rPr lang="sv-SE" sz="2800" smtClean="0"/>
              <a:t>Puisi adalah kata-kata terbaik dalam susunan terbaik, </a:t>
            </a:r>
            <a:r>
              <a:rPr lang="en-GB" altLang="ja-JP" sz="2800" smtClean="0">
                <a:ea typeface="ＭＳ Ｐゴシック" panose="020B0600070205080204" pitchFamily="34" charset="-128"/>
              </a:rPr>
              <a:t>sehingga nampak seimbang, simetris, dan memiliki hubungan yang erat antara satu unsur dengan unsur lainnya</a:t>
            </a:r>
            <a:r>
              <a:rPr lang="en-US" sz="2800" smtClean="0"/>
              <a:t>.</a:t>
            </a:r>
          </a:p>
          <a:p>
            <a:pPr>
              <a:lnSpc>
                <a:spcPct val="90000"/>
              </a:lnSpc>
            </a:pPr>
            <a:r>
              <a:rPr lang="sv-SE" sz="2800" smtClean="0"/>
              <a:t>William Wordsworth</a:t>
            </a:r>
            <a:r>
              <a:rPr lang="en-US" sz="2800" smtClean="0"/>
              <a:t> : </a:t>
            </a:r>
            <a:r>
              <a:rPr lang="sv-SE" sz="2800" smtClean="0"/>
              <a:t>Puisi adalah pengucapan yang imajinatif dari perasaan yang mendalam, biasanya berirama. Pengucapan secara spontan tentang perasaan yang memuncak timbul dari daya ingatan ketika berada dalam keadaan tenang</a:t>
            </a:r>
            <a:r>
              <a:rPr lang="en-US" sz="280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5117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marL="4289425">
              <a:tabLst>
                <a:tab pos="4343400" algn="l"/>
              </a:tabLst>
            </a:pPr>
            <a:r>
              <a:rPr lang="en-US" sz="2400" smtClean="0"/>
              <a:t>…..Lanjutan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4911725"/>
          </a:xfrm>
        </p:spPr>
        <p:txBody>
          <a:bodyPr/>
          <a:lstStyle/>
          <a:p>
            <a:r>
              <a:rPr lang="fi-FI" smtClean="0"/>
              <a:t>H. B. Jassin</a:t>
            </a:r>
            <a:r>
              <a:rPr lang="en-US" smtClean="0"/>
              <a:t> : </a:t>
            </a:r>
            <a:r>
              <a:rPr lang="fi-FI" smtClean="0"/>
              <a:t>Puisi merupakan pengucapan dengan perasaan yang didalamnya mengandung pikiran-pikiran dan tanggapan-tanggapan</a:t>
            </a:r>
            <a:r>
              <a:rPr lang="en-US" smtClean="0"/>
              <a:t>.</a:t>
            </a:r>
          </a:p>
          <a:p>
            <a:r>
              <a:rPr lang="fi-FI" smtClean="0"/>
              <a:t>Shahnon Ahmad</a:t>
            </a:r>
            <a:r>
              <a:rPr lang="en-US" smtClean="0"/>
              <a:t> : </a:t>
            </a:r>
            <a:r>
              <a:rPr lang="fi-FI" smtClean="0"/>
              <a:t>Puisi adalah record dan interpretasi pengalaman manusia yang penting dan digubah dalam bentuk yang paling berkesan</a:t>
            </a:r>
            <a:r>
              <a:rPr lang="en-US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4381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endParaRPr lang="en-US" sz="3600" dirty="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752600"/>
            <a:ext cx="8229600" cy="3124200"/>
          </a:xfrm>
        </p:spPr>
        <p:txBody>
          <a:bodyPr>
            <a:normAutofit lnSpcReduction="10000"/>
          </a:bodyPr>
          <a:lstStyle/>
          <a:p>
            <a:pPr marL="0" indent="0" algn="ctr">
              <a:buFont typeface="Wingdings" panose="05000000000000000000" pitchFamily="2" charset="2"/>
              <a:buNone/>
            </a:pPr>
            <a:r>
              <a:rPr lang="en-GB" altLang="ja-JP" dirty="0" smtClean="0">
                <a:ea typeface="ＭＳ Ｐゴシック" panose="020B0600070205080204" pitchFamily="34" charset="-128"/>
              </a:rPr>
              <a:t>Rene </a:t>
            </a:r>
            <a:r>
              <a:rPr lang="en-GB" altLang="ja-JP" dirty="0" err="1" smtClean="0">
                <a:ea typeface="ＭＳ Ｐゴシック" panose="020B0600070205080204" pitchFamily="34" charset="-128"/>
              </a:rPr>
              <a:t>Wellek</a:t>
            </a:r>
            <a:r>
              <a:rPr lang="en-GB" altLang="ja-JP" dirty="0" smtClean="0">
                <a:ea typeface="ＭＳ Ｐゴシック" panose="020B0600070205080204" pitchFamily="34" charset="-128"/>
              </a:rPr>
              <a:t> : </a:t>
            </a:r>
            <a:r>
              <a:rPr lang="en-GB" altLang="ja-JP" dirty="0" err="1" smtClean="0">
                <a:ea typeface="ＭＳ Ｐゴシック" panose="020B0600070205080204" pitchFamily="34" charset="-128"/>
              </a:rPr>
              <a:t>Puisi</a:t>
            </a:r>
            <a:r>
              <a:rPr lang="en-GB" altLang="ja-JP" dirty="0" smtClean="0">
                <a:ea typeface="ＭＳ Ｐゴシック" panose="020B0600070205080204" pitchFamily="34" charset="-128"/>
              </a:rPr>
              <a:t> </a:t>
            </a:r>
            <a:r>
              <a:rPr lang="en-GB" altLang="ja-JP" dirty="0" err="1" smtClean="0">
                <a:ea typeface="ＭＳ Ｐゴシック" panose="020B0600070205080204" pitchFamily="34" charset="-128"/>
              </a:rPr>
              <a:t>merupakan</a:t>
            </a:r>
            <a:r>
              <a:rPr lang="en-GB" altLang="ja-JP" dirty="0" smtClean="0">
                <a:ea typeface="ＭＳ Ｐゴシック" panose="020B0600070205080204" pitchFamily="34" charset="-128"/>
              </a:rPr>
              <a:t> </a:t>
            </a:r>
            <a:r>
              <a:rPr lang="en-GB" altLang="ja-JP" dirty="0" err="1" smtClean="0">
                <a:ea typeface="ＭＳ Ｐゴシック" panose="020B0600070205080204" pitchFamily="34" charset="-128"/>
              </a:rPr>
              <a:t>karya</a:t>
            </a:r>
            <a:r>
              <a:rPr lang="en-GB" altLang="ja-JP" dirty="0" smtClean="0">
                <a:ea typeface="ＭＳ Ｐゴシック" panose="020B0600070205080204" pitchFamily="34" charset="-128"/>
              </a:rPr>
              <a:t> </a:t>
            </a:r>
            <a:r>
              <a:rPr lang="en-GB" altLang="ja-JP" dirty="0" err="1" smtClean="0">
                <a:ea typeface="ＭＳ Ｐゴシック" panose="020B0600070205080204" pitchFamily="34" charset="-128"/>
              </a:rPr>
              <a:t>sastra</a:t>
            </a:r>
            <a:r>
              <a:rPr lang="en-GB" altLang="ja-JP" dirty="0" smtClean="0">
                <a:ea typeface="ＭＳ Ｐゴシック" panose="020B0600070205080204" pitchFamily="34" charset="-128"/>
              </a:rPr>
              <a:t> yang </a:t>
            </a:r>
            <a:r>
              <a:rPr lang="en-GB" altLang="ja-JP" dirty="0" err="1" smtClean="0">
                <a:ea typeface="ＭＳ Ｐゴシック" panose="020B0600070205080204" pitchFamily="34" charset="-128"/>
              </a:rPr>
              <a:t>memiliki</a:t>
            </a:r>
            <a:r>
              <a:rPr lang="en-GB" altLang="ja-JP" dirty="0" smtClean="0">
                <a:ea typeface="ＭＳ Ｐゴシック" panose="020B0600070205080204" pitchFamily="34" charset="-128"/>
              </a:rPr>
              <a:t> </a:t>
            </a:r>
            <a:r>
              <a:rPr lang="en-GB" altLang="ja-JP" dirty="0" err="1" smtClean="0">
                <a:ea typeface="ＭＳ Ｐゴシック" panose="020B0600070205080204" pitchFamily="34" charset="-128"/>
              </a:rPr>
              <a:t>struktur</a:t>
            </a:r>
            <a:r>
              <a:rPr lang="en-GB" altLang="ja-JP" dirty="0" smtClean="0">
                <a:ea typeface="ＭＳ Ｐゴシック" panose="020B0600070205080204" pitchFamily="34" charset="-128"/>
              </a:rPr>
              <a:t> yang </a:t>
            </a:r>
            <a:r>
              <a:rPr lang="en-GB" altLang="ja-JP" dirty="0" err="1" smtClean="0">
                <a:ea typeface="ＭＳ Ｐゴシック" panose="020B0600070205080204" pitchFamily="34" charset="-128"/>
              </a:rPr>
              <a:t>sangat</a:t>
            </a:r>
            <a:r>
              <a:rPr lang="en-GB" altLang="ja-JP" dirty="0" smtClean="0">
                <a:ea typeface="ＭＳ Ｐゴシック" panose="020B0600070205080204" pitchFamily="34" charset="-128"/>
              </a:rPr>
              <a:t> </a:t>
            </a:r>
            <a:r>
              <a:rPr lang="en-GB" altLang="ja-JP" dirty="0" err="1" smtClean="0">
                <a:ea typeface="ＭＳ Ｐゴシック" panose="020B0600070205080204" pitchFamily="34" charset="-128"/>
              </a:rPr>
              <a:t>kompleks</a:t>
            </a:r>
            <a:r>
              <a:rPr lang="en-GB" altLang="ja-JP" dirty="0" smtClean="0">
                <a:ea typeface="ＭＳ Ｐゴシック" panose="020B0600070205080204" pitchFamily="34" charset="-128"/>
              </a:rPr>
              <a:t> yang </a:t>
            </a:r>
            <a:r>
              <a:rPr lang="en-GB" altLang="ja-JP" dirty="0" err="1" smtClean="0">
                <a:ea typeface="ＭＳ Ｐゴシック" panose="020B0600070205080204" pitchFamily="34" charset="-128"/>
              </a:rPr>
              <a:t>terdiri</a:t>
            </a:r>
            <a:r>
              <a:rPr lang="en-GB" altLang="ja-JP" dirty="0" smtClean="0">
                <a:ea typeface="ＭＳ Ｐゴシック" panose="020B0600070205080204" pitchFamily="34" charset="-128"/>
              </a:rPr>
              <a:t> </a:t>
            </a:r>
            <a:r>
              <a:rPr lang="en-GB" altLang="ja-JP" dirty="0" err="1" smtClean="0">
                <a:ea typeface="ＭＳ Ｐゴシック" panose="020B0600070205080204" pitchFamily="34" charset="-128"/>
              </a:rPr>
              <a:t>dari</a:t>
            </a:r>
            <a:r>
              <a:rPr lang="en-GB" altLang="ja-JP" dirty="0" smtClean="0">
                <a:ea typeface="ＭＳ Ｐゴシック" panose="020B0600070205080204" pitchFamily="34" charset="-128"/>
              </a:rPr>
              <a:t> </a:t>
            </a:r>
            <a:r>
              <a:rPr lang="en-GB" altLang="ja-JP" dirty="0" err="1" smtClean="0">
                <a:ea typeface="ＭＳ Ｐゴシック" panose="020B0600070205080204" pitchFamily="34" charset="-128"/>
              </a:rPr>
              <a:t>beberapa</a:t>
            </a:r>
            <a:r>
              <a:rPr lang="en-GB" altLang="ja-JP" dirty="0" smtClean="0">
                <a:ea typeface="ＭＳ Ｐゴシック" panose="020B0600070205080204" pitchFamily="34" charset="-128"/>
              </a:rPr>
              <a:t> strata (lapis) </a:t>
            </a:r>
            <a:r>
              <a:rPr lang="en-GB" altLang="ja-JP" dirty="0" err="1" smtClean="0">
                <a:ea typeface="ＭＳ Ｐゴシック" panose="020B0600070205080204" pitchFamily="34" charset="-128"/>
              </a:rPr>
              <a:t>norma</a:t>
            </a:r>
            <a:r>
              <a:rPr lang="en-GB" altLang="ja-JP" dirty="0" smtClean="0">
                <a:ea typeface="ＭＳ Ｐゴシック" panose="020B0600070205080204" pitchFamily="34" charset="-128"/>
              </a:rPr>
              <a:t>. </a:t>
            </a:r>
            <a:r>
              <a:rPr lang="en-GB" altLang="ja-JP" dirty="0" err="1" smtClean="0">
                <a:ea typeface="ＭＳ Ｐゴシック" panose="020B0600070205080204" pitchFamily="34" charset="-128"/>
              </a:rPr>
              <a:t>Masing-masing</a:t>
            </a:r>
            <a:r>
              <a:rPr lang="en-GB" altLang="ja-JP" dirty="0" smtClean="0">
                <a:ea typeface="ＭＳ Ｐゴシック" panose="020B0600070205080204" pitchFamily="34" charset="-128"/>
              </a:rPr>
              <a:t> </a:t>
            </a:r>
            <a:r>
              <a:rPr lang="en-GB" altLang="ja-JP" dirty="0" err="1" smtClean="0">
                <a:ea typeface="ＭＳ Ｐゴシック" panose="020B0600070205080204" pitchFamily="34" charset="-128"/>
              </a:rPr>
              <a:t>norma</a:t>
            </a:r>
            <a:r>
              <a:rPr lang="en-GB" altLang="ja-JP" dirty="0" smtClean="0">
                <a:ea typeface="ＭＳ Ｐゴシック" panose="020B0600070205080204" pitchFamily="34" charset="-128"/>
              </a:rPr>
              <a:t> </a:t>
            </a:r>
            <a:r>
              <a:rPr lang="en-GB" altLang="ja-JP" dirty="0" err="1" smtClean="0">
                <a:ea typeface="ＭＳ Ｐゴシック" panose="020B0600070205080204" pitchFamily="34" charset="-128"/>
              </a:rPr>
              <a:t>menimbulkan</a:t>
            </a:r>
            <a:r>
              <a:rPr lang="en-GB" altLang="ja-JP" dirty="0" smtClean="0">
                <a:ea typeface="ＭＳ Ｐゴシック" panose="020B0600070205080204" pitchFamily="34" charset="-128"/>
              </a:rPr>
              <a:t> lapis </a:t>
            </a:r>
            <a:r>
              <a:rPr lang="en-GB" altLang="ja-JP" dirty="0" err="1" smtClean="0">
                <a:ea typeface="ＭＳ Ｐゴシック" panose="020B0600070205080204" pitchFamily="34" charset="-128"/>
              </a:rPr>
              <a:t>norma</a:t>
            </a:r>
            <a:r>
              <a:rPr lang="en-GB" altLang="ja-JP" dirty="0" smtClean="0">
                <a:ea typeface="ＭＳ Ｐゴシック" panose="020B0600070205080204" pitchFamily="34" charset="-128"/>
              </a:rPr>
              <a:t> di </a:t>
            </a:r>
            <a:r>
              <a:rPr lang="en-GB" altLang="ja-JP" dirty="0" err="1" smtClean="0">
                <a:ea typeface="ＭＳ Ｐゴシック" panose="020B0600070205080204" pitchFamily="34" charset="-128"/>
              </a:rPr>
              <a:t>bawahnya</a:t>
            </a:r>
            <a:r>
              <a:rPr lang="en-US" altLang="ja-JP" dirty="0" smtClean="0">
                <a:ea typeface="ＭＳ Ｐゴシック" panose="020B0600070205080204" pitchFamily="34" charset="-128"/>
              </a:rPr>
              <a:t>.</a:t>
            </a:r>
            <a:endParaRPr lang="en-US" altLang="ja-JP" dirty="0"/>
          </a:p>
          <a:p>
            <a:pPr marL="0" indent="0" algn="ctr">
              <a:buFont typeface="Wingdings" panose="05000000000000000000" pitchFamily="2" charset="2"/>
              <a:buNone/>
            </a:pPr>
            <a:endParaRPr lang="en-ID" altLang="ja-JP" dirty="0" smtClean="0">
              <a:ea typeface="ＭＳ Ｐゴシック" panose="020B0600070205080204" pitchFamily="34" charset="-128"/>
            </a:endParaRP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GB" altLang="ja-JP" u="sng" dirty="0">
                <a:ea typeface="ＭＳ Ｐゴシック" panose="020B0600070205080204" pitchFamily="34" charset="-128"/>
              </a:rPr>
              <a:t>Lapis </a:t>
            </a:r>
            <a:r>
              <a:rPr lang="en-GB" altLang="ja-JP" u="sng" dirty="0" err="1">
                <a:ea typeface="ＭＳ Ｐゴシック" panose="020B0600070205080204" pitchFamily="34" charset="-128"/>
              </a:rPr>
              <a:t>pertama</a:t>
            </a:r>
            <a:r>
              <a:rPr lang="en-GB" altLang="ja-JP" dirty="0">
                <a:ea typeface="ＭＳ Ｐゴシック" panose="020B0600070205080204" pitchFamily="34" charset="-128"/>
              </a:rPr>
              <a:t> </a:t>
            </a:r>
            <a:r>
              <a:rPr lang="en-GB" altLang="ja-JP" dirty="0" err="1">
                <a:ea typeface="ＭＳ Ｐゴシック" panose="020B0600070205080204" pitchFamily="34" charset="-128"/>
              </a:rPr>
              <a:t>adalah</a:t>
            </a:r>
            <a:r>
              <a:rPr lang="en-GB" altLang="ja-JP" dirty="0">
                <a:ea typeface="ＭＳ Ｐゴシック" panose="020B0600070205080204" pitchFamily="34" charset="-128"/>
              </a:rPr>
              <a:t> lapis </a:t>
            </a:r>
            <a:r>
              <a:rPr lang="en-GB" altLang="ja-JP" dirty="0" err="1">
                <a:ea typeface="ＭＳ Ｐゴシック" panose="020B0600070205080204" pitchFamily="34" charset="-128"/>
              </a:rPr>
              <a:t>bunyi</a:t>
            </a:r>
            <a:r>
              <a:rPr lang="en-GB" altLang="ja-JP" dirty="0">
                <a:ea typeface="ＭＳ Ｐゴシック" panose="020B0600070205080204" pitchFamily="34" charset="-128"/>
              </a:rPr>
              <a:t> (sound stratum)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GB" altLang="ja-JP" u="sng" dirty="0">
                <a:ea typeface="ＭＳ Ｐゴシック" panose="020B0600070205080204" pitchFamily="34" charset="-128"/>
              </a:rPr>
              <a:t>Lapis </a:t>
            </a:r>
            <a:r>
              <a:rPr lang="en-GB" altLang="ja-JP" u="sng" dirty="0" err="1">
                <a:ea typeface="ＭＳ Ｐゴシック" panose="020B0600070205080204" pitchFamily="34" charset="-128"/>
              </a:rPr>
              <a:t>kedua</a:t>
            </a:r>
            <a:r>
              <a:rPr lang="en-GB" altLang="ja-JP" i="1" dirty="0">
                <a:ea typeface="ＭＳ Ｐゴシック" panose="020B0600070205080204" pitchFamily="34" charset="-128"/>
              </a:rPr>
              <a:t>,</a:t>
            </a:r>
            <a:r>
              <a:rPr lang="en-GB" altLang="ja-JP" dirty="0">
                <a:ea typeface="ＭＳ Ｐゴシック" panose="020B0600070205080204" pitchFamily="34" charset="-128"/>
              </a:rPr>
              <a:t> </a:t>
            </a:r>
            <a:r>
              <a:rPr lang="en-GB" altLang="ja-JP" dirty="0" err="1">
                <a:ea typeface="ＭＳ Ｐゴシック" panose="020B0600070205080204" pitchFamily="34" charset="-128"/>
              </a:rPr>
              <a:t>yaitu</a:t>
            </a:r>
            <a:r>
              <a:rPr lang="en-GB" altLang="ja-JP" dirty="0">
                <a:ea typeface="ＭＳ Ｐゴシック" panose="020B0600070205080204" pitchFamily="34" charset="-128"/>
              </a:rPr>
              <a:t> lapis </a:t>
            </a:r>
            <a:r>
              <a:rPr lang="en-GB" altLang="ja-JP" dirty="0" err="1">
                <a:ea typeface="ＭＳ Ｐゴシック" panose="020B0600070205080204" pitchFamily="34" charset="-128"/>
              </a:rPr>
              <a:t>arti</a:t>
            </a:r>
            <a:r>
              <a:rPr lang="en-GB" altLang="ja-JP" dirty="0">
                <a:ea typeface="ＭＳ Ｐゴシック" panose="020B0600070205080204" pitchFamily="34" charset="-128"/>
              </a:rPr>
              <a:t> (units of meaning)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GB" altLang="ja-JP" u="sng" dirty="0">
                <a:ea typeface="ＭＳ Ｐゴシック" panose="020B0600070205080204" pitchFamily="34" charset="-128"/>
              </a:rPr>
              <a:t>Lapis </a:t>
            </a:r>
            <a:r>
              <a:rPr lang="en-GB" altLang="ja-JP" u="sng" dirty="0" err="1">
                <a:ea typeface="ＭＳ Ｐゴシック" panose="020B0600070205080204" pitchFamily="34" charset="-128"/>
              </a:rPr>
              <a:t>ketiga</a:t>
            </a:r>
            <a:r>
              <a:rPr lang="en-GB" altLang="ja-JP" dirty="0">
                <a:ea typeface="ＭＳ Ｐゴシック" panose="020B0600070205080204" pitchFamily="34" charset="-128"/>
              </a:rPr>
              <a:t> </a:t>
            </a:r>
            <a:r>
              <a:rPr lang="en-GB" altLang="ja-JP" dirty="0" err="1">
                <a:ea typeface="ＭＳ Ｐゴシック" panose="020B0600070205080204" pitchFamily="34" charset="-128"/>
              </a:rPr>
              <a:t>berupa</a:t>
            </a:r>
            <a:r>
              <a:rPr lang="en-GB" altLang="ja-JP" dirty="0">
                <a:ea typeface="ＭＳ Ｐゴシック" panose="020B0600070205080204" pitchFamily="34" charset="-128"/>
              </a:rPr>
              <a:t> </a:t>
            </a:r>
            <a:r>
              <a:rPr lang="en-GB" altLang="ja-JP" dirty="0" err="1">
                <a:ea typeface="ＭＳ Ｐゴシック" panose="020B0600070205080204" pitchFamily="34" charset="-128"/>
              </a:rPr>
              <a:t>unsur</a:t>
            </a:r>
            <a:r>
              <a:rPr lang="en-GB" altLang="ja-JP" dirty="0">
                <a:ea typeface="ＭＳ Ｐゴシック" panose="020B0600070205080204" pitchFamily="34" charset="-128"/>
              </a:rPr>
              <a:t> </a:t>
            </a:r>
            <a:r>
              <a:rPr lang="en-GB" altLang="ja-JP" dirty="0" err="1">
                <a:ea typeface="ＭＳ Ｐゴシック" panose="020B0600070205080204" pitchFamily="34" charset="-128"/>
              </a:rPr>
              <a:t>intrinsik</a:t>
            </a:r>
            <a:r>
              <a:rPr lang="en-GB" altLang="ja-JP" dirty="0">
                <a:ea typeface="ＭＳ Ｐゴシック" panose="020B0600070205080204" pitchFamily="34" charset="-128"/>
              </a:rPr>
              <a:t> </a:t>
            </a:r>
            <a:r>
              <a:rPr lang="en-GB" altLang="ja-JP" dirty="0" err="1">
                <a:ea typeface="ＭＳ Ｐゴシック" panose="020B0600070205080204" pitchFamily="34" charset="-128"/>
              </a:rPr>
              <a:t>dan</a:t>
            </a:r>
            <a:r>
              <a:rPr lang="en-GB" altLang="ja-JP" dirty="0">
                <a:ea typeface="ＭＳ Ｐゴシック" panose="020B0600070205080204" pitchFamily="34" charset="-128"/>
              </a:rPr>
              <a:t> </a:t>
            </a:r>
            <a:r>
              <a:rPr lang="en-GB" altLang="ja-JP" dirty="0" err="1">
                <a:ea typeface="ＭＳ Ｐゴシック" panose="020B0600070205080204" pitchFamily="34" charset="-128"/>
              </a:rPr>
              <a:t>ekstrinsik</a:t>
            </a:r>
            <a:r>
              <a:rPr lang="en-GB" altLang="ja-JP" dirty="0">
                <a:ea typeface="ＭＳ Ｐゴシック" panose="020B0600070205080204" pitchFamily="34" charset="-128"/>
              </a:rPr>
              <a:t> </a:t>
            </a:r>
            <a:r>
              <a:rPr lang="en-GB" altLang="ja-JP" dirty="0" err="1">
                <a:ea typeface="ＭＳ Ｐゴシック" panose="020B0600070205080204" pitchFamily="34" charset="-128"/>
              </a:rPr>
              <a:t>puisi</a:t>
            </a:r>
            <a:endParaRPr lang="en-GB" altLang="ja-JP" dirty="0">
              <a:ea typeface="ＭＳ Ｐゴシック" panose="020B0600070205080204" pitchFamily="34" charset="-128"/>
            </a:endParaRPr>
          </a:p>
          <a:p>
            <a:pPr marL="609600" indent="-609600">
              <a:buFont typeface="Wingdings" panose="05000000000000000000" pitchFamily="2" charset="2"/>
              <a:buAutoNum type="arabicPeriod"/>
            </a:pPr>
            <a:endParaRPr lang="en-US" altLang="ja-JP" dirty="0">
              <a:ea typeface="ＭＳ Ｐゴシック" panose="020B0600070205080204" pitchFamily="34" charset="-128"/>
            </a:endParaRPr>
          </a:p>
          <a:p>
            <a:pPr marL="0" indent="0" algn="ctr">
              <a:buFont typeface="Wingdings" panose="05000000000000000000" pitchFamily="2" charset="2"/>
              <a:buNone/>
            </a:pPr>
            <a:endParaRPr lang="en-US" altLang="ja-JP" dirty="0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0318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1302</TotalTime>
  <Words>378</Words>
  <Application>Microsoft Office PowerPoint</Application>
  <PresentationFormat>On-screen Show (4:3)</PresentationFormat>
  <Paragraphs>57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ＭＳ Ｐゴシック</vt:lpstr>
      <vt:lpstr>Arial</vt:lpstr>
      <vt:lpstr>Arial Rounded MT Bold</vt:lpstr>
      <vt:lpstr>Calibri</vt:lpstr>
      <vt:lpstr>Garamond</vt:lpstr>
      <vt:lpstr>ＭＳ Ｐ明朝</vt:lpstr>
      <vt:lpstr>Wingdings</vt:lpstr>
      <vt:lpstr>Organic</vt:lpstr>
      <vt:lpstr>Hakikat Puisi</vt:lpstr>
      <vt:lpstr>PowerPoint Presentation</vt:lpstr>
      <vt:lpstr>Hakikat Puisi</vt:lpstr>
      <vt:lpstr>PowerPoint Presentation</vt:lpstr>
      <vt:lpstr>PowerPoint Presentation</vt:lpstr>
      <vt:lpstr>Sastra Puisi (Lanjutan)</vt:lpstr>
      <vt:lpstr>…..Lanjutan</vt:lpstr>
      <vt:lpstr>…..Lanjutan</vt:lpstr>
      <vt:lpstr>PowerPoint Presentation</vt:lpstr>
      <vt:lpstr>Unsur Fisik dan Unsur Batin Puisi I.A. Richards</vt:lpstr>
      <vt:lpstr>Unsur Fisik Puisi</vt:lpstr>
      <vt:lpstr>Unsur Batin Puisi</vt:lpstr>
      <vt:lpstr>PowerPoint Presentation</vt:lpstr>
    </vt:vector>
  </TitlesOfParts>
  <Company>Tegarayama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ILMU SASTRA</dc:title>
  <dc:creator>Herry N H</dc:creator>
  <cp:lastModifiedBy>Windows User</cp:lastModifiedBy>
  <cp:revision>49</cp:revision>
  <dcterms:created xsi:type="dcterms:W3CDTF">2009-04-15T13:26:13Z</dcterms:created>
  <dcterms:modified xsi:type="dcterms:W3CDTF">2020-09-20T01:45:38Z</dcterms:modified>
</cp:coreProperties>
</file>