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1" r:id="rId2"/>
    <p:sldId id="743" r:id="rId3"/>
    <p:sldId id="771" r:id="rId4"/>
    <p:sldId id="772" r:id="rId5"/>
    <p:sldId id="773" r:id="rId6"/>
    <p:sldId id="774" r:id="rId7"/>
    <p:sldId id="770" r:id="rId8"/>
    <p:sldId id="744" r:id="rId9"/>
    <p:sldId id="775" r:id="rId10"/>
    <p:sldId id="776" r:id="rId11"/>
    <p:sldId id="777" r:id="rId12"/>
    <p:sldId id="778" r:id="rId13"/>
    <p:sldId id="779" r:id="rId14"/>
    <p:sldId id="780" r:id="rId15"/>
    <p:sldId id="769" r:id="rId16"/>
    <p:sldId id="746" r:id="rId17"/>
    <p:sldId id="747" r:id="rId18"/>
    <p:sldId id="748" r:id="rId19"/>
    <p:sldId id="749" r:id="rId20"/>
    <p:sldId id="750" r:id="rId21"/>
    <p:sldId id="751" r:id="rId22"/>
    <p:sldId id="752" r:id="rId23"/>
    <p:sldId id="753" r:id="rId24"/>
    <p:sldId id="754" r:id="rId25"/>
    <p:sldId id="755" r:id="rId26"/>
    <p:sldId id="756" r:id="rId27"/>
    <p:sldId id="757" r:id="rId28"/>
    <p:sldId id="758" r:id="rId29"/>
    <p:sldId id="759" r:id="rId30"/>
    <p:sldId id="760" r:id="rId31"/>
    <p:sldId id="761" r:id="rId32"/>
    <p:sldId id="762" r:id="rId33"/>
    <p:sldId id="763" r:id="rId34"/>
    <p:sldId id="764" r:id="rId35"/>
    <p:sldId id="765" r:id="rId36"/>
    <p:sldId id="766" r:id="rId37"/>
    <p:sldId id="767" r:id="rId38"/>
    <p:sldId id="768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FF00"/>
    <a:srgbClr val="66FFFF"/>
    <a:srgbClr val="9999FF"/>
    <a:srgbClr val="99CCFF"/>
    <a:srgbClr val="0099CC"/>
    <a:srgbClr val="FF99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F49579-864F-483F-9154-5F5EE095AEEC}" type="datetimeFigureOut">
              <a:rPr lang="id-ID"/>
              <a:pPr>
                <a:defRPr/>
              </a:pPr>
              <a:t>05/02/2021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0CB965-E422-4A92-8A59-989B48F45C8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3757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1842-1958-4389-AE99-0A9ABB50F170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CEA30-4647-4B6D-983D-7FDCCFDB4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75452-80DC-44F6-B14C-D5A6790FC000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02EEF-3B96-460A-9FC6-18C5CD0E8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6BB4F-4E19-401D-898E-9A8D2FA350A2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6686E-B45D-4F53-8777-2C837A68A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3C07-6F55-4249-AE93-6BF45BC31C68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2F0A-A0CB-4BD7-BF19-9145675C3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0CAB-2E96-4FD8-AB16-8437EF368BE6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33AD2-96BE-4378-89F2-D8C586622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65CD-A438-481F-BE1D-32CEFF097520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0B86-6926-440F-BD4A-42985761D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D80B-12DB-4C60-BE13-C2B4FFEC096D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D40A8-BA49-4D65-A61C-C368E8A0C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EBE5-9F7E-4363-B22B-678090FBA1F1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D450E-DD55-4830-99B1-427CD8E8A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E611-D5FB-4FC9-9240-1699BE464A71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3507F-C89B-43A6-90AB-E52C39E4F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D161-8E5B-4854-A4DF-5C64A06147CB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91EA-7945-4F87-99E8-3FCC0F860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5495-1FBC-48EC-9BCC-B3BD5BCAE71D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E075-BAE0-4F65-AFF2-60A083C31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903FF8-8D63-4749-ABED-C648E7F7849B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F39BFF-FF7D-4F0D-8A72-E4BEAB35B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912"/>
            <a:ext cx="8229922" cy="1583903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 smtClean="0">
                <a:latin typeface="Bookman Old Style" pitchFamily="18" charset="0"/>
              </a:rPr>
              <a:t/>
            </a:r>
            <a:br>
              <a:rPr lang="id-ID" b="1" dirty="0" smtClean="0">
                <a:latin typeface="Bookman Old Style" pitchFamily="18" charset="0"/>
              </a:rPr>
            </a:br>
            <a:r>
              <a:rPr lang="id-ID" b="1" dirty="0" smtClean="0">
                <a:latin typeface="Bookman Old Style" pitchFamily="18" charset="0"/>
              </a:rPr>
              <a:t/>
            </a:r>
            <a:br>
              <a:rPr lang="id-ID" b="1" dirty="0" smtClean="0">
                <a:latin typeface="Bookman Old Style" pitchFamily="18" charset="0"/>
              </a:rPr>
            </a:br>
            <a:r>
              <a:rPr lang="id-ID" b="1" dirty="0">
                <a:latin typeface="Bookman Old Style" pitchFamily="18" charset="0"/>
              </a:rPr>
              <a:t/>
            </a:r>
            <a:br>
              <a:rPr lang="id-ID" b="1" dirty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>
                <a:latin typeface="Bookman Old Style" pitchFamily="18" charset="0"/>
              </a:rPr>
              <a:t/>
            </a:r>
            <a:br>
              <a:rPr lang="id-ID" sz="2700" b="1" dirty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en-US" sz="2700" b="1" dirty="0" smtClean="0">
                <a:solidFill>
                  <a:prstClr val="black"/>
                </a:solidFill>
                <a:latin typeface="Bookman Old Style" pitchFamily="18" charset="0"/>
              </a:rPr>
              <a:t>CHILDREN </a:t>
            </a:r>
            <a:r>
              <a:rPr lang="en-US" sz="2700" b="1" dirty="0">
                <a:solidFill>
                  <a:prstClr val="black"/>
                </a:solidFill>
                <a:latin typeface="Bookman Old Style" pitchFamily="18" charset="0"/>
              </a:rPr>
              <a:t>LANGUAGE TEACHING AND PRACTICE (</a:t>
            </a:r>
            <a:r>
              <a:rPr lang="en-US" sz="2700" b="1" dirty="0" smtClean="0">
                <a:solidFill>
                  <a:prstClr val="black"/>
                </a:solidFill>
                <a:latin typeface="Bookman Old Style" pitchFamily="18" charset="0"/>
              </a:rPr>
              <a:t>CLTP</a:t>
            </a:r>
            <a:r>
              <a:rPr lang="en-US" sz="2700" b="1" dirty="0">
                <a:solidFill>
                  <a:prstClr val="black"/>
                </a:solidFill>
                <a:latin typeface="Bookman Old Style" pitchFamily="18" charset="0"/>
              </a:rPr>
              <a:t>)</a:t>
            </a:r>
            <a:br>
              <a:rPr lang="en-US" sz="27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Bodoni MT" pitchFamily="18" charset="0"/>
              </a:rPr>
              <a:t>/TECHING ENGLISH TO YOUNG LEARNERS (TEYL)</a:t>
            </a:r>
            <a:br>
              <a:rPr lang="en-US" sz="2000" b="1" dirty="0">
                <a:solidFill>
                  <a:prstClr val="black"/>
                </a:solidFill>
                <a:latin typeface="Bodoni MT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Bodoni MT" pitchFamily="18" charset="0"/>
              </a:rPr>
              <a:t>/ENGLISH FOR YOUNG LEARNERS </a:t>
            </a:r>
            <a:r>
              <a:rPr lang="id-ID" sz="2000" b="1" dirty="0">
                <a:solidFill>
                  <a:prstClr val="black"/>
                </a:solidFill>
                <a:latin typeface="Bodoni MT" pitchFamily="18" charset="0"/>
              </a:rPr>
              <a:t>(E</a:t>
            </a:r>
            <a:r>
              <a:rPr lang="en-US" sz="2000" b="1" dirty="0">
                <a:solidFill>
                  <a:prstClr val="black"/>
                </a:solidFill>
                <a:latin typeface="Bodoni MT" pitchFamily="18" charset="0"/>
              </a:rPr>
              <a:t>YL</a:t>
            </a:r>
            <a:r>
              <a:rPr lang="id-ID" sz="2000" b="1" dirty="0">
                <a:solidFill>
                  <a:prstClr val="black"/>
                </a:solidFill>
                <a:latin typeface="Bodoni MT" pitchFamily="18" charset="0"/>
              </a:rPr>
              <a:t>)</a:t>
            </a:r>
            <a:r>
              <a:rPr lang="id-ID" sz="3100" b="1" dirty="0" smtClean="0">
                <a:latin typeface="Bodoni MT" pitchFamily="18" charset="0"/>
              </a:rPr>
              <a:t/>
            </a:r>
            <a:br>
              <a:rPr lang="id-ID" sz="3100" b="1" dirty="0" smtClean="0">
                <a:latin typeface="Bodoni MT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en-US" sz="2700" b="1" dirty="0" smtClean="0">
                <a:latin typeface="Bradley Hand ITC" pitchFamily="66" charset="0"/>
              </a:rPr>
              <a:t>By</a:t>
            </a:r>
            <a:r>
              <a:rPr lang="en-US" sz="2700" b="1" dirty="0">
                <a:latin typeface="Bradley Hand ITC" pitchFamily="66" charset="0"/>
              </a:rPr>
              <a:t>:</a:t>
            </a:r>
            <a:br>
              <a:rPr lang="en-US" sz="2700" b="1" dirty="0">
                <a:latin typeface="Bradley Hand ITC" pitchFamily="66" charset="0"/>
              </a:rPr>
            </a:br>
            <a:r>
              <a:rPr lang="en-US" sz="2700" b="1" dirty="0">
                <a:latin typeface="Bradley Hand ITC" pitchFamily="66" charset="0"/>
              </a:rPr>
              <a:t>Sri </a:t>
            </a:r>
            <a:r>
              <a:rPr lang="en-US" sz="2700" b="1" dirty="0" err="1">
                <a:latin typeface="Bradley Hand ITC" pitchFamily="66" charset="0"/>
              </a:rPr>
              <a:t>Supiah</a:t>
            </a:r>
            <a:r>
              <a:rPr lang="en-US" sz="2700" b="1" dirty="0">
                <a:latin typeface="Bradley Hand ITC" pitchFamily="66" charset="0"/>
              </a:rPr>
              <a:t> </a:t>
            </a:r>
            <a:r>
              <a:rPr lang="en-US" sz="2700" b="1" dirty="0" err="1">
                <a:latin typeface="Bradley Hand ITC" pitchFamily="66" charset="0"/>
              </a:rPr>
              <a:t>Cahyati</a:t>
            </a:r>
            <a:r>
              <a:rPr lang="en-US" sz="2700" b="1" dirty="0">
                <a:latin typeface="Bradley Hand ITC" pitchFamily="66" charset="0"/>
              </a:rPr>
              <a:t>, </a:t>
            </a:r>
            <a:r>
              <a:rPr lang="en-US" sz="2700" b="1" dirty="0" err="1">
                <a:latin typeface="Bradley Hand ITC" pitchFamily="66" charset="0"/>
              </a:rPr>
              <a:t>M.Pd</a:t>
            </a:r>
            <a:endParaRPr lang="en-US" sz="2700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57788"/>
            <a:ext cx="8229600" cy="1439862"/>
          </a:xfrm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id-ID" sz="9600" dirty="0" smtClean="0"/>
              <a:t/>
            </a:r>
            <a:br>
              <a:rPr lang="id-ID" sz="9600" dirty="0" smtClean="0"/>
            </a:br>
            <a:r>
              <a:rPr lang="id-ID" sz="11200" dirty="0" smtClean="0"/>
              <a:t>English Education Study Program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200" dirty="0" smtClean="0"/>
              <a:t>IKIP </a:t>
            </a:r>
            <a:r>
              <a:rPr lang="en-US" sz="11200" dirty="0" err="1" smtClean="0"/>
              <a:t>Siliwangi</a:t>
            </a:r>
            <a:endParaRPr lang="id-ID" sz="11200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11200" dirty="0" smtClean="0"/>
              <a:t>201</a:t>
            </a:r>
            <a:r>
              <a:rPr lang="en-US" sz="11200" dirty="0" smtClean="0"/>
              <a:t>9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928813"/>
            <a:ext cx="79295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id-ID" dirty="0"/>
          </a:p>
        </p:txBody>
      </p:sp>
      <p:pic>
        <p:nvPicPr>
          <p:cNvPr id="4" name="Picture 2" descr="E:\2. UNIKAL\1. FKIP PBI\PBI 2018-2019\Smt Genap 2018-2019\ELT f YL 2019_Slide + Materi\4-7. Tugas Media EYL- Siswa\Transpor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00200"/>
            <a:ext cx="532859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79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Snake and Ladder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3798492" cy="4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860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id-ID" dirty="0"/>
          </a:p>
        </p:txBody>
      </p:sp>
      <p:pic>
        <p:nvPicPr>
          <p:cNvPr id="4098" name="Picture 2" descr="E:\2. UNIKAL\1. FKIP PBI\PBI 2018-2019\Smt Genap 2018-2019\ELT f YL 2019_Slide + Materi\4-7. Tugas Media EYL- Siswa\Animal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Caterpillar of Words</a:t>
            </a:r>
            <a:endParaRPr lang="id-ID" dirty="0"/>
          </a:p>
        </p:txBody>
      </p:sp>
      <p:pic>
        <p:nvPicPr>
          <p:cNvPr id="5122" name="Picture 2" descr="E:\2. UNIKAL\1. FKIP PBI\PBI 2018-2019\Smt Genap 2018-2019\ELT f YL 2019_Slide + Materi\4-7. Tugas Media EYL- Siswa\Caterpillar of word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7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Word</a:t>
            </a:r>
            <a:endParaRPr lang="id-ID" dirty="0"/>
          </a:p>
        </p:txBody>
      </p:sp>
      <p:pic>
        <p:nvPicPr>
          <p:cNvPr id="6146" name="Picture 2" descr="E:\2. UNIKAL\1. FKIP PBI\PBI 2018-2019\Smt Genap 2018-2019\ELT f YL 2019_Slide + Materi\4-7. Tugas Media EYL- Siswa\Guess the word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890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6243" name="Picture 2" descr="E:\UNIKAL\4. Smt Gnp 16-17_EYL-Unikal\Examples of Teaching Media for YL\IMG-20170214-WA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7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1907" name="Picture 2" descr="E:\UNIKAL\4. Smt Gnp 16-17_EYL-Unikal\Examples of Teaching Media for YL\IMG-20170214-WA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112068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2931" name="Picture 2" descr="E:\UNIKAL\4. Smt Gnp 16-17_EYL-Unikal\Examples of Teaching Media for YL\IMG-20170214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3955" name="Picture 2" descr="E:\UNIKAL\4. Smt Gnp 16-17_EYL-Unikal\Examples of Teaching Media for YL\IMG-20170214-WA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4979" name="Picture 2" descr="E:\UNIKAL\4. Smt Gnp 16-17_EYL-Unikal\Examples of Teaching Media for YL\IMG-20170214-WA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z="6000" b="1" dirty="0" smtClean="0">
              <a:latin typeface="Arno Pro Smbd Caption" pitchFamily="18" charset="0"/>
            </a:endParaRPr>
          </a:p>
        </p:txBody>
      </p:sp>
      <p:sp>
        <p:nvSpPr>
          <p:cNvPr id="248835" name="Content Placeholder 2"/>
          <p:cNvSpPr>
            <a:spLocks noGrp="1"/>
          </p:cNvSpPr>
          <p:nvPr>
            <p:ph idx="1"/>
          </p:nvPr>
        </p:nvSpPr>
        <p:spPr>
          <a:xfrm>
            <a:off x="500035" y="1600200"/>
            <a:ext cx="8186766" cy="4525963"/>
          </a:xfrm>
        </p:spPr>
        <p:txBody>
          <a:bodyPr/>
          <a:lstStyle/>
          <a:p>
            <a:pPr algn="ctr">
              <a:buNone/>
            </a:pPr>
            <a:r>
              <a:rPr lang="en-US" sz="4800" b="1" dirty="0" smtClean="0"/>
              <a:t>Making Teaching Media</a:t>
            </a:r>
            <a:endParaRPr lang="id-ID" sz="4800" b="1" dirty="0" smtClean="0"/>
          </a:p>
        </p:txBody>
      </p:sp>
      <p:pic>
        <p:nvPicPr>
          <p:cNvPr id="248836" name="Picture 4" descr="http://brightbeginningsnyc.com/wp-content/uploads/2013/10/Diversity-children-playing-clip-art-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72125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6003" name="Picture 2" descr="E:\UNIKAL\4. Smt Gnp 16-17_EYL-Unikal\Examples of Teaching Media for YL\IMG-20170214-WA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7027" name="Picture 2" descr="E:\UNIKAL\4. Smt Gnp 16-17_EYL-Unikal\Examples of Teaching Media for YL\IMG-20170214-WA0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-1524000"/>
            <a:ext cx="74295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8051" name="Picture 2" descr="E:\UNIKAL\4. Smt Gnp 16-17_EYL-Unikal\Examples of Teaching Media for YL\IMG-20170214-WA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9075" name="Picture 2" descr="E:\UNIKAL\4. Smt Gnp 16-17_EYL-Unikal\Examples of Teaching Media for YL\IMG-20170214-WA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-1524000"/>
            <a:ext cx="74295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0099" name="Picture 2" descr="E:\UNIKAL\4. Smt Gnp 16-17_EYL-Unikal\Examples of Teaching Media for YL\IMG-20170214-WA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1123" name="Picture 2" descr="E:\UNIKAL\4. Smt Gnp 16-17_EYL-Unikal\Examples of Teaching Media for YL\IMG-20170214-WA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2147" name="Picture 2" descr="E:\UNIKAL\4. Smt Gnp 16-17_EYL-Unikal\Examples of Teaching Media for YL\IMG-20170214-WA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b="1" smtClean="0"/>
          </a:p>
        </p:txBody>
      </p:sp>
      <p:pic>
        <p:nvPicPr>
          <p:cNvPr id="263171" name="Picture 2" descr="E:\UNIKAL\4. Smt Gnp 16-17_EYL-Unikal\Examples of Teaching Media for YL\IMG-20170214-WA0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4195" name="Picture 2" descr="E:\UNIKAL\4. Smt Gnp 16-17_EYL-Unikal\Examples of Teaching Media for YL\IMG-20170214-WA0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5219" name="Picture 2" descr="E:\UNIKAL\4. Smt Gnp 16-17_EYL-Unikal\Examples of Teaching Media for YL\IMG-20170214-WA0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-1524000"/>
            <a:ext cx="74295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r>
              <a:rPr lang="id-ID" sz="3600" b="1" i="1" smtClean="0">
                <a:solidFill>
                  <a:srgbClr val="FF0000"/>
                </a:solidFill>
              </a:rPr>
              <a:t>Young learners’ coursebook should be well designed with attractive features:</a:t>
            </a:r>
            <a:r>
              <a:rPr lang="en-US" sz="3600" b="1" smtClean="0">
                <a:solidFill>
                  <a:srgbClr val="FF0000"/>
                </a:solidFill>
              </a:rPr>
              <a:t> </a:t>
            </a:r>
            <a:r>
              <a:rPr lang="id-ID" sz="1800" smtClean="0"/>
              <a:t/>
            </a:r>
            <a:br>
              <a:rPr lang="id-ID" sz="1800" smtClean="0"/>
            </a:br>
            <a:endParaRPr lang="id-ID" sz="1800" smtClean="0"/>
          </a:p>
        </p:txBody>
      </p:sp>
      <p:sp>
        <p:nvSpPr>
          <p:cNvPr id="25088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id-ID" b="1" smtClean="0"/>
              <a:t>Colourful visuals</a:t>
            </a:r>
          </a:p>
          <a:p>
            <a:r>
              <a:rPr lang="id-ID" b="1" smtClean="0"/>
              <a:t>Fun games and tasks</a:t>
            </a:r>
          </a:p>
          <a:p>
            <a:r>
              <a:rPr lang="id-ID" b="1" smtClean="0"/>
              <a:t>Crafts</a:t>
            </a:r>
          </a:p>
          <a:p>
            <a:r>
              <a:rPr lang="id-ID" b="1" smtClean="0"/>
              <a:t>Projects</a:t>
            </a:r>
          </a:p>
          <a:p>
            <a:pPr>
              <a:buFont typeface="Arial" charset="0"/>
              <a:buNone/>
            </a:pPr>
            <a:endParaRPr lang="id-ID" b="1" smtClean="0"/>
          </a:p>
          <a:p>
            <a:pPr>
              <a:buFont typeface="Arial" charset="0"/>
              <a:buNone/>
            </a:pPr>
            <a:r>
              <a:rPr lang="id-ID" b="1" smtClean="0"/>
              <a:t>Yet, no coursebook can be perfect for any teaching-learning situation </a:t>
            </a:r>
            <a:r>
              <a:rPr lang="en-US" sz="2000" b="1" smtClean="0"/>
              <a:t>(</a:t>
            </a:r>
            <a:r>
              <a:rPr lang="id-ID" sz="2000" b="1" smtClean="0"/>
              <a:t>Pinter</a:t>
            </a:r>
            <a:r>
              <a:rPr lang="en-US" sz="2000" b="1" smtClean="0"/>
              <a:t>, 20</a:t>
            </a:r>
            <a:r>
              <a:rPr lang="id-ID" sz="2000" b="1" smtClean="0"/>
              <a:t>09</a:t>
            </a:r>
            <a:r>
              <a:rPr lang="en-US" sz="2000" b="1" smtClean="0"/>
              <a:t>)</a:t>
            </a:r>
            <a:r>
              <a:rPr lang="id-ID" sz="2000" b="1" smtClean="0"/>
              <a:t>.</a:t>
            </a:r>
          </a:p>
        </p:txBody>
      </p:sp>
      <p:pic>
        <p:nvPicPr>
          <p:cNvPr id="250884" name="Picture 2" descr="Hasil gambar untuk young learn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8425" y="1773238"/>
            <a:ext cx="32766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6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6243" name="Picture 2" descr="E:\UNIKAL\4. Smt Gnp 16-17_EYL-Unikal\Examples of Teaching Media for YL\IMG-20170214-WA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7267" name="Picture 2" descr="E:\UNIKAL\4. Smt Gnp 16-17_EYL-Unikal\Examples of Teaching Media for YL\IMG-20170214-WA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8291" name="Picture 4" descr="D:\FOTO\IMG-20171114-WA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0"/>
            <a:ext cx="95726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9315" name="Picture 2" descr="D:\FOTO\IMG-20171114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0"/>
            <a:ext cx="9144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70339" name="Picture 2" descr="D:\FOTO\IMG-20171114-WA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 descr="E:\2. UNIKAL\1. FKIP PBI\TA 2017-2018\2. Semester Genap 17-18\ELT for YL-Unikal\8. Contoh-Media Pembelajaran utk PAUD-Unikal 2017\IMG-20170523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-1714500"/>
            <a:ext cx="7715250" cy="10287000"/>
          </a:xfrm>
          <a:prstGeom prst="rect">
            <a:avLst/>
          </a:prstGeom>
          <a:noFill/>
        </p:spPr>
      </p:pic>
      <p:pic>
        <p:nvPicPr>
          <p:cNvPr id="1027" name="Picture 3" descr="E:\2. UNIKAL\1. FKIP PBI\TA 2017-2018\2. Semester Genap 17-18\ELT for YL-Unikal\8. Contoh-Media Pembelajaran utk PAUD-Unikal 2017\IMG-20170523-WA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-1714500"/>
            <a:ext cx="7715250" cy="1028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 descr="E:\2. UNIKAL\1. FKIP PBI\TA 2017-2018\2. Semester Genap 17-18\ELT for YL-Unikal\8. Contoh-Media Pembelajaran utk PAUD-Unikal 2017\IMG-20170523-WA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428625"/>
            <a:ext cx="10287000" cy="771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Content Placeholder 5"/>
          <p:cNvSpPr>
            <a:spLocks noGrp="1"/>
          </p:cNvSpPr>
          <p:nvPr>
            <p:ph idx="1"/>
          </p:nvPr>
        </p:nvSpPr>
        <p:spPr>
          <a:xfrm>
            <a:off x="214282" y="1071562"/>
            <a:ext cx="8929718" cy="578643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>
              <a:buNone/>
            </a:pPr>
            <a:r>
              <a:rPr lang="en-US" sz="1600" dirty="0" smtClean="0"/>
              <a:t>Bland, Janice (ed.) (2015). Teaching English to Young Learners: Critical Issues in Language Teaching with     3-12 Year Olds. London: Bloomsbury Publishing Plc.</a:t>
            </a:r>
            <a:endParaRPr lang="id-ID" sz="1600" dirty="0" smtClean="0"/>
          </a:p>
          <a:p>
            <a:pPr>
              <a:buNone/>
            </a:pPr>
            <a:r>
              <a:rPr lang="en-US" sz="1600" dirty="0" smtClean="0"/>
              <a:t>Brewster, Jean; Ellis, Gail; </a:t>
            </a:r>
            <a:r>
              <a:rPr lang="en-US" sz="1600" dirty="0" err="1" smtClean="0"/>
              <a:t>Grard</a:t>
            </a:r>
            <a:r>
              <a:rPr lang="en-US" sz="1600" dirty="0" smtClean="0"/>
              <a:t>, Dennis. (</a:t>
            </a:r>
            <a:r>
              <a:rPr lang="en-US" sz="1600" i="1" dirty="0" smtClean="0"/>
              <a:t>2003). The Primary English Teacher’s Guide (New Edition). England: </a:t>
            </a:r>
            <a:r>
              <a:rPr lang="en-US" sz="1600" dirty="0" smtClean="0"/>
              <a:t>Penguin English.</a:t>
            </a:r>
            <a:endParaRPr lang="id-ID" sz="1600" dirty="0" smtClean="0"/>
          </a:p>
          <a:p>
            <a:pPr>
              <a:buNone/>
            </a:pPr>
            <a:r>
              <a:rPr lang="en-US" sz="1600" dirty="0" smtClean="0"/>
              <a:t>Cameron, L. (2001). </a:t>
            </a:r>
            <a:r>
              <a:rPr lang="en-US" sz="1600" i="1" dirty="0" smtClean="0"/>
              <a:t>Teaching Languages to Young Learners</a:t>
            </a:r>
            <a:r>
              <a:rPr lang="en-US" sz="1600" dirty="0" smtClean="0"/>
              <a:t>. Cambridge: Cambridge University Press.</a:t>
            </a:r>
            <a:endParaRPr lang="id-ID" sz="1600" dirty="0" smtClean="0"/>
          </a:p>
          <a:p>
            <a:pPr>
              <a:buNone/>
            </a:pPr>
            <a:r>
              <a:rPr lang="en-US" sz="1600" dirty="0" err="1" smtClean="0"/>
              <a:t>Damayanti</a:t>
            </a:r>
            <a:r>
              <a:rPr lang="en-US" sz="1600" dirty="0" smtClean="0"/>
              <a:t>, </a:t>
            </a:r>
            <a:r>
              <a:rPr lang="en-US" sz="1600" dirty="0" err="1" smtClean="0"/>
              <a:t>Ika</a:t>
            </a:r>
            <a:r>
              <a:rPr lang="en-US" sz="1600" dirty="0" smtClean="0"/>
              <a:t> Lestari. (2017). </a:t>
            </a:r>
            <a:r>
              <a:rPr lang="en-US" sz="1600" i="1" dirty="0" smtClean="0"/>
              <a:t>From Story Telling to Story Writing: The Implementation of Reading to Learn (R2L) Pedagogy to Teach English as a Foreign Language in Indonesia.</a:t>
            </a:r>
            <a:r>
              <a:rPr lang="en-US" sz="1600" dirty="0" smtClean="0"/>
              <a:t> Indonesian Journal of Applied Linguistics vol. 6 no. 2, January 2017, pp. 229-242.</a:t>
            </a:r>
            <a:endParaRPr lang="id-ID" sz="1600" dirty="0" smtClean="0"/>
          </a:p>
          <a:p>
            <a:pPr>
              <a:buNone/>
            </a:pPr>
            <a:r>
              <a:rPr lang="id-ID" sz="1600" dirty="0" smtClean="0"/>
              <a:t>Fadilah, Rahmi. </a:t>
            </a:r>
            <a:r>
              <a:rPr lang="en-US" sz="1600" dirty="0" smtClean="0"/>
              <a:t>(</a:t>
            </a:r>
            <a:r>
              <a:rPr lang="id-ID" sz="1600" dirty="0" smtClean="0"/>
              <a:t>2017</a:t>
            </a:r>
            <a:r>
              <a:rPr lang="en-US" sz="1600" dirty="0" smtClean="0"/>
              <a:t>)</a:t>
            </a:r>
            <a:r>
              <a:rPr lang="id-ID" sz="1600" i="1" dirty="0" smtClean="0"/>
              <a:t>. Madeline Hunter’s Lesson Plan as Alternative Model for TEYL</a:t>
            </a:r>
            <a:r>
              <a:rPr lang="id-ID" sz="1600" dirty="0" smtClean="0"/>
              <a:t>. Proceedings in English Conference at STKIP Pasundan.</a:t>
            </a:r>
          </a:p>
          <a:p>
            <a:pPr>
              <a:buNone/>
            </a:pPr>
            <a:r>
              <a:rPr lang="en-US" sz="1600" dirty="0" err="1" smtClean="0"/>
              <a:t>Garton</a:t>
            </a:r>
            <a:r>
              <a:rPr lang="en-US" sz="1600" dirty="0" smtClean="0"/>
              <a:t>, Sue &amp; Copland, Fiona (ed.). (2019). Teaching English to Young Learners. New York: </a:t>
            </a:r>
            <a:r>
              <a:rPr lang="en-US" sz="1600" dirty="0" err="1" smtClean="0"/>
              <a:t>Routledge</a:t>
            </a:r>
            <a:r>
              <a:rPr lang="en-US" sz="1600" dirty="0" smtClean="0"/>
              <a:t>.</a:t>
            </a:r>
            <a:endParaRPr lang="id-ID" sz="1600" dirty="0" smtClean="0"/>
          </a:p>
          <a:p>
            <a:pPr>
              <a:buNone/>
            </a:pPr>
            <a:r>
              <a:rPr lang="en-US" sz="1600" dirty="0" err="1" smtClean="0"/>
              <a:t>Halliwell</a:t>
            </a:r>
            <a:r>
              <a:rPr lang="en-US" sz="1600" dirty="0" smtClean="0"/>
              <a:t>, S. (2004). </a:t>
            </a:r>
            <a:r>
              <a:rPr lang="en-US" sz="1600" i="1" dirty="0" smtClean="0"/>
              <a:t>Teaching English in the primary classroom</a:t>
            </a:r>
            <a:r>
              <a:rPr lang="en-US" sz="1600" dirty="0" smtClean="0"/>
              <a:t>. Essex: Pearson Education Limited.</a:t>
            </a:r>
            <a:endParaRPr lang="id-ID" sz="1600" dirty="0" smtClean="0"/>
          </a:p>
          <a:p>
            <a:pPr>
              <a:buNone/>
            </a:pPr>
            <a:r>
              <a:rPr lang="en-US" sz="1600" dirty="0" smtClean="0"/>
              <a:t>Harmer, Jeremy. (2004). </a:t>
            </a:r>
            <a:r>
              <a:rPr lang="en-US" sz="1600" i="1" dirty="0" smtClean="0"/>
              <a:t>How to Teach English: An Introduction to the Practice of English Language Teaching</a:t>
            </a:r>
            <a:r>
              <a:rPr lang="en-US" sz="1600" dirty="0" smtClean="0"/>
              <a:t>. England: Longman.</a:t>
            </a:r>
            <a:endParaRPr lang="id-ID" sz="1600" dirty="0" smtClean="0"/>
          </a:p>
          <a:p>
            <a:pPr>
              <a:buNone/>
            </a:pPr>
            <a:r>
              <a:rPr lang="en-US" sz="1600" dirty="0" smtClean="0"/>
              <a:t>Harmer, Jeremy. (2007). </a:t>
            </a:r>
            <a:r>
              <a:rPr lang="en-US" sz="1600" i="1" dirty="0" smtClean="0"/>
              <a:t>How to teach English (New Edition).</a:t>
            </a:r>
            <a:r>
              <a:rPr lang="en-US" sz="1600" dirty="0" smtClean="0"/>
              <a:t> Essex: Pearson Longman.</a:t>
            </a:r>
            <a:endParaRPr lang="id-ID" sz="1600" dirty="0" smtClean="0"/>
          </a:p>
          <a:p>
            <a:pPr>
              <a:buNone/>
            </a:pPr>
            <a:r>
              <a:rPr lang="en-US" sz="1600" dirty="0" err="1" smtClean="0"/>
              <a:t>Ioannou</a:t>
            </a:r>
            <a:r>
              <a:rPr lang="en-US" sz="1600" dirty="0" smtClean="0"/>
              <a:t>-Georgiou, Sophie &amp; </a:t>
            </a:r>
            <a:r>
              <a:rPr lang="en-US" sz="1600" dirty="0" err="1" smtClean="0"/>
              <a:t>Pavlou</a:t>
            </a:r>
            <a:r>
              <a:rPr lang="en-US" sz="1600" dirty="0" smtClean="0"/>
              <a:t>, </a:t>
            </a:r>
            <a:r>
              <a:rPr lang="en-US" sz="1600" dirty="0" err="1" smtClean="0"/>
              <a:t>Pavlos</a:t>
            </a:r>
            <a:r>
              <a:rPr lang="en-US" sz="1600" dirty="0" smtClean="0"/>
              <a:t>. 2003. </a:t>
            </a:r>
            <a:r>
              <a:rPr lang="en-US" sz="1600" i="1" dirty="0" smtClean="0"/>
              <a:t>Assessing Young Learners.</a:t>
            </a:r>
            <a:r>
              <a:rPr lang="en-US" sz="1600" dirty="0" smtClean="0"/>
              <a:t> Oxford: Oxford University Press.</a:t>
            </a:r>
          </a:p>
          <a:p>
            <a:pPr>
              <a:buNone/>
            </a:pPr>
            <a:r>
              <a:rPr lang="en-US" sz="1600" dirty="0" err="1" smtClean="0"/>
              <a:t>Linse</a:t>
            </a:r>
            <a:r>
              <a:rPr lang="en-US" sz="1600" dirty="0" smtClean="0"/>
              <a:t>, Caroline T. (2005). </a:t>
            </a:r>
            <a:r>
              <a:rPr lang="en-US" sz="1600" i="1" dirty="0" smtClean="0"/>
              <a:t>Practical English Language Teaching: Young </a:t>
            </a:r>
            <a:r>
              <a:rPr lang="id-ID" sz="1600" i="1" dirty="0" smtClean="0"/>
              <a:t>	</a:t>
            </a:r>
            <a:r>
              <a:rPr lang="en-US" sz="1600" i="1" dirty="0" smtClean="0"/>
              <a:t>Learners.</a:t>
            </a:r>
            <a:r>
              <a:rPr lang="en-US" sz="1600" dirty="0" smtClean="0"/>
              <a:t> New York: McGraw-Hill.</a:t>
            </a:r>
            <a:endParaRPr lang="id-ID" sz="1600" dirty="0" smtClean="0"/>
          </a:p>
          <a:p>
            <a:endParaRPr lang="id-ID" sz="1600" dirty="0"/>
          </a:p>
        </p:txBody>
      </p:sp>
      <p:pic>
        <p:nvPicPr>
          <p:cNvPr id="302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0"/>
            <a:ext cx="5329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084" name="AutoShape 4" descr="Hasil gambar untuk REFER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3020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6017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Content Placeholder 2"/>
          <p:cNvSpPr>
            <a:spLocks noGrp="1"/>
          </p:cNvSpPr>
          <p:nvPr>
            <p:ph idx="1"/>
          </p:nvPr>
        </p:nvSpPr>
        <p:spPr>
          <a:xfrm>
            <a:off x="285720" y="1214438"/>
            <a:ext cx="8858280" cy="5643562"/>
          </a:xfrm>
        </p:spPr>
        <p:txBody>
          <a:bodyPr/>
          <a:lstStyle/>
          <a:p>
            <a:pPr>
              <a:buNone/>
            </a:pPr>
            <a:r>
              <a:rPr lang="en-US" sz="2000" dirty="0" err="1" smtClean="0"/>
              <a:t>Mckay</a:t>
            </a:r>
            <a:r>
              <a:rPr lang="en-US" sz="2000" dirty="0" smtClean="0"/>
              <a:t>, P. (2006). </a:t>
            </a:r>
            <a:r>
              <a:rPr lang="en-US" sz="2000" i="1" dirty="0" smtClean="0"/>
              <a:t>Assessing young language learners</a:t>
            </a:r>
            <a:r>
              <a:rPr lang="en-US" sz="2000" dirty="0" smtClean="0"/>
              <a:t>. Cambridge: Cambridge University Press. 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Mooney, Carol </a:t>
            </a:r>
            <a:r>
              <a:rPr lang="en-US" sz="2000" dirty="0" err="1" smtClean="0"/>
              <a:t>Garhart</a:t>
            </a:r>
            <a:r>
              <a:rPr lang="en-US" sz="2000" dirty="0" smtClean="0"/>
              <a:t>. (2000). </a:t>
            </a:r>
            <a:r>
              <a:rPr lang="en-US" sz="2000" i="1" dirty="0" smtClean="0"/>
              <a:t>Theories of Childhood: An Introduction to Dewey, Montessori, Erikson, Piaget, and </a:t>
            </a:r>
            <a:r>
              <a:rPr lang="en-US" sz="2000" i="1" dirty="0" err="1" smtClean="0"/>
              <a:t>Vygotsky</a:t>
            </a:r>
            <a:r>
              <a:rPr lang="en-US" sz="2000" i="1" dirty="0" smtClean="0"/>
              <a:t>. </a:t>
            </a:r>
            <a:r>
              <a:rPr lang="en-US" sz="2000" dirty="0" smtClean="0"/>
              <a:t>USA: </a:t>
            </a:r>
            <a:r>
              <a:rPr lang="en-US" sz="2000" dirty="0" err="1" smtClean="0"/>
              <a:t>Redleaf</a:t>
            </a:r>
            <a:r>
              <a:rPr lang="en-US" sz="2000" dirty="0" smtClean="0"/>
              <a:t> Press.</a:t>
            </a:r>
            <a:endParaRPr lang="id-ID" sz="2000" dirty="0" smtClean="0"/>
          </a:p>
          <a:p>
            <a:pPr>
              <a:buNone/>
            </a:pPr>
            <a:r>
              <a:rPr lang="en-US" sz="2000" dirty="0" err="1" smtClean="0"/>
              <a:t>Musthafa</a:t>
            </a:r>
            <a:r>
              <a:rPr lang="en-US" sz="2000" dirty="0" smtClean="0"/>
              <a:t>, </a:t>
            </a:r>
            <a:r>
              <a:rPr lang="en-US" sz="2000" dirty="0" err="1" smtClean="0"/>
              <a:t>Bachrudin</a:t>
            </a:r>
            <a:r>
              <a:rPr lang="en-US" sz="2000" dirty="0" smtClean="0"/>
              <a:t>. (2000). </a:t>
            </a:r>
            <a:r>
              <a:rPr lang="en-US" sz="2000" i="1" dirty="0" smtClean="0"/>
              <a:t>Teaching English to Young Learners: 	Principles &amp; Techniques.  </a:t>
            </a:r>
            <a:r>
              <a:rPr lang="en-US" sz="2000" dirty="0" smtClean="0"/>
              <a:t>Bandung: </a:t>
            </a:r>
            <a:r>
              <a:rPr lang="en-US" sz="2000" dirty="0" err="1" smtClean="0"/>
              <a:t>Pasca</a:t>
            </a:r>
            <a:r>
              <a:rPr lang="en-US" sz="2000" dirty="0" smtClean="0"/>
              <a:t> </a:t>
            </a:r>
            <a:r>
              <a:rPr lang="en-US" sz="2000" dirty="0" err="1" smtClean="0"/>
              <a:t>Sarjana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Universitas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Indonesia.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Mustafa, </a:t>
            </a:r>
            <a:r>
              <a:rPr lang="en-US" sz="2000" dirty="0" err="1" smtClean="0"/>
              <a:t>Bachrudin</a:t>
            </a:r>
            <a:r>
              <a:rPr lang="en-US" sz="2000" dirty="0" smtClean="0"/>
              <a:t>. (2008). </a:t>
            </a:r>
            <a:r>
              <a:rPr lang="en-US" sz="2000" i="1" dirty="0" smtClean="0"/>
              <a:t>Teaching English to young learners</a:t>
            </a:r>
            <a:r>
              <a:rPr lang="en-US" sz="2000" dirty="0" smtClean="0"/>
              <a:t>. Bandung: UPI Press. 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Mustafa, </a:t>
            </a:r>
            <a:r>
              <a:rPr lang="en-US" sz="2000" dirty="0" err="1" smtClean="0"/>
              <a:t>Bachrudin</a:t>
            </a:r>
            <a:r>
              <a:rPr lang="en-US" sz="2000" dirty="0" smtClean="0"/>
              <a:t>. (2010). Teaching English to young learners in Indonesia: Essential requirements. </a:t>
            </a:r>
            <a:r>
              <a:rPr lang="en-US" sz="2000" dirty="0" err="1" smtClean="0"/>
              <a:t>Jurnal</a:t>
            </a:r>
            <a:r>
              <a:rPr lang="en-US" sz="2000" dirty="0" smtClean="0"/>
              <a:t> </a:t>
            </a:r>
            <a:r>
              <a:rPr lang="en-US" sz="2000" i="1" dirty="0" err="1" smtClean="0"/>
              <a:t>Educationist.Vol</a:t>
            </a:r>
            <a:r>
              <a:rPr lang="en-US" sz="2000" i="1" dirty="0" smtClean="0"/>
              <a:t>. 4 no.</a:t>
            </a:r>
            <a:r>
              <a:rPr lang="en-US" sz="2000" dirty="0" smtClean="0"/>
              <a:t>2, </a:t>
            </a:r>
            <a:r>
              <a:rPr lang="en-US" sz="2000" dirty="0" err="1" smtClean="0"/>
              <a:t>Juli</a:t>
            </a:r>
            <a:r>
              <a:rPr lang="en-US" sz="2000" dirty="0" smtClean="0"/>
              <a:t> 2010 pp. 120-125.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Paul, David. (2003). </a:t>
            </a:r>
            <a:r>
              <a:rPr lang="en-US" sz="2000" i="1" dirty="0" smtClean="0"/>
              <a:t>Teaching English to Children in Asia</a:t>
            </a:r>
            <a:r>
              <a:rPr lang="en-US" sz="2000" dirty="0" smtClean="0"/>
              <a:t>. </a:t>
            </a:r>
            <a:r>
              <a:rPr lang="en-US" sz="2000" dirty="0" err="1" smtClean="0"/>
              <a:t>Hongkong</a:t>
            </a:r>
            <a:r>
              <a:rPr lang="en-US" sz="2000" dirty="0" smtClean="0"/>
              <a:t>; Longman Asia ELT.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Pinter, </a:t>
            </a:r>
            <a:r>
              <a:rPr lang="en-US" sz="2000" dirty="0" err="1" smtClean="0"/>
              <a:t>Annamaria</a:t>
            </a:r>
            <a:r>
              <a:rPr lang="en-US" sz="2000" dirty="0" smtClean="0"/>
              <a:t>. (2006). </a:t>
            </a:r>
            <a:r>
              <a:rPr lang="en-US" sz="2000" i="1" dirty="0" smtClean="0"/>
              <a:t>Teaching Young Language Learners. </a:t>
            </a:r>
            <a:r>
              <a:rPr lang="en-US" sz="2000" dirty="0" smtClean="0"/>
              <a:t>Oxford: Oxford </a:t>
            </a:r>
            <a:r>
              <a:rPr lang="id-ID" sz="2000" dirty="0" smtClean="0"/>
              <a:t>     </a:t>
            </a:r>
            <a:r>
              <a:rPr lang="en-US" sz="2000" dirty="0" smtClean="0"/>
              <a:t>University Press.</a:t>
            </a:r>
            <a:endParaRPr lang="id-ID" sz="2000" dirty="0" smtClean="0"/>
          </a:p>
          <a:p>
            <a:pPr algn="just">
              <a:buNone/>
            </a:pPr>
            <a:r>
              <a:rPr lang="en-US" sz="2000" dirty="0" smtClean="0"/>
              <a:t>Slattery, M. &amp; Willis, J. (2005). </a:t>
            </a:r>
            <a:r>
              <a:rPr lang="en-US" sz="2000" i="1" dirty="0" smtClean="0"/>
              <a:t>English for Primary Teachers: A Handbook  of Activities and Classroom Language. </a:t>
            </a:r>
            <a:r>
              <a:rPr lang="en-US" sz="2000" dirty="0" smtClean="0"/>
              <a:t>Oxford: Oxford University Press.</a:t>
            </a:r>
          </a:p>
          <a:p>
            <a:pPr algn="just">
              <a:buNone/>
            </a:pPr>
            <a:r>
              <a:rPr lang="en-US" sz="2000" dirty="0" err="1" smtClean="0"/>
              <a:t>Youtube</a:t>
            </a:r>
            <a:endParaRPr lang="en-US" sz="2000" dirty="0" smtClean="0"/>
          </a:p>
        </p:txBody>
      </p:sp>
      <p:pic>
        <p:nvPicPr>
          <p:cNvPr id="303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6988"/>
            <a:ext cx="5329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5500688"/>
            <a:ext cx="15509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r>
              <a:rPr lang="id-ID" sz="3600" b="1" i="1" smtClean="0">
                <a:solidFill>
                  <a:srgbClr val="FF0000"/>
                </a:solidFill>
              </a:rPr>
              <a:t>Young learners’ coursebook should be well designed with attractive features:</a:t>
            </a:r>
            <a:r>
              <a:rPr lang="en-US" sz="3600" b="1" smtClean="0">
                <a:solidFill>
                  <a:srgbClr val="FF0000"/>
                </a:solidFill>
              </a:rPr>
              <a:t> </a:t>
            </a:r>
            <a:r>
              <a:rPr lang="id-ID" sz="1800" smtClean="0"/>
              <a:t/>
            </a:r>
            <a:br>
              <a:rPr lang="id-ID" sz="1800" smtClean="0"/>
            </a:br>
            <a:endParaRPr lang="id-ID" sz="1800" smtClean="0"/>
          </a:p>
        </p:txBody>
      </p:sp>
      <p:sp>
        <p:nvSpPr>
          <p:cNvPr id="25088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id-ID" b="1" smtClean="0"/>
              <a:t>Colourful visuals</a:t>
            </a:r>
          </a:p>
          <a:p>
            <a:r>
              <a:rPr lang="id-ID" b="1" smtClean="0"/>
              <a:t>Fun games and tasks</a:t>
            </a:r>
          </a:p>
          <a:p>
            <a:r>
              <a:rPr lang="id-ID" b="1" smtClean="0"/>
              <a:t>Crafts</a:t>
            </a:r>
          </a:p>
          <a:p>
            <a:r>
              <a:rPr lang="id-ID" b="1" smtClean="0"/>
              <a:t>Projects</a:t>
            </a:r>
          </a:p>
          <a:p>
            <a:pPr>
              <a:buFont typeface="Arial" charset="0"/>
              <a:buNone/>
            </a:pPr>
            <a:endParaRPr lang="id-ID" b="1" smtClean="0"/>
          </a:p>
          <a:p>
            <a:pPr>
              <a:buFont typeface="Arial" charset="0"/>
              <a:buNone/>
            </a:pPr>
            <a:r>
              <a:rPr lang="id-ID" b="1" smtClean="0"/>
              <a:t>Yet, no coursebook can be perfect for any teaching-learning situation </a:t>
            </a:r>
            <a:r>
              <a:rPr lang="en-US" sz="2000" b="1" smtClean="0"/>
              <a:t>(</a:t>
            </a:r>
            <a:r>
              <a:rPr lang="id-ID" sz="2000" b="1" smtClean="0"/>
              <a:t>Pinter</a:t>
            </a:r>
            <a:r>
              <a:rPr lang="en-US" sz="2000" b="1" smtClean="0"/>
              <a:t>, 20</a:t>
            </a:r>
            <a:r>
              <a:rPr lang="id-ID" sz="2000" b="1" smtClean="0"/>
              <a:t>09</a:t>
            </a:r>
            <a:r>
              <a:rPr lang="en-US" sz="2000" b="1" smtClean="0"/>
              <a:t>)</a:t>
            </a:r>
            <a:r>
              <a:rPr lang="id-ID" sz="2000" b="1" smtClean="0"/>
              <a:t>.</a:t>
            </a:r>
          </a:p>
        </p:txBody>
      </p:sp>
      <p:pic>
        <p:nvPicPr>
          <p:cNvPr id="250884" name="Picture 2" descr="Hasil gambar untuk young learn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8425" y="1773238"/>
            <a:ext cx="32766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6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r>
              <a:rPr lang="id-ID" sz="3600" b="1" i="1" smtClean="0">
                <a:solidFill>
                  <a:srgbClr val="FF0000"/>
                </a:solidFill>
              </a:rPr>
              <a:t>Young learners’ coursebook should be well designed with attractive features:</a:t>
            </a:r>
            <a:r>
              <a:rPr lang="en-US" sz="3600" b="1" smtClean="0">
                <a:solidFill>
                  <a:srgbClr val="FF0000"/>
                </a:solidFill>
              </a:rPr>
              <a:t> </a:t>
            </a:r>
            <a:r>
              <a:rPr lang="id-ID" sz="1800" smtClean="0"/>
              <a:t/>
            </a:r>
            <a:br>
              <a:rPr lang="id-ID" sz="1800" smtClean="0"/>
            </a:br>
            <a:endParaRPr lang="id-ID" sz="1800" smtClean="0"/>
          </a:p>
        </p:txBody>
      </p:sp>
      <p:sp>
        <p:nvSpPr>
          <p:cNvPr id="25088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id-ID" b="1" smtClean="0"/>
              <a:t>Colourful visuals</a:t>
            </a:r>
          </a:p>
          <a:p>
            <a:r>
              <a:rPr lang="id-ID" b="1" smtClean="0"/>
              <a:t>Fun games and tasks</a:t>
            </a:r>
          </a:p>
          <a:p>
            <a:r>
              <a:rPr lang="id-ID" b="1" smtClean="0"/>
              <a:t>Crafts</a:t>
            </a:r>
          </a:p>
          <a:p>
            <a:r>
              <a:rPr lang="id-ID" b="1" smtClean="0"/>
              <a:t>Projects</a:t>
            </a:r>
          </a:p>
          <a:p>
            <a:pPr>
              <a:buFont typeface="Arial" charset="0"/>
              <a:buNone/>
            </a:pPr>
            <a:endParaRPr lang="id-ID" b="1" smtClean="0"/>
          </a:p>
          <a:p>
            <a:pPr>
              <a:buFont typeface="Arial" charset="0"/>
              <a:buNone/>
            </a:pPr>
            <a:r>
              <a:rPr lang="id-ID" b="1" smtClean="0"/>
              <a:t>Yet, no coursebook can be perfect for any teaching-learning situation </a:t>
            </a:r>
            <a:r>
              <a:rPr lang="en-US" sz="2000" b="1" smtClean="0"/>
              <a:t>(</a:t>
            </a:r>
            <a:r>
              <a:rPr lang="id-ID" sz="2000" b="1" smtClean="0"/>
              <a:t>Pinter</a:t>
            </a:r>
            <a:r>
              <a:rPr lang="en-US" sz="2000" b="1" smtClean="0"/>
              <a:t>, 20</a:t>
            </a:r>
            <a:r>
              <a:rPr lang="id-ID" sz="2000" b="1" smtClean="0"/>
              <a:t>09</a:t>
            </a:r>
            <a:r>
              <a:rPr lang="en-US" sz="2000" b="1" smtClean="0"/>
              <a:t>)</a:t>
            </a:r>
            <a:r>
              <a:rPr lang="id-ID" sz="2000" b="1" smtClean="0"/>
              <a:t>.</a:t>
            </a:r>
          </a:p>
        </p:txBody>
      </p:sp>
      <p:pic>
        <p:nvPicPr>
          <p:cNvPr id="250884" name="Picture 2" descr="Hasil gambar untuk young learn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8425" y="1773238"/>
            <a:ext cx="32766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6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r>
              <a:rPr lang="id-ID" sz="3600" b="1" i="1" smtClean="0">
                <a:solidFill>
                  <a:srgbClr val="FF0000"/>
                </a:solidFill>
              </a:rPr>
              <a:t>Young learners’ coursebook should be well designed with attractive features:</a:t>
            </a:r>
            <a:r>
              <a:rPr lang="en-US" sz="3600" b="1" smtClean="0">
                <a:solidFill>
                  <a:srgbClr val="FF0000"/>
                </a:solidFill>
              </a:rPr>
              <a:t> </a:t>
            </a:r>
            <a:r>
              <a:rPr lang="id-ID" sz="1800" smtClean="0"/>
              <a:t/>
            </a:r>
            <a:br>
              <a:rPr lang="id-ID" sz="1800" smtClean="0"/>
            </a:br>
            <a:endParaRPr lang="id-ID" sz="1800" smtClean="0"/>
          </a:p>
        </p:txBody>
      </p:sp>
      <p:sp>
        <p:nvSpPr>
          <p:cNvPr id="25088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id-ID" b="1" smtClean="0"/>
              <a:t>Colourful visuals</a:t>
            </a:r>
          </a:p>
          <a:p>
            <a:r>
              <a:rPr lang="id-ID" b="1" smtClean="0"/>
              <a:t>Fun games and tasks</a:t>
            </a:r>
          </a:p>
          <a:p>
            <a:r>
              <a:rPr lang="id-ID" b="1" smtClean="0"/>
              <a:t>Crafts</a:t>
            </a:r>
          </a:p>
          <a:p>
            <a:r>
              <a:rPr lang="id-ID" b="1" smtClean="0"/>
              <a:t>Projects</a:t>
            </a:r>
          </a:p>
          <a:p>
            <a:pPr>
              <a:buFont typeface="Arial" charset="0"/>
              <a:buNone/>
            </a:pPr>
            <a:endParaRPr lang="id-ID" b="1" smtClean="0"/>
          </a:p>
          <a:p>
            <a:pPr>
              <a:buFont typeface="Arial" charset="0"/>
              <a:buNone/>
            </a:pPr>
            <a:r>
              <a:rPr lang="id-ID" b="1" smtClean="0"/>
              <a:t>Yet, no coursebook can be perfect for any teaching-learning situation </a:t>
            </a:r>
            <a:r>
              <a:rPr lang="en-US" sz="2000" b="1" smtClean="0"/>
              <a:t>(</a:t>
            </a:r>
            <a:r>
              <a:rPr lang="id-ID" sz="2000" b="1" smtClean="0"/>
              <a:t>Pinter</a:t>
            </a:r>
            <a:r>
              <a:rPr lang="en-US" sz="2000" b="1" smtClean="0"/>
              <a:t>, 20</a:t>
            </a:r>
            <a:r>
              <a:rPr lang="id-ID" sz="2000" b="1" smtClean="0"/>
              <a:t>09</a:t>
            </a:r>
            <a:r>
              <a:rPr lang="en-US" sz="2000" b="1" smtClean="0"/>
              <a:t>)</a:t>
            </a:r>
            <a:r>
              <a:rPr lang="id-ID" sz="2000" b="1" smtClean="0"/>
              <a:t>.</a:t>
            </a:r>
          </a:p>
        </p:txBody>
      </p:sp>
      <p:pic>
        <p:nvPicPr>
          <p:cNvPr id="250884" name="Picture 2" descr="Hasil gambar untuk young learn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8425" y="1773238"/>
            <a:ext cx="32766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6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 Bold" pitchFamily="18" charset="0"/>
              </a:rPr>
              <a:t>The content of the Video</a:t>
            </a:r>
            <a:endParaRPr lang="id-ID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Duration: </a:t>
            </a:r>
            <a:r>
              <a:rPr lang="en-US" sz="1800" dirty="0"/>
              <a:t>4</a:t>
            </a:r>
            <a:r>
              <a:rPr lang="en-US" sz="1800" dirty="0" smtClean="0"/>
              <a:t>-8 minutes</a:t>
            </a:r>
          </a:p>
          <a:p>
            <a:r>
              <a:rPr lang="en-US" sz="1800" dirty="0" smtClean="0"/>
              <a:t>Name of the media</a:t>
            </a:r>
          </a:p>
          <a:p>
            <a:r>
              <a:rPr lang="en-US" sz="1800" dirty="0" smtClean="0"/>
              <a:t>Course</a:t>
            </a:r>
          </a:p>
          <a:p>
            <a:r>
              <a:rPr lang="en-US" sz="1800" dirty="0" smtClean="0"/>
              <a:t>Materials</a:t>
            </a:r>
          </a:p>
          <a:p>
            <a:r>
              <a:rPr lang="en-US" sz="1800" dirty="0" smtClean="0"/>
              <a:t>Steps</a:t>
            </a:r>
          </a:p>
          <a:p>
            <a:r>
              <a:rPr lang="en-US" sz="1800" dirty="0" smtClean="0"/>
              <a:t>Instruction (How to use)</a:t>
            </a:r>
          </a:p>
          <a:p>
            <a:r>
              <a:rPr lang="en-US" sz="1800" dirty="0" smtClean="0"/>
              <a:t>Institution {student’s name &amp; number, faculty, year), </a:t>
            </a:r>
          </a:p>
          <a:p>
            <a:r>
              <a:rPr lang="en-US" sz="1800" dirty="0" smtClean="0"/>
              <a:t>Credits (include </a:t>
            </a:r>
            <a:r>
              <a:rPr lang="en-US" sz="1800" dirty="0"/>
              <a:t>the person in </a:t>
            </a:r>
            <a:r>
              <a:rPr lang="en-US" sz="1800" dirty="0" smtClean="0"/>
              <a:t>charge, </a:t>
            </a:r>
            <a:r>
              <a:rPr lang="en-US" sz="1800" dirty="0" err="1" smtClean="0"/>
              <a:t>backsound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n-US" sz="1800" dirty="0" smtClean="0"/>
              <a:t>Problems: </a:t>
            </a:r>
          </a:p>
          <a:p>
            <a:r>
              <a:rPr lang="en-US" sz="1800" dirty="0" err="1" smtClean="0"/>
              <a:t>Mispelling</a:t>
            </a:r>
            <a:r>
              <a:rPr lang="en-US" sz="1800" dirty="0" smtClean="0"/>
              <a:t> </a:t>
            </a:r>
            <a:r>
              <a:rPr lang="en-US" sz="1800" dirty="0" smtClean="0"/>
              <a:t>=&gt; double </a:t>
            </a:r>
            <a:r>
              <a:rPr lang="en-US" sz="1800" dirty="0" smtClean="0">
                <a:solidFill>
                  <a:srgbClr val="FF0000"/>
                </a:solidFill>
              </a:rPr>
              <a:t>tip, Mrs. </a:t>
            </a:r>
            <a:r>
              <a:rPr lang="en-US" sz="1800" dirty="0" err="1" smtClean="0">
                <a:solidFill>
                  <a:srgbClr val="FF0000"/>
                </a:solidFill>
              </a:rPr>
              <a:t>Supia’ah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Cahyati</a:t>
            </a:r>
            <a:r>
              <a:rPr lang="en-US" sz="1800" dirty="0" smtClean="0">
                <a:solidFill>
                  <a:srgbClr val="FF0000"/>
                </a:solidFill>
              </a:rPr>
              <a:t>, Sri </a:t>
            </a:r>
            <a:r>
              <a:rPr lang="en-US" sz="1800" dirty="0" err="1" smtClean="0">
                <a:solidFill>
                  <a:srgbClr val="FF0000"/>
                </a:solidFill>
              </a:rPr>
              <a:t>Suipiah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Cahyati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Grammar =&gt; </a:t>
            </a:r>
            <a:r>
              <a:rPr lang="en-US" sz="1800" dirty="0" smtClean="0">
                <a:solidFill>
                  <a:srgbClr val="FF0000"/>
                </a:solidFill>
              </a:rPr>
              <a:t>the media </a:t>
            </a:r>
            <a:r>
              <a:rPr lang="en-US" sz="1800" dirty="0" smtClean="0">
                <a:solidFill>
                  <a:srgbClr val="FF0000"/>
                </a:solidFill>
              </a:rPr>
              <a:t>ready </a:t>
            </a:r>
            <a:r>
              <a:rPr lang="en-US" sz="1800" dirty="0" smtClean="0">
                <a:solidFill>
                  <a:srgbClr val="FF0000"/>
                </a:solidFill>
              </a:rPr>
              <a:t>to use</a:t>
            </a:r>
          </a:p>
          <a:p>
            <a:r>
              <a:rPr lang="en-US" sz="1800" dirty="0" smtClean="0"/>
              <a:t>Wording =&gt; </a:t>
            </a:r>
            <a:r>
              <a:rPr lang="en-US" sz="1800" dirty="0" smtClean="0">
                <a:solidFill>
                  <a:srgbClr val="FF0000"/>
                </a:solidFill>
              </a:rPr>
              <a:t>cut scissor, paint the wood with red </a:t>
            </a:r>
            <a:r>
              <a:rPr lang="en-US" sz="1800" dirty="0" err="1" smtClean="0">
                <a:solidFill>
                  <a:srgbClr val="FF0000"/>
                </a:solidFill>
              </a:rPr>
              <a:t>colour</a:t>
            </a:r>
            <a:r>
              <a:rPr lang="en-US" sz="1800" dirty="0" smtClean="0">
                <a:solidFill>
                  <a:srgbClr val="FF0000"/>
                </a:solidFill>
              </a:rPr>
              <a:t>, use double tape to temple item into the cork, learning &amp; teaching process, makers</a:t>
            </a:r>
          </a:p>
          <a:p>
            <a:r>
              <a:rPr lang="en-US" sz="1800" dirty="0" smtClean="0"/>
              <a:t>The contrast =&gt; if the background is white/grey, the letter </a:t>
            </a:r>
            <a:r>
              <a:rPr lang="en-US" sz="1800" dirty="0" smtClean="0"/>
              <a:t>should </a:t>
            </a:r>
            <a:r>
              <a:rPr lang="en-US" sz="1800" dirty="0" smtClean="0"/>
              <a:t>be dark </a:t>
            </a:r>
            <a:r>
              <a:rPr lang="en-US" sz="1800" dirty="0" err="1" smtClean="0"/>
              <a:t>colour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98590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206375" y="628650"/>
            <a:ext cx="8929688" cy="5329238"/>
          </a:xfrm>
          <a:prstGeom prst="irregularSeal2">
            <a:avLst/>
          </a:prstGeom>
          <a:solidFill>
            <a:srgbClr val="FF99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Baskerville Old Face" pitchFamily="18" charset="0"/>
              </a:rPr>
              <a:t>Examples</a:t>
            </a:r>
            <a:endParaRPr lang="id-ID" sz="36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Book</a:t>
            </a:r>
            <a:endParaRPr lang="id-ID" dirty="0"/>
          </a:p>
        </p:txBody>
      </p:sp>
      <p:pic>
        <p:nvPicPr>
          <p:cNvPr id="4" name="Content Placeholder 3" descr="E:\2. UNIKAL\1. FKIP PBI\PBI 2018-2019\Smt Genap 2018-2019\ELT f YL 2019_Slide + Materi\4-7. Tugas Media EYL- Siswa\Smart boo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00200"/>
            <a:ext cx="46805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46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11292</TotalTime>
  <Words>622</Words>
  <Application>Microsoft Office PowerPoint</Application>
  <PresentationFormat>On-screen Show (4:3)</PresentationFormat>
  <Paragraphs>75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       CHILDREN LANGUAGE TEACHING AND PRACTICE (CLTP) /TECHING ENGLISH TO YOUNG LEARNERS (TEYL) /ENGLISH FOR YOUNG LEARNERS (EYL)        By: Sri Supiah Cahyati, M.Pd</vt:lpstr>
      <vt:lpstr>PowerPoint Presentation</vt:lpstr>
      <vt:lpstr>Young learners’ coursebook should be well designed with attractive features:  </vt:lpstr>
      <vt:lpstr>Young learners’ coursebook should be well designed with attractive features:  </vt:lpstr>
      <vt:lpstr>Young learners’ coursebook should be well designed with attractive features:  </vt:lpstr>
      <vt:lpstr>Young learners’ coursebook should be well designed with attractive features:  </vt:lpstr>
      <vt:lpstr>The content of the Video</vt:lpstr>
      <vt:lpstr>PowerPoint Presentation</vt:lpstr>
      <vt:lpstr>Smart Book</vt:lpstr>
      <vt:lpstr>Transportation</vt:lpstr>
      <vt:lpstr>Snake and Ladder</vt:lpstr>
      <vt:lpstr>Animals</vt:lpstr>
      <vt:lpstr>Caterpillar of Words</vt:lpstr>
      <vt:lpstr>Guess the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ENGLISH TO YOUNG LEARNERS (TEYL)   By: Sri Supiah Cahyati, M.Pd.</dc:title>
  <dc:creator>USER</dc:creator>
  <cp:lastModifiedBy>Win 10</cp:lastModifiedBy>
  <cp:revision>440</cp:revision>
  <dcterms:created xsi:type="dcterms:W3CDTF">2016-08-30T02:29:45Z</dcterms:created>
  <dcterms:modified xsi:type="dcterms:W3CDTF">2021-02-05T05:04:46Z</dcterms:modified>
</cp:coreProperties>
</file>