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97" r:id="rId4"/>
    <p:sldMasterId id="2147483719" r:id="rId5"/>
  </p:sldMasterIdLst>
  <p:notesMasterIdLst>
    <p:notesMasterId r:id="rId32"/>
  </p:notesMasterIdLst>
  <p:sldIdLst>
    <p:sldId id="256" r:id="rId6"/>
    <p:sldId id="293" r:id="rId7"/>
    <p:sldId id="261" r:id="rId8"/>
    <p:sldId id="257" r:id="rId9"/>
    <p:sldId id="262" r:id="rId10"/>
    <p:sldId id="263" r:id="rId11"/>
    <p:sldId id="264" r:id="rId12"/>
    <p:sldId id="266" r:id="rId13"/>
    <p:sldId id="267" r:id="rId14"/>
    <p:sldId id="275" r:id="rId15"/>
    <p:sldId id="273" r:id="rId16"/>
    <p:sldId id="276" r:id="rId17"/>
    <p:sldId id="277" r:id="rId18"/>
    <p:sldId id="282" r:id="rId19"/>
    <p:sldId id="280" r:id="rId20"/>
    <p:sldId id="281" r:id="rId21"/>
    <p:sldId id="278" r:id="rId22"/>
    <p:sldId id="279" r:id="rId23"/>
    <p:sldId id="286" r:id="rId24"/>
    <p:sldId id="287" r:id="rId25"/>
    <p:sldId id="288" r:id="rId26"/>
    <p:sldId id="289" r:id="rId27"/>
    <p:sldId id="294" r:id="rId28"/>
    <p:sldId id="291" r:id="rId29"/>
    <p:sldId id="292" r:id="rId30"/>
    <p:sldId id="290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55C62-315B-4238-9B90-E6252EF5645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A3AF4-FC76-4829-8177-8754504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0BD6D-1BCC-4A91-94E8-ABBE7DE3D4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2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984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5459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256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06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5458041-BCC9-4D92-9490-8AF60C0098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43" y="1377781"/>
            <a:ext cx="1701000" cy="14897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26C6D06-6A68-4FCA-8E86-84C6A4BCE9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02485" y="1377781"/>
            <a:ext cx="1701000" cy="14897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7EA72833-AD93-4833-9A2D-CEDAD0BA74B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725827" y="1377781"/>
            <a:ext cx="1701000" cy="14897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974C75D-D81B-497C-9C4E-F1BB2C01057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762231" y="1377781"/>
            <a:ext cx="1701000" cy="14897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3413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6207" y="336665"/>
            <a:ext cx="2118855" cy="2118855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40307" y="1507047"/>
            <a:ext cx="2118855" cy="2118855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4407" y="336665"/>
            <a:ext cx="2118855" cy="2118855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4724" y="2677430"/>
            <a:ext cx="2118855" cy="2118855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77525" y="10551"/>
            <a:ext cx="2566475" cy="5132949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25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55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>
            <a:off x="0" y="357852"/>
            <a:ext cx="8778240" cy="4451348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192486" cy="51435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868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BCD3-13D8-4B61-A324-65F1C4F838CB}"/>
              </a:ext>
            </a:extLst>
          </p:cNvPr>
          <p:cNvSpPr/>
          <p:nvPr userDrawn="1"/>
        </p:nvSpPr>
        <p:spPr>
          <a:xfrm>
            <a:off x="2548332" y="2038281"/>
            <a:ext cx="6595670" cy="180365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C1F53F-D199-4227-A23E-2B5F143EB982}"/>
              </a:ext>
            </a:extLst>
          </p:cNvPr>
          <p:cNvGrpSpPr/>
          <p:nvPr userDrawn="1"/>
        </p:nvGrpSpPr>
        <p:grpSpPr>
          <a:xfrm>
            <a:off x="550109" y="1178260"/>
            <a:ext cx="1998222" cy="351277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4B09402C-7E86-41C9-8E37-9EF71EDF105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1DF11FE-4210-4E1A-AAC1-AD2FF969D36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E578CC1-F58F-4C71-AB27-A73396D54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FF38739C-F2ED-4F4B-9A89-B33A3B4C6A3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42258DA3-8567-4D16-9190-D371531398A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BFDD25E-3936-4728-A24A-3CD8211A0E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1047" y="148693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D7D35-2C36-4F32-8052-655C68EBB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4587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43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229" y="0"/>
            <a:ext cx="384701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077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643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3839270" y="0"/>
            <a:ext cx="5304729" cy="51435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304729" cy="51435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810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931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EA604A-1015-4952-8EE1-CCE52EC0E000}"/>
              </a:ext>
            </a:extLst>
          </p:cNvPr>
          <p:cNvGrpSpPr/>
          <p:nvPr userDrawn="1"/>
        </p:nvGrpSpPr>
        <p:grpSpPr>
          <a:xfrm>
            <a:off x="2321299" y="1335142"/>
            <a:ext cx="4501403" cy="2473216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EEB588-97F3-4BF3-B3B2-294329E143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AC13C8-EB64-4309-9F83-DE884AB194A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A07D5B-242A-465B-B3D3-285BCC7249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5AF579-3200-4645-9B4A-C34A0B00A82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BA6078-E1D1-4C14-AE2A-562D309320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F2DB06-6191-4D99-A246-B0F044EEB6D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0B2AB32-6E87-4708-AD26-26A3474DFD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4A0B59C-D502-416F-87A9-4FFE2F84014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DAEF2E-9E44-473D-B13F-ABD8FD1964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63B6A-A2C7-42FA-A975-B2C3DBEA0A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25CD56A-8303-4E00-957E-0BF842A3B05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42D482D-A042-4240-A15D-1E65B56B30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36F31BD-D2C3-4C53-B8E6-33C74563614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932316" y="1460895"/>
            <a:ext cx="3279370" cy="20020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D8BBD3D-237B-4299-A310-B537C2DF7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937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90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58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9821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4150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18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36255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55458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40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9944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656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5458041-BCC9-4D92-9490-8AF60C0098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43" y="1377781"/>
            <a:ext cx="1701000" cy="14897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26C6D06-6A68-4FCA-8E86-84C6A4BCE9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02485" y="1377781"/>
            <a:ext cx="1701000" cy="14897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7EA72833-AD93-4833-9A2D-CEDAD0BA74B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725827" y="1377781"/>
            <a:ext cx="1701000" cy="14897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974C75D-D81B-497C-9C4E-F1BB2C01057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762231" y="1377781"/>
            <a:ext cx="1701000" cy="14897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4559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6207" y="336665"/>
            <a:ext cx="2118855" cy="2118855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40307" y="1507047"/>
            <a:ext cx="2118855" cy="2118855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4407" y="336665"/>
            <a:ext cx="2118855" cy="2118855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4724" y="2677430"/>
            <a:ext cx="2118855" cy="2118855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77525" y="10551"/>
            <a:ext cx="2566475" cy="5132949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527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009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>
            <a:off x="0" y="357852"/>
            <a:ext cx="8778240" cy="4451348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192486" cy="51435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7290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877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BCD3-13D8-4B61-A324-65F1C4F838CB}"/>
              </a:ext>
            </a:extLst>
          </p:cNvPr>
          <p:cNvSpPr/>
          <p:nvPr userDrawn="1"/>
        </p:nvSpPr>
        <p:spPr>
          <a:xfrm>
            <a:off x="2548332" y="2038281"/>
            <a:ext cx="6595670" cy="180365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C1F53F-D199-4227-A23E-2B5F143EB982}"/>
              </a:ext>
            </a:extLst>
          </p:cNvPr>
          <p:cNvGrpSpPr/>
          <p:nvPr userDrawn="1"/>
        </p:nvGrpSpPr>
        <p:grpSpPr>
          <a:xfrm>
            <a:off x="550109" y="1178260"/>
            <a:ext cx="1998222" cy="351277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4B09402C-7E86-41C9-8E37-9EF71EDF105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1DF11FE-4210-4E1A-AAC1-AD2FF969D36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E578CC1-F58F-4C71-AB27-A73396D54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FF38739C-F2ED-4F4B-9A89-B33A3B4C6A3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42258DA3-8567-4D16-9190-D371531398A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BFDD25E-3936-4728-A24A-3CD8211A0E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1047" y="148693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D7D35-2C36-4F32-8052-655C68EBB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1599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071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229" y="0"/>
            <a:ext cx="384701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990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2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418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EA604A-1015-4952-8EE1-CCE52EC0E000}"/>
              </a:ext>
            </a:extLst>
          </p:cNvPr>
          <p:cNvGrpSpPr/>
          <p:nvPr userDrawn="1"/>
        </p:nvGrpSpPr>
        <p:grpSpPr>
          <a:xfrm>
            <a:off x="2321299" y="1335142"/>
            <a:ext cx="4501403" cy="2473216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EEB588-97F3-4BF3-B3B2-294329E143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AC13C8-EB64-4309-9F83-DE884AB194A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A07D5B-242A-465B-B3D3-285BCC7249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5AF579-3200-4645-9B4A-C34A0B00A82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BA6078-E1D1-4C14-AE2A-562D309320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F2DB06-6191-4D99-A246-B0F044EEB6D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0B2AB32-6E87-4708-AD26-26A3474DFD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4A0B59C-D502-416F-87A9-4FFE2F84014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DAEF2E-9E44-473D-B13F-ABD8FD1964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63B6A-A2C7-42FA-A975-B2C3DBEA0A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25CD56A-8303-4E00-957E-0BF842A3B05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42D482D-A042-4240-A15D-1E65B56B30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36F31BD-D2C3-4C53-B8E6-33C74563614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932316" y="1460895"/>
            <a:ext cx="3279370" cy="20020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D8BBD3D-237B-4299-A310-B537C2DF7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78957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413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00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051090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14544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003-14FF-46BB-95B1-01336388B30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541B-7620-4D87-BBAD-B6F56E9E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98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B392F8B-471F-48A5-9275-471EE9BE92E7}"/>
              </a:ext>
            </a:extLst>
          </p:cNvPr>
          <p:cNvSpPr/>
          <p:nvPr userDrawn="1"/>
        </p:nvSpPr>
        <p:spPr>
          <a:xfrm>
            <a:off x="-1212" y="935698"/>
            <a:ext cx="9145211" cy="2891876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6AE1B-5749-45B0-B428-DF7D0F488669}"/>
              </a:ext>
            </a:extLst>
          </p:cNvPr>
          <p:cNvSpPr/>
          <p:nvPr userDrawn="1"/>
        </p:nvSpPr>
        <p:spPr>
          <a:xfrm>
            <a:off x="0" y="3817354"/>
            <a:ext cx="9144000" cy="13261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71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42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27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21" r:id="rId20"/>
    <p:sldLayoutId id="2147483722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14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037952" y="555526"/>
            <a:ext cx="471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Defining </a:t>
            </a:r>
          </a:p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Pragmatics 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7784" y="987574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ba Super" panose="00000400000000000000" pitchFamily="2" charset="0"/>
              </a:rPr>
              <a:t>Pragmatics </a:t>
            </a:r>
          </a:p>
          <a:p>
            <a:pPr algn="ctr"/>
            <a:r>
              <a:rPr lang="en-US" sz="66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ba Super" panose="00000400000000000000" pitchFamily="2" charset="0"/>
              </a:rPr>
              <a:t>Competence </a:t>
            </a:r>
            <a:endParaRPr lang="en-US" sz="6600" spc="600" dirty="0">
              <a:solidFill>
                <a:schemeClr val="tx1">
                  <a:lumMod val="75000"/>
                  <a:lumOff val="25000"/>
                </a:schemeClr>
              </a:solidFill>
              <a:latin typeface="Alba Super" panose="000004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81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77">
            <a:extLst>
              <a:ext uri="{FF2B5EF4-FFF2-40B4-BE49-F238E27FC236}">
                <a16:creationId xmlns:a16="http://schemas.microsoft.com/office/drawing/2014/main" id="{3C69E8E9-537C-46BF-A0BB-7E8313CA9FA1}"/>
              </a:ext>
            </a:extLst>
          </p:cNvPr>
          <p:cNvSpPr/>
          <p:nvPr/>
        </p:nvSpPr>
        <p:spPr>
          <a:xfrm>
            <a:off x="3271107" y="1207663"/>
            <a:ext cx="2335655" cy="2335655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val 78">
            <a:extLst>
              <a:ext uri="{FF2B5EF4-FFF2-40B4-BE49-F238E27FC236}">
                <a16:creationId xmlns:a16="http://schemas.microsoft.com/office/drawing/2014/main" id="{9DFE60FD-2EEE-4728-8BC0-C456DFBD6391}"/>
              </a:ext>
            </a:extLst>
          </p:cNvPr>
          <p:cNvSpPr/>
          <p:nvPr/>
        </p:nvSpPr>
        <p:spPr>
          <a:xfrm>
            <a:off x="3774759" y="1711315"/>
            <a:ext cx="1328351" cy="13283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Donut 26">
            <a:extLst>
              <a:ext uri="{FF2B5EF4-FFF2-40B4-BE49-F238E27FC236}">
                <a16:creationId xmlns:a16="http://schemas.microsoft.com/office/drawing/2014/main" id="{10A4A43D-A671-4876-B33E-DDA67E49E843}"/>
              </a:ext>
            </a:extLst>
          </p:cNvPr>
          <p:cNvSpPr/>
          <p:nvPr/>
        </p:nvSpPr>
        <p:spPr>
          <a:xfrm>
            <a:off x="3007775" y="944331"/>
            <a:ext cx="2862318" cy="2862318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6C6467A1-839B-4C02-81FE-5E3A02B89CD4}"/>
              </a:ext>
            </a:extLst>
          </p:cNvPr>
          <p:cNvGrpSpPr/>
          <p:nvPr/>
        </p:nvGrpSpPr>
        <p:grpSpPr>
          <a:xfrm rot="13926843">
            <a:off x="3021927" y="2481895"/>
            <a:ext cx="734287" cy="1102193"/>
            <a:chOff x="5093002" y="2426934"/>
            <a:chExt cx="2232248" cy="3350691"/>
          </a:xfrm>
          <a:solidFill>
            <a:schemeClr val="bg2">
              <a:lumMod val="25000"/>
            </a:schemeClr>
          </a:solidFill>
        </p:grpSpPr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A3757077-AC35-40A9-A29E-DBC1A50E8548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C1A246DF-99E9-4C38-A61F-F2BB7EF4A70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63A75DC9-4CE8-4B2F-A58D-717068E0263A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" name="Oval 1">
                <a:extLst>
                  <a:ext uri="{FF2B5EF4-FFF2-40B4-BE49-F238E27FC236}">
                    <a16:creationId xmlns:a16="http://schemas.microsoft.com/office/drawing/2014/main" id="{A0E2E5EE-E472-4268-9F2A-D67F6D88FDB3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D30F0338-9E25-4A50-A2C6-F3852CABEE9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0" name="Block Arc 24">
              <a:extLst>
                <a:ext uri="{FF2B5EF4-FFF2-40B4-BE49-F238E27FC236}">
                  <a16:creationId xmlns:a16="http://schemas.microsoft.com/office/drawing/2014/main" id="{EC6A1B2D-25B6-4D24-84EA-1BD9BC7CA2B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/>
              <a:endParaRPr lang="ko-KR" alt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5C2A7B09-B05C-4467-B985-607896A87094}"/>
              </a:ext>
            </a:extLst>
          </p:cNvPr>
          <p:cNvGrpSpPr/>
          <p:nvPr/>
        </p:nvGrpSpPr>
        <p:grpSpPr>
          <a:xfrm rot="19800000">
            <a:off x="3431364" y="691189"/>
            <a:ext cx="734287" cy="1102193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A8046EFD-2DEF-4565-9D38-F9F07854B9AD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624C3BAD-4919-466F-8B96-C66FA113835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174E5BA0-1643-44D0-8943-342EAFDB107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57B10C4E-22AF-4C53-B906-438E2F82768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" name="Oval 1">
                <a:extLst>
                  <a:ext uri="{FF2B5EF4-FFF2-40B4-BE49-F238E27FC236}">
                    <a16:creationId xmlns:a16="http://schemas.microsoft.com/office/drawing/2014/main" id="{73824E67-C543-4B14-A885-963EF45E6474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7" name="Block Arc 29">
              <a:extLst>
                <a:ext uri="{FF2B5EF4-FFF2-40B4-BE49-F238E27FC236}">
                  <a16:creationId xmlns:a16="http://schemas.microsoft.com/office/drawing/2014/main" id="{56DFD240-8303-4435-9C11-20B68711B7A3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/>
              <a:endParaRPr lang="ko-KR" alt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244A8DB9-B0FB-4706-8302-C0885461EEFF}"/>
              </a:ext>
            </a:extLst>
          </p:cNvPr>
          <p:cNvGrpSpPr/>
          <p:nvPr/>
        </p:nvGrpSpPr>
        <p:grpSpPr>
          <a:xfrm rot="16552786">
            <a:off x="2804372" y="1496845"/>
            <a:ext cx="734287" cy="1102193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3" name="Group 35">
              <a:extLst>
                <a:ext uri="{FF2B5EF4-FFF2-40B4-BE49-F238E27FC236}">
                  <a16:creationId xmlns:a16="http://schemas.microsoft.com/office/drawing/2014/main" id="{C2829FE1-45FB-4D27-97EA-58DC4CAC7D9E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825329AB-8729-487A-9081-37A64FBD95F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A92FDAAC-F9AA-4462-8870-ED62EBB58B61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ADC9AAD-2804-47D5-868B-E7282A09BFF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608E81C4-A0EA-42F5-A21E-7F92E6B3D31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4" name="Block Arc 36">
              <a:extLst>
                <a:ext uri="{FF2B5EF4-FFF2-40B4-BE49-F238E27FC236}">
                  <a16:creationId xmlns:a16="http://schemas.microsoft.com/office/drawing/2014/main" id="{BEE858A2-57AB-4634-AC9D-0F3CB46F2F9E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/>
              <a:endParaRPr lang="ko-KR" alt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63CC9E49-2A05-4306-9B21-88E5863CE511}"/>
              </a:ext>
            </a:extLst>
          </p:cNvPr>
          <p:cNvGrpSpPr/>
          <p:nvPr/>
        </p:nvGrpSpPr>
        <p:grpSpPr>
          <a:xfrm rot="9000000" flipH="1">
            <a:off x="4735968" y="2932276"/>
            <a:ext cx="734287" cy="1102193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30" name="Group 58">
              <a:extLst>
                <a:ext uri="{FF2B5EF4-FFF2-40B4-BE49-F238E27FC236}">
                  <a16:creationId xmlns:a16="http://schemas.microsoft.com/office/drawing/2014/main" id="{A1E3C501-F30B-442D-956F-388D2B20942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16518263-EDF4-4FC4-8E1D-6CF870892F45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3FBC0341-968F-4DAD-8D25-93E550B1001A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8BBF0519-5763-4251-B2BD-C511AC39F997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E383526E-5EFF-48B4-947E-544FC1A1614A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31" name="Block Arc 59">
              <a:extLst>
                <a:ext uri="{FF2B5EF4-FFF2-40B4-BE49-F238E27FC236}">
                  <a16:creationId xmlns:a16="http://schemas.microsoft.com/office/drawing/2014/main" id="{2FA3AE8B-4AAF-4CD5-B3F9-F27DBB963263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/>
              <a:endParaRPr lang="ko-KR" alt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3C4EFF63-0CE3-4F45-BB6C-B0FEC704A51C}"/>
              </a:ext>
            </a:extLst>
          </p:cNvPr>
          <p:cNvGrpSpPr/>
          <p:nvPr/>
        </p:nvGrpSpPr>
        <p:grpSpPr>
          <a:xfrm rot="1029651" flipH="1">
            <a:off x="4428891" y="609301"/>
            <a:ext cx="734287" cy="1102193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7" name="Group 52">
              <a:extLst>
                <a:ext uri="{FF2B5EF4-FFF2-40B4-BE49-F238E27FC236}">
                  <a16:creationId xmlns:a16="http://schemas.microsoft.com/office/drawing/2014/main" id="{623CCC7B-9516-46AE-ABF9-96BF556FBAD3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D31964CE-FAE5-49BC-BE18-1B032F1F06CB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1299951B-6D1F-4FB2-B6A6-94F989F3A5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82760B7E-C805-42F3-8C2F-7E99B7273DFC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A4CBEA25-0A1A-408D-8EED-3645EC97B06A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38" name="Block Arc 53">
              <a:extLst>
                <a:ext uri="{FF2B5EF4-FFF2-40B4-BE49-F238E27FC236}">
                  <a16:creationId xmlns:a16="http://schemas.microsoft.com/office/drawing/2014/main" id="{41A6E815-601B-47F5-AA3E-BC0A607A7A1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/>
              <a:endParaRPr lang="ko-KR" alt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" name="Group 45">
            <a:extLst>
              <a:ext uri="{FF2B5EF4-FFF2-40B4-BE49-F238E27FC236}">
                <a16:creationId xmlns:a16="http://schemas.microsoft.com/office/drawing/2014/main" id="{F82C8A68-6A73-41E9-ADC1-11807C2D6D90}"/>
              </a:ext>
            </a:extLst>
          </p:cNvPr>
          <p:cNvGrpSpPr/>
          <p:nvPr/>
        </p:nvGrpSpPr>
        <p:grpSpPr>
          <a:xfrm rot="3674730" flipH="1">
            <a:off x="5240129" y="1107879"/>
            <a:ext cx="734287" cy="1102193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894A449B-03C6-4316-AF91-07BF4AA5E422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B3C14364-31D1-4608-9274-71F7C055B4D5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FD7BA1AF-CFCC-4FE6-AC1B-010ED00219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EE91D1E8-6B47-40A8-B0E6-2C87705AB806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647FCA3F-F8C5-4F9C-B438-919187A6442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45" name="Block Arc 47">
              <a:extLst>
                <a:ext uri="{FF2B5EF4-FFF2-40B4-BE49-F238E27FC236}">
                  <a16:creationId xmlns:a16="http://schemas.microsoft.com/office/drawing/2014/main" id="{4FA63B14-A873-480D-A176-DB70046A8A1A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/>
              <a:endParaRPr lang="ko-KR" alt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0" name="Oval 64">
            <a:extLst>
              <a:ext uri="{FF2B5EF4-FFF2-40B4-BE49-F238E27FC236}">
                <a16:creationId xmlns:a16="http://schemas.microsoft.com/office/drawing/2014/main" id="{AD689A28-48FD-4E50-BED1-C2C94771E7C0}"/>
              </a:ext>
            </a:extLst>
          </p:cNvPr>
          <p:cNvSpPr/>
          <p:nvPr/>
        </p:nvSpPr>
        <p:spPr>
          <a:xfrm rot="20829651">
            <a:off x="4628180" y="748980"/>
            <a:ext cx="504217" cy="50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Oval 65">
            <a:extLst>
              <a:ext uri="{FF2B5EF4-FFF2-40B4-BE49-F238E27FC236}">
                <a16:creationId xmlns:a16="http://schemas.microsoft.com/office/drawing/2014/main" id="{232D3028-9BCA-4E8A-861D-0F3168BE34CC}"/>
              </a:ext>
            </a:extLst>
          </p:cNvPr>
          <p:cNvSpPr/>
          <p:nvPr/>
        </p:nvSpPr>
        <p:spPr>
          <a:xfrm>
            <a:off x="3454422" y="830868"/>
            <a:ext cx="504217" cy="50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Oval 66">
            <a:extLst>
              <a:ext uri="{FF2B5EF4-FFF2-40B4-BE49-F238E27FC236}">
                <a16:creationId xmlns:a16="http://schemas.microsoft.com/office/drawing/2014/main" id="{B13C543B-9763-49AD-BCBE-553F146FFBFA}"/>
              </a:ext>
            </a:extLst>
          </p:cNvPr>
          <p:cNvSpPr/>
          <p:nvPr/>
        </p:nvSpPr>
        <p:spPr>
          <a:xfrm rot="352786">
            <a:off x="2722218" y="1795833"/>
            <a:ext cx="504217" cy="50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Oval 67">
            <a:extLst>
              <a:ext uri="{FF2B5EF4-FFF2-40B4-BE49-F238E27FC236}">
                <a16:creationId xmlns:a16="http://schemas.microsoft.com/office/drawing/2014/main" id="{6E48AF79-EE7F-4D7C-8E86-9738242B2B3D}"/>
              </a:ext>
            </a:extLst>
          </p:cNvPr>
          <p:cNvSpPr/>
          <p:nvPr/>
        </p:nvSpPr>
        <p:spPr>
          <a:xfrm rot="1326843">
            <a:off x="3044345" y="2901043"/>
            <a:ext cx="504217" cy="50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Oval 68">
            <a:extLst>
              <a:ext uri="{FF2B5EF4-FFF2-40B4-BE49-F238E27FC236}">
                <a16:creationId xmlns:a16="http://schemas.microsoft.com/office/drawing/2014/main" id="{64BAFF72-CD23-4EDE-9661-C8EB96965BB0}"/>
              </a:ext>
            </a:extLst>
          </p:cNvPr>
          <p:cNvSpPr/>
          <p:nvPr/>
        </p:nvSpPr>
        <p:spPr>
          <a:xfrm>
            <a:off x="4942346" y="3358567"/>
            <a:ext cx="504217" cy="50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Oval 69">
            <a:extLst>
              <a:ext uri="{FF2B5EF4-FFF2-40B4-BE49-F238E27FC236}">
                <a16:creationId xmlns:a16="http://schemas.microsoft.com/office/drawing/2014/main" id="{2BFB4AF1-4079-4412-85AD-0945E8C228D2}"/>
              </a:ext>
            </a:extLst>
          </p:cNvPr>
          <p:cNvSpPr/>
          <p:nvPr/>
        </p:nvSpPr>
        <p:spPr>
          <a:xfrm rot="19874730">
            <a:off x="5529667" y="1406867"/>
            <a:ext cx="504217" cy="50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8" name="Group 79">
            <a:extLst>
              <a:ext uri="{FF2B5EF4-FFF2-40B4-BE49-F238E27FC236}">
                <a16:creationId xmlns:a16="http://schemas.microsoft.com/office/drawing/2014/main" id="{95DABAC0-218D-4809-A439-CE905A24A253}"/>
              </a:ext>
            </a:extLst>
          </p:cNvPr>
          <p:cNvGrpSpPr/>
          <p:nvPr/>
        </p:nvGrpSpPr>
        <p:grpSpPr>
          <a:xfrm>
            <a:off x="5692518" y="784060"/>
            <a:ext cx="2387330" cy="817058"/>
            <a:chOff x="2123996" y="4477549"/>
            <a:chExt cx="2643716" cy="10894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829667-09E8-44AD-8DC7-6FDBA825D6AB}"/>
                </a:ext>
              </a:extLst>
            </p:cNvPr>
            <p:cNvSpPr txBox="1"/>
            <p:nvPr/>
          </p:nvSpPr>
          <p:spPr>
            <a:xfrm>
              <a:off x="2410710" y="4477549"/>
              <a:ext cx="235700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latinLnBrk="0"/>
              <a:endParaRPr lang="ko-KR" altLang="en-US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989C15-6759-473E-987B-1758A93989D4}"/>
                </a:ext>
              </a:extLst>
            </p:cNvPr>
            <p:cNvSpPr txBox="1"/>
            <p:nvPr/>
          </p:nvSpPr>
          <p:spPr>
            <a:xfrm>
              <a:off x="2123996" y="4951406"/>
              <a:ext cx="23369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altLang="ko-KR" sz="2400" b="1" dirty="0">
                  <a:solidFill>
                    <a:srgbClr val="07A398"/>
                  </a:solidFill>
                  <a:latin typeface="Papyrus" panose="03070502060502030205" pitchFamily="66" charset="0"/>
                  <a:cs typeface="Arial" pitchFamily="34" charset="0"/>
                </a:rPr>
                <a:t>Context </a:t>
              </a:r>
              <a:endParaRPr lang="ko-KR" altLang="en-US" sz="2400" b="1" dirty="0">
                <a:solidFill>
                  <a:srgbClr val="07A398"/>
                </a:solidFill>
                <a:latin typeface="Papyrus" panose="03070502060502030205" pitchFamily="66" charset="0"/>
                <a:cs typeface="Arial" pitchFamily="34" charset="0"/>
              </a:endParaRPr>
            </a:p>
          </p:txBody>
        </p:sp>
      </p:grpSp>
      <p:grpSp>
        <p:nvGrpSpPr>
          <p:cNvPr id="85" name="Group 25">
            <a:extLst>
              <a:ext uri="{FF2B5EF4-FFF2-40B4-BE49-F238E27FC236}">
                <a16:creationId xmlns:a16="http://schemas.microsoft.com/office/drawing/2014/main" id="{6C6467A1-839B-4C02-81FE-5E3A02B89CD4}"/>
              </a:ext>
            </a:extLst>
          </p:cNvPr>
          <p:cNvGrpSpPr/>
          <p:nvPr/>
        </p:nvGrpSpPr>
        <p:grpSpPr>
          <a:xfrm rot="11369476">
            <a:off x="3831567" y="3087785"/>
            <a:ext cx="734287" cy="1102193"/>
            <a:chOff x="5093002" y="2426934"/>
            <a:chExt cx="2232248" cy="3350691"/>
          </a:xfrm>
          <a:solidFill>
            <a:schemeClr val="tx1">
              <a:lumMod val="95000"/>
              <a:lumOff val="5000"/>
            </a:schemeClr>
          </a:solidFill>
        </p:grpSpPr>
        <p:grpSp>
          <p:nvGrpSpPr>
            <p:cNvPr id="86" name="Group 19">
              <a:extLst>
                <a:ext uri="{FF2B5EF4-FFF2-40B4-BE49-F238E27FC236}">
                  <a16:creationId xmlns:a16="http://schemas.microsoft.com/office/drawing/2014/main" id="{A3757077-AC35-40A9-A29E-DBC1A50E8548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C1A246DF-99E9-4C38-A61F-F2BB7EF4A70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63A75DC9-4CE8-4B2F-A58D-717068E0263A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A0E2E5EE-E472-4268-9F2A-D67F6D88FDB3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D30F0338-9E25-4A50-A2C6-F3852CABEE9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87" name="Block Arc 24">
              <a:extLst>
                <a:ext uri="{FF2B5EF4-FFF2-40B4-BE49-F238E27FC236}">
                  <a16:creationId xmlns:a16="http://schemas.microsoft.com/office/drawing/2014/main" id="{EC6A1B2D-25B6-4D24-84EA-1BD9BC7CA2B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/>
              <a:endParaRPr lang="ko-KR" alt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2" name="Oval 69">
            <a:extLst>
              <a:ext uri="{FF2B5EF4-FFF2-40B4-BE49-F238E27FC236}">
                <a16:creationId xmlns:a16="http://schemas.microsoft.com/office/drawing/2014/main" id="{2BFB4AF1-4079-4412-85AD-0945E8C228D2}"/>
              </a:ext>
            </a:extLst>
          </p:cNvPr>
          <p:cNvSpPr/>
          <p:nvPr/>
        </p:nvSpPr>
        <p:spPr>
          <a:xfrm rot="569476">
            <a:off x="3934218" y="3558256"/>
            <a:ext cx="504217" cy="504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93" name="Group 45">
            <a:extLst>
              <a:ext uri="{FF2B5EF4-FFF2-40B4-BE49-F238E27FC236}">
                <a16:creationId xmlns:a16="http://schemas.microsoft.com/office/drawing/2014/main" id="{F82C8A68-6A73-41E9-ADC1-11807C2D6D90}"/>
              </a:ext>
            </a:extLst>
          </p:cNvPr>
          <p:cNvGrpSpPr/>
          <p:nvPr/>
        </p:nvGrpSpPr>
        <p:grpSpPr>
          <a:xfrm rot="6457543" flipH="1">
            <a:off x="5264779" y="2204868"/>
            <a:ext cx="734287" cy="1102193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94" name="Group 46">
              <a:extLst>
                <a:ext uri="{FF2B5EF4-FFF2-40B4-BE49-F238E27FC236}">
                  <a16:creationId xmlns:a16="http://schemas.microsoft.com/office/drawing/2014/main" id="{894A449B-03C6-4316-AF91-07BF4AA5E422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3C14364-31D1-4608-9274-71F7C055B4D5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FD7BA1AF-CFCC-4FE6-AC1B-010ED00219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EE91D1E8-6B47-40A8-B0E6-2C87705AB806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647FCA3F-F8C5-4F9C-B438-919187A6442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latinLnBrk="0"/>
                <a:endParaRPr lang="ko-KR" alt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95" name="Block Arc 47">
              <a:extLst>
                <a:ext uri="{FF2B5EF4-FFF2-40B4-BE49-F238E27FC236}">
                  <a16:creationId xmlns:a16="http://schemas.microsoft.com/office/drawing/2014/main" id="{4FA63B14-A873-480D-A176-DB70046A8A1A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/>
              <a:endParaRPr lang="ko-KR" altLang="en-US" sz="135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0" name="Oval 69">
            <a:extLst>
              <a:ext uri="{FF2B5EF4-FFF2-40B4-BE49-F238E27FC236}">
                <a16:creationId xmlns:a16="http://schemas.microsoft.com/office/drawing/2014/main" id="{2BFB4AF1-4079-4412-85AD-0945E8C228D2}"/>
              </a:ext>
            </a:extLst>
          </p:cNvPr>
          <p:cNvSpPr/>
          <p:nvPr/>
        </p:nvSpPr>
        <p:spPr>
          <a:xfrm rot="21341513">
            <a:off x="5571809" y="2566240"/>
            <a:ext cx="504217" cy="5042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/>
            <a:endParaRPr lang="ko-KR" altLang="en-US" sz="135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02" name="Group 79">
            <a:extLst>
              <a:ext uri="{FF2B5EF4-FFF2-40B4-BE49-F238E27FC236}">
                <a16:creationId xmlns:a16="http://schemas.microsoft.com/office/drawing/2014/main" id="{95DABAC0-218D-4809-A439-CE905A24A253}"/>
              </a:ext>
            </a:extLst>
          </p:cNvPr>
          <p:cNvGrpSpPr/>
          <p:nvPr/>
        </p:nvGrpSpPr>
        <p:grpSpPr>
          <a:xfrm>
            <a:off x="6051189" y="2324132"/>
            <a:ext cx="2151669" cy="663038"/>
            <a:chOff x="2410710" y="4477549"/>
            <a:chExt cx="2382746" cy="88405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3829667-09E8-44AD-8DC7-6FDBA825D6AB}"/>
                </a:ext>
              </a:extLst>
            </p:cNvPr>
            <p:cNvSpPr txBox="1"/>
            <p:nvPr/>
          </p:nvSpPr>
          <p:spPr>
            <a:xfrm>
              <a:off x="2410710" y="4477549"/>
              <a:ext cx="235700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latinLnBrk="0"/>
              <a:endParaRPr lang="ko-KR" altLang="en-US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7989C15-6759-473E-987B-1758A93989D4}"/>
                </a:ext>
              </a:extLst>
            </p:cNvPr>
            <p:cNvSpPr txBox="1"/>
            <p:nvPr/>
          </p:nvSpPr>
          <p:spPr>
            <a:xfrm>
              <a:off x="2456490" y="4930713"/>
              <a:ext cx="2336966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altLang="ko-KR" sz="1500" b="1" dirty="0">
                  <a:solidFill>
                    <a:srgbClr val="57687C">
                      <a:lumMod val="75000"/>
                    </a:srgbClr>
                  </a:solidFill>
                  <a:latin typeface="Papyrus" panose="03070502060502030205" pitchFamily="66" charset="0"/>
                  <a:cs typeface="Arial" pitchFamily="34" charset="0"/>
                </a:rPr>
                <a:t>Interlocutor’s Status </a:t>
              </a:r>
              <a:endParaRPr lang="ko-KR" altLang="en-US" sz="1500" b="1" dirty="0">
                <a:solidFill>
                  <a:srgbClr val="57687C">
                    <a:lumMod val="75000"/>
                  </a:srgbClr>
                </a:solidFill>
                <a:latin typeface="Papyrus" panose="03070502060502030205" pitchFamily="66" charset="0"/>
                <a:cs typeface="Arial" pitchFamily="34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7989C15-6759-473E-987B-1758A93989D4}"/>
              </a:ext>
            </a:extLst>
          </p:cNvPr>
          <p:cNvSpPr txBox="1"/>
          <p:nvPr/>
        </p:nvSpPr>
        <p:spPr>
          <a:xfrm>
            <a:off x="5177279" y="3922251"/>
            <a:ext cx="2110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0"/>
            <a:r>
              <a:rPr lang="en-US" altLang="ko-KR" sz="1500" b="1" dirty="0">
                <a:solidFill>
                  <a:srgbClr val="90C221"/>
                </a:solidFill>
                <a:latin typeface="Papyrus" panose="03070502060502030205" pitchFamily="66" charset="0"/>
                <a:cs typeface="Arial" pitchFamily="34" charset="0"/>
              </a:rPr>
              <a:t>Cross Cultural Difference </a:t>
            </a:r>
            <a:endParaRPr lang="ko-KR" altLang="en-US" sz="1500" b="1" dirty="0">
              <a:solidFill>
                <a:srgbClr val="90C221"/>
              </a:solidFill>
              <a:latin typeface="Papyrus" panose="03070502060502030205" pitchFamily="66" charset="0"/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7989C15-6759-473E-987B-1758A93989D4}"/>
              </a:ext>
            </a:extLst>
          </p:cNvPr>
          <p:cNvSpPr txBox="1"/>
          <p:nvPr/>
        </p:nvSpPr>
        <p:spPr>
          <a:xfrm>
            <a:off x="3084125" y="4192328"/>
            <a:ext cx="211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0"/>
            <a:r>
              <a:rPr lang="en-US" altLang="ko-KR" b="1" dirty="0">
                <a:solidFill>
                  <a:srgbClr val="000000"/>
                </a:solidFill>
                <a:latin typeface="Papyrus" panose="03070502060502030205" pitchFamily="66" charset="0"/>
                <a:cs typeface="Arial" pitchFamily="34" charset="0"/>
              </a:rPr>
              <a:t>Register</a:t>
            </a:r>
            <a:endParaRPr lang="ko-KR" altLang="en-US" b="1" dirty="0">
              <a:solidFill>
                <a:srgbClr val="000000"/>
              </a:solidFill>
              <a:latin typeface="Papyrus" panose="03070502060502030205" pitchFamily="66" charset="0"/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989C15-6759-473E-987B-1758A93989D4}"/>
              </a:ext>
            </a:extLst>
          </p:cNvPr>
          <p:cNvSpPr txBox="1"/>
          <p:nvPr/>
        </p:nvSpPr>
        <p:spPr>
          <a:xfrm>
            <a:off x="1134060" y="3109684"/>
            <a:ext cx="2110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0"/>
            <a:r>
              <a:rPr lang="en-US" altLang="ko-KR" sz="1500" b="1" dirty="0">
                <a:solidFill>
                  <a:srgbClr val="EEECE1">
                    <a:lumMod val="25000"/>
                  </a:srgbClr>
                </a:solidFill>
                <a:latin typeface="Papyrus" panose="03070502060502030205" pitchFamily="66" charset="0"/>
                <a:cs typeface="Arial" pitchFamily="34" charset="0"/>
              </a:rPr>
              <a:t>Utterance </a:t>
            </a:r>
          </a:p>
          <a:p>
            <a:pPr algn="ctr" defTabSz="685800" latinLnBrk="0"/>
            <a:r>
              <a:rPr lang="en-US" altLang="ko-KR" sz="1500" b="1" dirty="0">
                <a:solidFill>
                  <a:srgbClr val="EEECE1">
                    <a:lumMod val="25000"/>
                  </a:srgbClr>
                </a:solidFill>
                <a:latin typeface="Papyrus" panose="03070502060502030205" pitchFamily="66" charset="0"/>
                <a:cs typeface="Arial" pitchFamily="34" charset="0"/>
              </a:rPr>
              <a:t>inference </a:t>
            </a:r>
            <a:endParaRPr lang="ko-KR" altLang="en-US" sz="1500" b="1" dirty="0">
              <a:solidFill>
                <a:srgbClr val="EEECE1">
                  <a:lumMod val="25000"/>
                </a:srgbClr>
              </a:solidFill>
              <a:latin typeface="Papyrus" panose="03070502060502030205" pitchFamily="66" charset="0"/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7989C15-6759-473E-987B-1758A93989D4}"/>
              </a:ext>
            </a:extLst>
          </p:cNvPr>
          <p:cNvSpPr txBox="1"/>
          <p:nvPr/>
        </p:nvSpPr>
        <p:spPr>
          <a:xfrm>
            <a:off x="899039" y="1811605"/>
            <a:ext cx="2110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0"/>
            <a:r>
              <a:rPr lang="en-US" altLang="ko-KR" sz="1500" b="1" dirty="0">
                <a:solidFill>
                  <a:srgbClr val="E62601"/>
                </a:solidFill>
                <a:latin typeface="Papyrus" panose="03070502060502030205" pitchFamily="66" charset="0"/>
                <a:cs typeface="Arial" pitchFamily="34" charset="0"/>
              </a:rPr>
              <a:t>Utterance </a:t>
            </a:r>
          </a:p>
          <a:p>
            <a:pPr algn="ctr" defTabSz="685800" latinLnBrk="0"/>
            <a:r>
              <a:rPr lang="en-US" altLang="ko-KR" sz="1500" b="1" dirty="0">
                <a:solidFill>
                  <a:srgbClr val="E62601"/>
                </a:solidFill>
                <a:latin typeface="Papyrus" panose="03070502060502030205" pitchFamily="66" charset="0"/>
                <a:cs typeface="Arial" pitchFamily="34" charset="0"/>
              </a:rPr>
              <a:t>Interpretation </a:t>
            </a:r>
            <a:endParaRPr lang="ko-KR" altLang="en-US" sz="1500" b="1" dirty="0">
              <a:solidFill>
                <a:srgbClr val="E62601"/>
              </a:solidFill>
              <a:latin typeface="Papyrus" panose="03070502060502030205" pitchFamily="66" charset="0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7989C15-6759-473E-987B-1758A93989D4}"/>
              </a:ext>
            </a:extLst>
          </p:cNvPr>
          <p:cNvSpPr txBox="1"/>
          <p:nvPr/>
        </p:nvSpPr>
        <p:spPr>
          <a:xfrm>
            <a:off x="4186325" y="163516"/>
            <a:ext cx="2110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0"/>
            <a:r>
              <a:rPr lang="en-US" altLang="ko-KR" sz="1500" b="1" dirty="0">
                <a:solidFill>
                  <a:srgbClr val="0680C3"/>
                </a:solidFill>
                <a:latin typeface="Papyrus" panose="03070502060502030205" pitchFamily="66" charset="0"/>
                <a:cs typeface="Arial" pitchFamily="34" charset="0"/>
              </a:rPr>
              <a:t>Semantics and </a:t>
            </a:r>
          </a:p>
          <a:p>
            <a:pPr algn="ctr" defTabSz="685800" latinLnBrk="0"/>
            <a:r>
              <a:rPr lang="en-US" altLang="ko-KR" sz="1500" b="1" dirty="0">
                <a:solidFill>
                  <a:srgbClr val="0680C3"/>
                </a:solidFill>
                <a:latin typeface="Papyrus" panose="03070502060502030205" pitchFamily="66" charset="0"/>
                <a:cs typeface="Arial" pitchFamily="34" charset="0"/>
              </a:rPr>
              <a:t>Syntax </a:t>
            </a:r>
            <a:endParaRPr lang="ko-KR" altLang="en-US" sz="1500" b="1" dirty="0">
              <a:solidFill>
                <a:srgbClr val="0680C3"/>
              </a:solidFill>
              <a:latin typeface="Papyrus" panose="03070502060502030205" pitchFamily="66" charset="0"/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7989C15-6759-473E-987B-1758A93989D4}"/>
              </a:ext>
            </a:extLst>
          </p:cNvPr>
          <p:cNvSpPr txBox="1"/>
          <p:nvPr/>
        </p:nvSpPr>
        <p:spPr>
          <a:xfrm>
            <a:off x="1739721" y="463259"/>
            <a:ext cx="2110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latinLnBrk="0"/>
            <a:r>
              <a:rPr lang="en-US" altLang="ko-KR" sz="1500" b="1" dirty="0">
                <a:solidFill>
                  <a:srgbClr val="FBA200">
                    <a:lumMod val="60000"/>
                    <a:lumOff val="40000"/>
                  </a:srgbClr>
                </a:solidFill>
                <a:latin typeface="Papyrus" panose="03070502060502030205" pitchFamily="66" charset="0"/>
                <a:cs typeface="Arial" pitchFamily="34" charset="0"/>
              </a:rPr>
              <a:t>Non-verbal communication  </a:t>
            </a:r>
            <a:endParaRPr lang="ko-KR" altLang="en-US" sz="1500" b="1" dirty="0">
              <a:solidFill>
                <a:srgbClr val="FBA200">
                  <a:lumMod val="60000"/>
                  <a:lumOff val="40000"/>
                </a:srgbClr>
              </a:solidFill>
              <a:latin typeface="Papyrus" panose="03070502060502030205" pitchFamily="66" charset="0"/>
              <a:cs typeface="Arial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93" b="98995" l="30905" r="70603"/>
                    </a14:imgEffect>
                  </a14:imgLayer>
                </a14:imgProps>
              </a:ext>
            </a:extLst>
          </a:blip>
          <a:srcRect l="26528" t="18293" r="28733"/>
          <a:stretch/>
        </p:blipFill>
        <p:spPr>
          <a:xfrm>
            <a:off x="-180528" y="1917025"/>
            <a:ext cx="1617818" cy="31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574"/>
            <a:ext cx="7272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kern="15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F Movie Poster" panose="00000400000000000000" pitchFamily="2" charset="0"/>
              </a:rPr>
              <a:t>The Keywords </a:t>
            </a:r>
            <a:endParaRPr lang="en-US" sz="16600" kern="1500" spc="600" dirty="0">
              <a:solidFill>
                <a:schemeClr val="tx1">
                  <a:lumMod val="75000"/>
                  <a:lumOff val="25000"/>
                </a:schemeClr>
              </a:solidFill>
              <a:latin typeface="SF Movie Poster" panose="000004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3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32622" y="267494"/>
            <a:ext cx="6542374" cy="719485"/>
            <a:chOff x="1151472" y="3187501"/>
            <a:chExt cx="6552728" cy="914400"/>
          </a:xfrm>
        </p:grpSpPr>
        <p:sp>
          <p:nvSpPr>
            <p:cNvPr id="32" name="Pentagon 31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3000" b="1" dirty="0" smtClean="0">
                  <a:solidFill>
                    <a:schemeClr val="bg1">
                      <a:lumMod val="50000"/>
                    </a:schemeClr>
                  </a:solidFill>
                </a:rPr>
                <a:t>    1</a:t>
              </a:r>
              <a:r>
                <a:rPr lang="en-US" altLang="ko-KR" sz="3000" b="1" dirty="0">
                  <a:solidFill>
                    <a:schemeClr val="bg1">
                      <a:lumMod val="50000"/>
                    </a:schemeClr>
                  </a:solidFill>
                </a:rPr>
                <a:t>. SPEAKER MEANING</a:t>
              </a:r>
            </a:p>
          </p:txBody>
        </p:sp>
        <p:sp>
          <p:nvSpPr>
            <p:cNvPr id="35" name="Diamond 3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02" b="100000" l="8794" r="87186"/>
                    </a14:imgEffect>
                  </a14:imgLayer>
                </a14:imgProps>
              </a:ext>
            </a:extLst>
          </a:blip>
          <a:srcRect l="8632" t="12465" r="12782"/>
          <a:stretch/>
        </p:blipFill>
        <p:spPr>
          <a:xfrm>
            <a:off x="35496" y="3568098"/>
            <a:ext cx="1368152" cy="15239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1635646"/>
            <a:ext cx="6768752" cy="23083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s-UY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WHAT PEOPLE MEAN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by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their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endParaRPr lang="es-UY" sz="3600" dirty="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>
              <a:buNone/>
            </a:pPr>
            <a:r>
              <a:rPr lang="es-UY" sz="3600" dirty="0" err="1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utterances</a:t>
            </a:r>
            <a:r>
              <a:rPr lang="es-UY" sz="3600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rather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than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what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the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words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or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phrases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might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mean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by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s-UY" sz="36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themselves</a:t>
            </a:r>
            <a:r>
              <a:rPr lang="es-UY" sz="36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7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Transl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723" y="411510"/>
            <a:ext cx="4267717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51920" y="465998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What’s the woman implies?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43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574"/>
            <a:ext cx="7272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kern="15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F Movie Poster" panose="00000400000000000000" pitchFamily="2" charset="0"/>
              </a:rPr>
              <a:t>The Keywords </a:t>
            </a:r>
            <a:endParaRPr lang="en-US" sz="16600" kern="1500" spc="600" dirty="0">
              <a:solidFill>
                <a:schemeClr val="tx1">
                  <a:lumMod val="75000"/>
                  <a:lumOff val="25000"/>
                </a:schemeClr>
              </a:solidFill>
              <a:latin typeface="SF Movie Poster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02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 Marcador de contenido"/>
          <p:cNvSpPr txBox="1">
            <a:spLocks/>
          </p:cNvSpPr>
          <p:nvPr/>
        </p:nvSpPr>
        <p:spPr>
          <a:xfrm>
            <a:off x="352595" y="1203598"/>
            <a:ext cx="4752528" cy="198344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Y" dirty="0" err="1" smtClean="0"/>
              <a:t>Importance</a:t>
            </a:r>
            <a:r>
              <a:rPr lang="es-UY" dirty="0" smtClean="0"/>
              <a:t> of </a:t>
            </a:r>
            <a:r>
              <a:rPr lang="es-UY" dirty="0" err="1" smtClean="0"/>
              <a:t>the</a:t>
            </a:r>
            <a:r>
              <a:rPr lang="es-UY" dirty="0" smtClean="0"/>
              <a:t> CONTEXT: </a:t>
            </a:r>
          </a:p>
          <a:p>
            <a:pPr marL="0" indent="0">
              <a:buNone/>
            </a:pPr>
            <a:r>
              <a:rPr lang="es-UY" dirty="0" err="1" smtClean="0"/>
              <a:t>the</a:t>
            </a:r>
            <a:r>
              <a:rPr lang="es-UY" dirty="0" smtClean="0"/>
              <a:t> </a:t>
            </a:r>
            <a:r>
              <a:rPr lang="es-UY" sz="2800" b="1" dirty="0" err="1" smtClean="0">
                <a:solidFill>
                  <a:schemeClr val="accent4"/>
                </a:solidFill>
              </a:rPr>
              <a:t>circumstances</a:t>
            </a:r>
            <a:r>
              <a:rPr lang="es-UY" dirty="0" smtClean="0">
                <a:solidFill>
                  <a:schemeClr val="accent4"/>
                </a:solidFill>
              </a:rPr>
              <a:t> </a:t>
            </a:r>
            <a:r>
              <a:rPr lang="es-UY" dirty="0" smtClean="0"/>
              <a:t>and </a:t>
            </a:r>
            <a:r>
              <a:rPr lang="es-UY" dirty="0" err="1" smtClean="0"/>
              <a:t>the</a:t>
            </a:r>
            <a:r>
              <a:rPr lang="es-UY" dirty="0" smtClean="0"/>
              <a:t> </a:t>
            </a:r>
            <a:r>
              <a:rPr lang="es-UY" sz="2800" b="1" dirty="0" err="1" smtClean="0">
                <a:solidFill>
                  <a:schemeClr val="accent4"/>
                </a:solidFill>
              </a:rPr>
              <a:t>audience</a:t>
            </a:r>
            <a:r>
              <a:rPr lang="es-UY" sz="2800" b="1" dirty="0" smtClean="0">
                <a:solidFill>
                  <a:schemeClr val="accent4"/>
                </a:solidFill>
              </a:rPr>
              <a:t> </a:t>
            </a:r>
            <a:r>
              <a:rPr lang="es-UY" sz="2800" b="1" dirty="0" err="1" smtClean="0">
                <a:solidFill>
                  <a:schemeClr val="accent4"/>
                </a:solidFill>
              </a:rPr>
              <a:t>or</a:t>
            </a:r>
            <a:r>
              <a:rPr lang="es-UY" sz="2800" b="1" dirty="0" smtClean="0">
                <a:solidFill>
                  <a:schemeClr val="accent4"/>
                </a:solidFill>
              </a:rPr>
              <a:t> </a:t>
            </a:r>
            <a:r>
              <a:rPr lang="es-UY" sz="2800" b="1" dirty="0" err="1" smtClean="0">
                <a:solidFill>
                  <a:schemeClr val="accent4"/>
                </a:solidFill>
              </a:rPr>
              <a:t>public</a:t>
            </a:r>
            <a:r>
              <a:rPr lang="es-UY" dirty="0" smtClean="0"/>
              <a:t>.</a:t>
            </a:r>
            <a:endParaRPr lang="es-UY" dirty="0"/>
          </a:p>
        </p:txBody>
      </p:sp>
      <p:pic>
        <p:nvPicPr>
          <p:cNvPr id="30" name="4 Imagen" descr="Zimmerman_context-petal-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861508"/>
            <a:ext cx="4135394" cy="308431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32622" y="267494"/>
            <a:ext cx="6542374" cy="719485"/>
            <a:chOff x="1151472" y="3187501"/>
            <a:chExt cx="6552728" cy="914400"/>
          </a:xfrm>
        </p:grpSpPr>
        <p:sp>
          <p:nvSpPr>
            <p:cNvPr id="32" name="Pentagon 31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3000" b="1" dirty="0" smtClean="0">
                  <a:solidFill>
                    <a:schemeClr val="bg1">
                      <a:lumMod val="50000"/>
                    </a:schemeClr>
                  </a:solidFill>
                </a:rPr>
                <a:t>    2. Contextual </a:t>
              </a:r>
              <a:r>
                <a:rPr lang="en-US" altLang="ko-KR" sz="3000" b="1" dirty="0">
                  <a:solidFill>
                    <a:schemeClr val="bg1">
                      <a:lumMod val="50000"/>
                    </a:schemeClr>
                  </a:solidFill>
                </a:rPr>
                <a:t>M</a:t>
              </a:r>
              <a:r>
                <a:rPr lang="en-US" altLang="ko-KR" sz="3000" b="1" dirty="0" smtClean="0">
                  <a:solidFill>
                    <a:schemeClr val="bg1">
                      <a:lumMod val="50000"/>
                    </a:schemeClr>
                  </a:solidFill>
                </a:rPr>
                <a:t>eaning</a:t>
              </a:r>
              <a:endParaRPr lang="ko-KR" altLang="en-US" sz="3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95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574"/>
            <a:ext cx="7272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kern="15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F Movie Poster" panose="00000400000000000000" pitchFamily="2" charset="0"/>
              </a:rPr>
              <a:t>The Keywords </a:t>
            </a:r>
            <a:endParaRPr lang="en-US" sz="16600" kern="1500" spc="600" dirty="0">
              <a:solidFill>
                <a:schemeClr val="tx1">
                  <a:lumMod val="75000"/>
                  <a:lumOff val="25000"/>
                </a:schemeClr>
              </a:solidFill>
              <a:latin typeface="SF Movie Poster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21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 Marcador de contenido"/>
          <p:cNvSpPr txBox="1">
            <a:spLocks/>
          </p:cNvSpPr>
          <p:nvPr/>
        </p:nvSpPr>
        <p:spPr>
          <a:xfrm>
            <a:off x="352594" y="1203599"/>
            <a:ext cx="5011493" cy="9361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UY" dirty="0" err="1" smtClean="0"/>
              <a:t>The</a:t>
            </a:r>
            <a:r>
              <a:rPr lang="es-UY" dirty="0" smtClean="0"/>
              <a:t> </a:t>
            </a:r>
            <a:r>
              <a:rPr lang="es-UY" dirty="0" err="1"/>
              <a:t>study</a:t>
            </a:r>
            <a:r>
              <a:rPr lang="es-UY" dirty="0"/>
              <a:t> of </a:t>
            </a:r>
            <a:r>
              <a:rPr lang="es-UY" sz="3200" b="1" dirty="0" err="1">
                <a:solidFill>
                  <a:schemeClr val="accent2"/>
                </a:solidFill>
              </a:rPr>
              <a:t>how</a:t>
            </a:r>
            <a:r>
              <a:rPr lang="es-UY" sz="3200" b="1" dirty="0">
                <a:solidFill>
                  <a:schemeClr val="accent2"/>
                </a:solidFill>
              </a:rPr>
              <a:t> more </a:t>
            </a:r>
            <a:r>
              <a:rPr lang="es-UY" sz="3200" b="1" dirty="0" err="1">
                <a:solidFill>
                  <a:schemeClr val="accent2"/>
                </a:solidFill>
              </a:rPr>
              <a:t>gets</a:t>
            </a:r>
            <a:r>
              <a:rPr lang="es-UY" sz="3200" b="1" dirty="0">
                <a:solidFill>
                  <a:schemeClr val="accent2"/>
                </a:solidFill>
              </a:rPr>
              <a:t> </a:t>
            </a:r>
            <a:r>
              <a:rPr lang="es-UY" sz="3200" b="1" dirty="0" err="1">
                <a:solidFill>
                  <a:schemeClr val="accent2"/>
                </a:solidFill>
              </a:rPr>
              <a:t>communicated</a:t>
            </a:r>
            <a:r>
              <a:rPr lang="es-UY" sz="3200" b="1" dirty="0">
                <a:solidFill>
                  <a:schemeClr val="accent2"/>
                </a:solidFill>
              </a:rPr>
              <a:t> </a:t>
            </a:r>
            <a:r>
              <a:rPr lang="es-UY" sz="3200" b="1" dirty="0" err="1">
                <a:solidFill>
                  <a:schemeClr val="accent2"/>
                </a:solidFill>
              </a:rPr>
              <a:t>than</a:t>
            </a:r>
            <a:r>
              <a:rPr lang="es-UY" sz="3200" b="1" dirty="0">
                <a:solidFill>
                  <a:schemeClr val="accent2"/>
                </a:solidFill>
              </a:rPr>
              <a:t> </a:t>
            </a:r>
            <a:r>
              <a:rPr lang="es-UY" sz="3200" b="1" dirty="0" err="1">
                <a:solidFill>
                  <a:schemeClr val="accent2"/>
                </a:solidFill>
              </a:rPr>
              <a:t>said</a:t>
            </a:r>
            <a:endParaRPr lang="es-UY" sz="32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920" y="2356323"/>
            <a:ext cx="4860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dirty="0" err="1"/>
              <a:t>The</a:t>
            </a:r>
            <a:r>
              <a:rPr lang="es-UY" sz="2000" dirty="0"/>
              <a:t> </a:t>
            </a:r>
            <a:r>
              <a:rPr lang="es-UY" sz="2400" b="1" dirty="0">
                <a:solidFill>
                  <a:schemeClr val="accent2"/>
                </a:solidFill>
              </a:rPr>
              <a:t>INFERENCES</a:t>
            </a:r>
            <a:r>
              <a:rPr lang="es-UY" sz="2000" dirty="0"/>
              <a:t> </a:t>
            </a:r>
            <a:r>
              <a:rPr lang="es-UY" sz="2000" dirty="0" err="1"/>
              <a:t>made</a:t>
            </a:r>
            <a:r>
              <a:rPr lang="es-UY" sz="2000" dirty="0"/>
              <a:t> </a:t>
            </a:r>
            <a:r>
              <a:rPr lang="es-UY" sz="2000" dirty="0" err="1"/>
              <a:t>by</a:t>
            </a:r>
            <a:r>
              <a:rPr lang="es-UY" sz="2000" dirty="0"/>
              <a:t> </a:t>
            </a:r>
            <a:r>
              <a:rPr lang="es-UY" sz="2000" dirty="0" err="1"/>
              <a:t>listeners</a:t>
            </a:r>
            <a:r>
              <a:rPr lang="es-UY" sz="2000" dirty="0"/>
              <a:t> </a:t>
            </a:r>
            <a:r>
              <a:rPr lang="es-UY" sz="2000" dirty="0" err="1"/>
              <a:t>or</a:t>
            </a:r>
            <a:r>
              <a:rPr lang="es-UY" sz="2000" dirty="0"/>
              <a:t> </a:t>
            </a:r>
            <a:endParaRPr lang="es-UY" sz="2000" dirty="0" smtClean="0"/>
          </a:p>
          <a:p>
            <a:r>
              <a:rPr lang="es-UY" sz="2000" dirty="0" err="1" smtClean="0"/>
              <a:t>readers</a:t>
            </a:r>
            <a:r>
              <a:rPr lang="es-UY" sz="2000" dirty="0" smtClean="0"/>
              <a:t> </a:t>
            </a:r>
            <a:r>
              <a:rPr lang="es-UY" sz="2000" dirty="0"/>
              <a:t>in </a:t>
            </a:r>
            <a:r>
              <a:rPr lang="es-UY" sz="2000" dirty="0" err="1"/>
              <a:t>order</a:t>
            </a:r>
            <a:r>
              <a:rPr lang="es-UY" sz="2000" dirty="0"/>
              <a:t> to </a:t>
            </a:r>
            <a:r>
              <a:rPr lang="es-UY" sz="2000" dirty="0" err="1"/>
              <a:t>arrive</a:t>
            </a:r>
            <a:r>
              <a:rPr lang="es-UY" sz="2000" dirty="0"/>
              <a:t> at </a:t>
            </a:r>
            <a:r>
              <a:rPr lang="es-UY" sz="2000" dirty="0" err="1"/>
              <a:t>an</a:t>
            </a:r>
            <a:r>
              <a:rPr lang="es-UY" sz="2000" dirty="0"/>
              <a:t> </a:t>
            </a:r>
            <a:endParaRPr lang="es-UY" sz="2000" dirty="0" smtClean="0"/>
          </a:p>
          <a:p>
            <a:r>
              <a:rPr lang="es-UY" sz="2000" dirty="0" err="1" smtClean="0"/>
              <a:t>interpretation</a:t>
            </a:r>
            <a:r>
              <a:rPr lang="es-UY" sz="2000" dirty="0" smtClean="0"/>
              <a:t> </a:t>
            </a:r>
            <a:r>
              <a:rPr lang="es-UY" sz="2000" dirty="0"/>
              <a:t>of </a:t>
            </a:r>
            <a:r>
              <a:rPr lang="es-UY" sz="2000" dirty="0" err="1"/>
              <a:t>the</a:t>
            </a:r>
            <a:r>
              <a:rPr lang="es-UY" sz="2000" dirty="0"/>
              <a:t> </a:t>
            </a:r>
            <a:r>
              <a:rPr lang="es-UY" sz="2000" dirty="0" err="1"/>
              <a:t>intended</a:t>
            </a:r>
            <a:r>
              <a:rPr lang="es-UY" sz="2000" dirty="0"/>
              <a:t> </a:t>
            </a:r>
            <a:r>
              <a:rPr lang="es-UY" sz="2000" dirty="0" err="1"/>
              <a:t>meaning</a:t>
            </a:r>
            <a:r>
              <a:rPr lang="es-UY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3957938"/>
            <a:ext cx="668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/>
              <a:t>A </a:t>
            </a:r>
            <a:r>
              <a:rPr lang="es-UY" sz="2400" dirty="0" err="1"/>
              <a:t>great</a:t>
            </a:r>
            <a:r>
              <a:rPr lang="es-UY" sz="2400" dirty="0"/>
              <a:t> </a:t>
            </a:r>
            <a:r>
              <a:rPr lang="es-UY" sz="2400" dirty="0" err="1"/>
              <a:t>deal</a:t>
            </a:r>
            <a:r>
              <a:rPr lang="es-UY" sz="2400" dirty="0"/>
              <a:t> of </a:t>
            </a:r>
            <a:r>
              <a:rPr lang="es-UY" sz="2400" dirty="0" err="1"/>
              <a:t>what</a:t>
            </a:r>
            <a:r>
              <a:rPr lang="es-UY" sz="2400" dirty="0"/>
              <a:t> </a:t>
            </a:r>
            <a:r>
              <a:rPr lang="es-UY" sz="2400" dirty="0" err="1"/>
              <a:t>is</a:t>
            </a:r>
            <a:r>
              <a:rPr lang="es-UY" sz="2400" dirty="0"/>
              <a:t> </a:t>
            </a:r>
            <a:r>
              <a:rPr lang="es-UY" sz="2400" b="1" i="1" dirty="0">
                <a:solidFill>
                  <a:schemeClr val="accent2"/>
                </a:solidFill>
              </a:rPr>
              <a:t>UNSAID</a:t>
            </a:r>
            <a:r>
              <a:rPr lang="es-UY" sz="2400" b="1" i="1" dirty="0"/>
              <a:t> </a:t>
            </a:r>
            <a:r>
              <a:rPr lang="es-UY" sz="2400" dirty="0" err="1"/>
              <a:t>is</a:t>
            </a:r>
            <a:r>
              <a:rPr lang="es-UY" sz="2400" dirty="0"/>
              <a:t> </a:t>
            </a:r>
            <a:r>
              <a:rPr lang="es-UY" sz="2400" dirty="0" err="1"/>
              <a:t>recognized</a:t>
            </a:r>
            <a:r>
              <a:rPr lang="es-UY" sz="2400" dirty="0"/>
              <a:t> as </a:t>
            </a:r>
            <a:r>
              <a:rPr lang="es-UY" sz="2400" dirty="0" err="1"/>
              <a:t>part</a:t>
            </a:r>
            <a:r>
              <a:rPr lang="es-UY" sz="2400" dirty="0"/>
              <a:t> of </a:t>
            </a:r>
            <a:r>
              <a:rPr lang="es-UY" sz="2400" dirty="0" err="1"/>
              <a:t>what</a:t>
            </a:r>
            <a:r>
              <a:rPr lang="es-UY" sz="2400" dirty="0"/>
              <a:t> </a:t>
            </a:r>
            <a:r>
              <a:rPr lang="es-UY" sz="2400" dirty="0" err="1"/>
              <a:t>is</a:t>
            </a:r>
            <a:r>
              <a:rPr lang="es-UY" sz="2400" dirty="0"/>
              <a:t> </a:t>
            </a:r>
            <a:r>
              <a:rPr lang="es-UY" sz="2400" dirty="0" err="1"/>
              <a:t>communicated</a:t>
            </a:r>
            <a:r>
              <a:rPr lang="es-UY" sz="2400" dirty="0"/>
              <a:t>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3528" y="267494"/>
            <a:ext cx="6542374" cy="719485"/>
            <a:chOff x="1151472" y="3187501"/>
            <a:chExt cx="6552728" cy="914400"/>
          </a:xfrm>
        </p:grpSpPr>
        <p:sp>
          <p:nvSpPr>
            <p:cNvPr id="14" name="Pentagon 13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3000" b="1" dirty="0" smtClean="0">
                  <a:solidFill>
                    <a:schemeClr val="bg1">
                      <a:lumMod val="50000"/>
                    </a:schemeClr>
                  </a:solidFill>
                </a:rPr>
                <a:t>    3. Invisible </a:t>
              </a:r>
              <a:r>
                <a:rPr lang="en-US" altLang="ko-KR" sz="3000" b="1" dirty="0">
                  <a:solidFill>
                    <a:schemeClr val="bg1">
                      <a:lumMod val="50000"/>
                    </a:schemeClr>
                  </a:solidFill>
                </a:rPr>
                <a:t>M</a:t>
              </a:r>
              <a:r>
                <a:rPr lang="en-US" altLang="ko-KR" sz="3000" b="1" dirty="0" smtClean="0">
                  <a:solidFill>
                    <a:schemeClr val="bg1">
                      <a:lumMod val="50000"/>
                    </a:schemeClr>
                  </a:solidFill>
                </a:rPr>
                <a:t>eaning</a:t>
              </a:r>
              <a:endParaRPr lang="ko-KR" altLang="en-US" sz="3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78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574"/>
            <a:ext cx="7272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kern="15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F Movie Poster" panose="00000400000000000000" pitchFamily="2" charset="0"/>
              </a:rPr>
              <a:t>The Keywords </a:t>
            </a:r>
            <a:endParaRPr lang="en-US" sz="16600" kern="1500" spc="600" dirty="0">
              <a:solidFill>
                <a:schemeClr val="tx1">
                  <a:lumMod val="75000"/>
                  <a:lumOff val="25000"/>
                </a:schemeClr>
              </a:solidFill>
              <a:latin typeface="SF Movie Poster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86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5816" y="1995686"/>
            <a:ext cx="6088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http://bit.ly/pragmaticsws1</a:t>
            </a:r>
          </a:p>
        </p:txBody>
      </p:sp>
    </p:spTree>
    <p:extLst>
      <p:ext uri="{BB962C8B-B14F-4D97-AF65-F5344CB8AC3E}">
        <p14:creationId xmlns:p14="http://schemas.microsoft.com/office/powerpoint/2010/main" val="6352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528" y="267494"/>
            <a:ext cx="6542374" cy="719485"/>
            <a:chOff x="1151472" y="3187501"/>
            <a:chExt cx="6552728" cy="914400"/>
          </a:xfrm>
        </p:grpSpPr>
        <p:sp>
          <p:nvSpPr>
            <p:cNvPr id="7" name="Pentagon 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rgbClr val="6FE97B"/>
            </a:solidFill>
            <a:ln>
              <a:solidFill>
                <a:srgbClr val="6FE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6FE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3000" b="1" dirty="0" smtClean="0">
                  <a:solidFill>
                    <a:schemeClr val="bg1">
                      <a:lumMod val="50000"/>
                    </a:schemeClr>
                  </a:solidFill>
                </a:rPr>
                <a:t>    4. Relative Distance</a:t>
              </a:r>
              <a:endParaRPr lang="ko-KR" altLang="en-US" sz="3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rgbClr val="6FE97B"/>
            </a:solidFill>
            <a:ln>
              <a:solidFill>
                <a:srgbClr val="6FE9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979712" y="1517759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200" dirty="0" err="1" smtClean="0"/>
              <a:t>The</a:t>
            </a:r>
            <a:r>
              <a:rPr lang="es-UY" sz="3200" dirty="0" smtClean="0"/>
              <a:t> </a:t>
            </a:r>
            <a:r>
              <a:rPr lang="es-UY" sz="3200" b="1" dirty="0" smtClean="0">
                <a:solidFill>
                  <a:srgbClr val="6FE97B"/>
                </a:solidFill>
              </a:rPr>
              <a:t>CLOSENESS</a:t>
            </a:r>
            <a:r>
              <a:rPr lang="es-UY" sz="3200" b="1" dirty="0" smtClean="0"/>
              <a:t> </a:t>
            </a:r>
            <a:r>
              <a:rPr lang="es-UY" sz="3200" dirty="0" err="1" smtClean="0"/>
              <a:t>or</a:t>
            </a:r>
            <a:r>
              <a:rPr lang="es-UY" sz="3200" dirty="0" smtClean="0"/>
              <a:t> </a:t>
            </a:r>
            <a:r>
              <a:rPr lang="es-UY" sz="3200" b="1" dirty="0" smtClean="0">
                <a:solidFill>
                  <a:srgbClr val="6FE97B"/>
                </a:solidFill>
              </a:rPr>
              <a:t>DISTANCE</a:t>
            </a:r>
            <a:r>
              <a:rPr lang="es-UY" sz="3200" dirty="0" smtClean="0">
                <a:solidFill>
                  <a:srgbClr val="6FE97B"/>
                </a:solidFill>
              </a:rPr>
              <a:t> </a:t>
            </a:r>
            <a:r>
              <a:rPr lang="es-UY" sz="3200" dirty="0" smtClean="0"/>
              <a:t>of </a:t>
            </a:r>
            <a:r>
              <a:rPr lang="es-UY" sz="3200" dirty="0" err="1" smtClean="0"/>
              <a:t>the</a:t>
            </a:r>
            <a:r>
              <a:rPr lang="es-UY" sz="3200" dirty="0" smtClean="0"/>
              <a:t> </a:t>
            </a:r>
            <a:r>
              <a:rPr lang="es-UY" sz="3200" dirty="0" err="1" smtClean="0"/>
              <a:t>listener</a:t>
            </a:r>
            <a:r>
              <a:rPr lang="es-UY" sz="3200" dirty="0" smtClean="0"/>
              <a:t> </a:t>
            </a:r>
            <a:r>
              <a:rPr lang="es-UY" sz="3200" dirty="0" err="1" smtClean="0"/>
              <a:t>or</a:t>
            </a:r>
            <a:r>
              <a:rPr lang="es-UY" sz="3200" dirty="0" smtClean="0"/>
              <a:t> </a:t>
            </a:r>
            <a:r>
              <a:rPr lang="es-UY" sz="3200" dirty="0" err="1" smtClean="0"/>
              <a:t>reader</a:t>
            </a:r>
            <a:r>
              <a:rPr lang="es-UY" sz="3200" dirty="0" smtClean="0"/>
              <a:t> </a:t>
            </a:r>
          </a:p>
          <a:p>
            <a:r>
              <a:rPr lang="es-UY" sz="3200" dirty="0" smtClean="0"/>
              <a:t>determines </a:t>
            </a:r>
            <a:r>
              <a:rPr lang="es-UY" sz="3200" dirty="0" err="1" smtClean="0"/>
              <a:t>how</a:t>
            </a:r>
            <a:r>
              <a:rPr lang="es-UY" sz="3200" dirty="0" smtClean="0"/>
              <a:t> </a:t>
            </a:r>
            <a:r>
              <a:rPr lang="es-UY" sz="3200" dirty="0" err="1" smtClean="0"/>
              <a:t>much</a:t>
            </a:r>
            <a:r>
              <a:rPr lang="es-UY" sz="3200" dirty="0" smtClean="0"/>
              <a:t> </a:t>
            </a:r>
            <a:r>
              <a:rPr lang="es-UY" sz="3200" dirty="0" err="1" smtClean="0"/>
              <a:t>needs</a:t>
            </a:r>
            <a:r>
              <a:rPr lang="es-UY" sz="3200" dirty="0" smtClean="0"/>
              <a:t> to be </a:t>
            </a:r>
            <a:r>
              <a:rPr lang="es-UY" sz="3200" dirty="0" err="1" smtClean="0"/>
              <a:t>said</a:t>
            </a:r>
            <a:r>
              <a:rPr lang="es-UY" sz="3200" dirty="0" smtClean="0"/>
              <a:t>.</a:t>
            </a:r>
            <a:endParaRPr lang="es-UY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3" b="98995" l="26131" r="90452"/>
                    </a14:imgEffect>
                  </a14:imgLayer>
                </a14:imgProps>
              </a:ext>
            </a:extLst>
          </a:blip>
          <a:srcRect l="23479" t="14269" r="9559" b="28598"/>
          <a:stretch/>
        </p:blipFill>
        <p:spPr>
          <a:xfrm>
            <a:off x="107504" y="3579862"/>
            <a:ext cx="1666916" cy="14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574"/>
            <a:ext cx="7272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kern="15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F Movie Poster" panose="00000400000000000000" pitchFamily="2" charset="0"/>
              </a:rPr>
              <a:t>The Keywords </a:t>
            </a:r>
            <a:endParaRPr lang="en-US" sz="16600" kern="1500" spc="600" dirty="0">
              <a:solidFill>
                <a:schemeClr val="tx1">
                  <a:lumMod val="75000"/>
                  <a:lumOff val="25000"/>
                </a:schemeClr>
              </a:solidFill>
              <a:latin typeface="SF Movie Poster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48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528" y="267494"/>
            <a:ext cx="6542374" cy="719485"/>
            <a:chOff x="1151472" y="3187501"/>
            <a:chExt cx="6552728" cy="914400"/>
          </a:xfrm>
        </p:grpSpPr>
        <p:sp>
          <p:nvSpPr>
            <p:cNvPr id="7" name="Pentagon 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3000" b="1" dirty="0" smtClean="0">
                  <a:solidFill>
                    <a:schemeClr val="bg1">
                      <a:lumMod val="50000"/>
                    </a:schemeClr>
                  </a:solidFill>
                </a:rPr>
                <a:t>    5. REGULARITY</a:t>
              </a:r>
              <a:endParaRPr lang="ko-KR" altLang="en-US" sz="3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79712" y="1517759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200" dirty="0" err="1"/>
              <a:t>Luckily</a:t>
            </a:r>
            <a:r>
              <a:rPr lang="es-UY" sz="3200" dirty="0"/>
              <a:t>, </a:t>
            </a:r>
            <a:r>
              <a:rPr lang="es-UY" sz="3200" dirty="0" err="1"/>
              <a:t>people</a:t>
            </a:r>
            <a:r>
              <a:rPr lang="es-UY" sz="3200" dirty="0"/>
              <a:t> </a:t>
            </a:r>
            <a:r>
              <a:rPr lang="es-UY" sz="3200" dirty="0" err="1"/>
              <a:t>tend</a:t>
            </a:r>
            <a:r>
              <a:rPr lang="es-UY" sz="3200" dirty="0"/>
              <a:t> to </a:t>
            </a:r>
            <a:r>
              <a:rPr lang="es-UY" sz="3200" dirty="0" err="1"/>
              <a:t>behave</a:t>
            </a:r>
            <a:r>
              <a:rPr lang="es-UY" sz="3200" dirty="0"/>
              <a:t> in </a:t>
            </a:r>
            <a:endParaRPr lang="es-UY" sz="3200" dirty="0" smtClean="0"/>
          </a:p>
          <a:p>
            <a:r>
              <a:rPr lang="es-UY" sz="3200" dirty="0" err="1" smtClean="0"/>
              <a:t>fairly</a:t>
            </a:r>
            <a:r>
              <a:rPr lang="es-UY" sz="3200" dirty="0" smtClean="0"/>
              <a:t> </a:t>
            </a:r>
            <a:r>
              <a:rPr lang="es-UY" sz="3200" b="1" dirty="0">
                <a:solidFill>
                  <a:schemeClr val="bg2">
                    <a:lumMod val="50000"/>
                  </a:schemeClr>
                </a:solidFill>
              </a:rPr>
              <a:t>REGULAR</a:t>
            </a:r>
            <a:r>
              <a:rPr lang="es-UY" sz="3200" dirty="0"/>
              <a:t> </a:t>
            </a:r>
            <a:r>
              <a:rPr lang="es-UY" sz="3200" dirty="0" err="1"/>
              <a:t>ways</a:t>
            </a:r>
            <a:r>
              <a:rPr lang="es-UY" sz="3200" dirty="0"/>
              <a:t> </a:t>
            </a:r>
            <a:r>
              <a:rPr lang="es-UY" sz="3200" dirty="0" err="1"/>
              <a:t>when</a:t>
            </a:r>
            <a:r>
              <a:rPr lang="es-UY" sz="3200" dirty="0"/>
              <a:t> </a:t>
            </a:r>
            <a:r>
              <a:rPr lang="es-UY" sz="3200" dirty="0" err="1"/>
              <a:t>it</a:t>
            </a:r>
            <a:r>
              <a:rPr lang="es-UY" sz="3200" dirty="0"/>
              <a:t> </a:t>
            </a:r>
            <a:endParaRPr lang="es-UY" sz="3200" dirty="0" smtClean="0"/>
          </a:p>
          <a:p>
            <a:r>
              <a:rPr lang="es-UY" sz="3200" dirty="0" smtClean="0"/>
              <a:t>comes </a:t>
            </a:r>
            <a:r>
              <a:rPr lang="es-UY" sz="3200" dirty="0"/>
              <a:t>to </a:t>
            </a:r>
            <a:r>
              <a:rPr lang="es-UY" sz="3200" dirty="0" err="1"/>
              <a:t>using</a:t>
            </a:r>
            <a:r>
              <a:rPr lang="es-UY" sz="3200" dirty="0"/>
              <a:t> </a:t>
            </a:r>
            <a:r>
              <a:rPr lang="es-UY" sz="3200" dirty="0" err="1"/>
              <a:t>language</a:t>
            </a:r>
            <a:r>
              <a:rPr lang="es-UY" sz="3200" dirty="0"/>
              <a:t>. As </a:t>
            </a:r>
            <a:r>
              <a:rPr lang="es-UY" sz="3200" dirty="0" err="1"/>
              <a:t>part</a:t>
            </a:r>
            <a:r>
              <a:rPr lang="es-UY" sz="3200" dirty="0"/>
              <a:t> of social </a:t>
            </a:r>
            <a:r>
              <a:rPr lang="es-UY" sz="3200" dirty="0" err="1"/>
              <a:t>groups</a:t>
            </a:r>
            <a:r>
              <a:rPr lang="es-UY" sz="3200" dirty="0"/>
              <a:t> </a:t>
            </a:r>
            <a:r>
              <a:rPr lang="es-UY" sz="3200" dirty="0" err="1"/>
              <a:t>we</a:t>
            </a:r>
            <a:r>
              <a:rPr lang="es-UY" sz="3200" dirty="0"/>
              <a:t> </a:t>
            </a:r>
            <a:r>
              <a:rPr lang="es-UY" sz="3200" dirty="0" err="1"/>
              <a:t>follow</a:t>
            </a:r>
            <a:r>
              <a:rPr lang="es-UY" sz="3200" dirty="0"/>
              <a:t> general </a:t>
            </a:r>
            <a:r>
              <a:rPr lang="es-UY" sz="3200" dirty="0" err="1"/>
              <a:t>expected</a:t>
            </a:r>
            <a:r>
              <a:rPr lang="es-UY" sz="3200" dirty="0"/>
              <a:t> </a:t>
            </a:r>
            <a:r>
              <a:rPr lang="es-UY" sz="3200" dirty="0" err="1"/>
              <a:t>patterns</a:t>
            </a:r>
            <a:r>
              <a:rPr lang="es-UY" sz="3200" dirty="0"/>
              <a:t> of </a:t>
            </a:r>
            <a:r>
              <a:rPr lang="es-UY" sz="3200" dirty="0" err="1"/>
              <a:t>behaviour</a:t>
            </a:r>
            <a:r>
              <a:rPr lang="es-UY" sz="3200" dirty="0"/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3" b="98995" l="26131" r="90452"/>
                    </a14:imgEffect>
                  </a14:imgLayer>
                </a14:imgProps>
              </a:ext>
            </a:extLst>
          </a:blip>
          <a:srcRect l="23479" t="14269" r="9559" b="28598"/>
          <a:stretch/>
        </p:blipFill>
        <p:spPr>
          <a:xfrm>
            <a:off x="24764" y="3669798"/>
            <a:ext cx="1666916" cy="14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50" y="-42065"/>
            <a:ext cx="2542212" cy="2542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0818" y="2500147"/>
            <a:ext cx="49036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http://bit.ly/tfpday2</a:t>
            </a:r>
            <a:endParaRPr 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21314" y="3363838"/>
            <a:ext cx="91226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400" dirty="0" smtClean="0"/>
              <a:t>Go to the link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400" dirty="0" smtClean="0"/>
              <a:t>Do the True and False game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400" dirty="0" smtClean="0"/>
              <a:t>There will 10 statements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400" dirty="0" smtClean="0"/>
              <a:t>Determine either the statement is TRUE or FALSE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400" dirty="0" smtClean="0"/>
              <a:t>You have 3 lives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400" dirty="0" smtClean="0"/>
              <a:t>You have 2 minutes to finish all the statement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400" dirty="0" smtClean="0"/>
              <a:t>Do it once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94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574"/>
            <a:ext cx="7272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kern="15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F Movie Poster" panose="00000400000000000000" pitchFamily="2" charset="0"/>
              </a:rPr>
              <a:t>Exit Ticket</a:t>
            </a:r>
            <a:endParaRPr lang="en-US" sz="16600" kern="1500" spc="600" dirty="0">
              <a:solidFill>
                <a:schemeClr val="tx1">
                  <a:lumMod val="75000"/>
                  <a:lumOff val="25000"/>
                </a:schemeClr>
              </a:solidFill>
              <a:latin typeface="SF Movie Poster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71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398" y="213970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1500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https://bit.ly/pragmaticsday2</a:t>
            </a:r>
            <a:endParaRPr lang="en-US" sz="2800" kern="1500" spc="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36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461B7E-C552-4A98-9CE2-0E5D8307C13B}"/>
              </a:ext>
            </a:extLst>
          </p:cNvPr>
          <p:cNvGrpSpPr/>
          <p:nvPr/>
        </p:nvGrpSpPr>
        <p:grpSpPr>
          <a:xfrm>
            <a:off x="2743633" y="419698"/>
            <a:ext cx="3636570" cy="3397656"/>
            <a:chOff x="3658177" y="559597"/>
            <a:chExt cx="4848760" cy="4530208"/>
          </a:xfrm>
          <a:solidFill>
            <a:schemeClr val="bg1">
              <a:lumMod val="65000"/>
            </a:schemeClr>
          </a:solidFill>
        </p:grpSpPr>
        <p:sp>
          <p:nvSpPr>
            <p:cNvPr id="3" name="Graphic 15">
              <a:extLst>
                <a:ext uri="{FF2B5EF4-FFF2-40B4-BE49-F238E27FC236}">
                  <a16:creationId xmlns:a16="http://schemas.microsoft.com/office/drawing/2014/main" id="{3097207F-F5AC-4D90-8147-EC0343F49E51}"/>
                </a:ext>
              </a:extLst>
            </p:cNvPr>
            <p:cNvSpPr/>
            <p:nvPr/>
          </p:nvSpPr>
          <p:spPr>
            <a:xfrm>
              <a:off x="3658177" y="559597"/>
              <a:ext cx="4848760" cy="4530208"/>
            </a:xfrm>
            <a:custGeom>
              <a:avLst/>
              <a:gdLst>
                <a:gd name="connsiteX0" fmla="*/ 2451084 w 4848760"/>
                <a:gd name="connsiteY0" fmla="*/ 0 h 4530208"/>
                <a:gd name="connsiteX1" fmla="*/ 2454872 w 4848760"/>
                <a:gd name="connsiteY1" fmla="*/ 0 h 4530208"/>
                <a:gd name="connsiteX2" fmla="*/ 2467372 w 4848760"/>
                <a:gd name="connsiteY2" fmla="*/ 14015 h 4530208"/>
                <a:gd name="connsiteX3" fmla="*/ 4586646 w 4848760"/>
                <a:gd name="connsiteY3" fmla="*/ 2079123 h 4530208"/>
                <a:gd name="connsiteX4" fmla="*/ 4848761 w 4848760"/>
                <a:gd name="connsiteY4" fmla="*/ 2333285 h 4530208"/>
                <a:gd name="connsiteX5" fmla="*/ 4848761 w 4848760"/>
                <a:gd name="connsiteY5" fmla="*/ 2337072 h 4530208"/>
                <a:gd name="connsiteX6" fmla="*/ 4833231 w 4848760"/>
                <a:gd name="connsiteY6" fmla="*/ 2350330 h 4530208"/>
                <a:gd name="connsiteX7" fmla="*/ 4710506 w 4848760"/>
                <a:gd name="connsiteY7" fmla="*/ 2465100 h 4530208"/>
                <a:gd name="connsiteX8" fmla="*/ 4440436 w 4848760"/>
                <a:gd name="connsiteY8" fmla="*/ 2202227 h 4530208"/>
                <a:gd name="connsiteX9" fmla="*/ 4440436 w 4848760"/>
                <a:gd name="connsiteY9" fmla="*/ 2232529 h 4530208"/>
                <a:gd name="connsiteX10" fmla="*/ 4440436 w 4848760"/>
                <a:gd name="connsiteY10" fmla="*/ 4503694 h 4530208"/>
                <a:gd name="connsiteX11" fmla="*/ 4439300 w 4848760"/>
                <a:gd name="connsiteY11" fmla="*/ 4530208 h 4530208"/>
                <a:gd name="connsiteX12" fmla="*/ 462111 w 4848760"/>
                <a:gd name="connsiteY12" fmla="*/ 4530208 h 4530208"/>
                <a:gd name="connsiteX13" fmla="*/ 461733 w 4848760"/>
                <a:gd name="connsiteY13" fmla="*/ 4507481 h 4530208"/>
                <a:gd name="connsiteX14" fmla="*/ 461733 w 4848760"/>
                <a:gd name="connsiteY14" fmla="*/ 2184803 h 4530208"/>
                <a:gd name="connsiteX15" fmla="*/ 461733 w 4848760"/>
                <a:gd name="connsiteY15" fmla="*/ 2156394 h 4530208"/>
                <a:gd name="connsiteX16" fmla="*/ 131058 w 4848760"/>
                <a:gd name="connsiteY16" fmla="*/ 2470782 h 4530208"/>
                <a:gd name="connsiteX17" fmla="*/ 15530 w 4848760"/>
                <a:gd name="connsiteY17" fmla="*/ 2349572 h 4530208"/>
                <a:gd name="connsiteX18" fmla="*/ 0 w 4848760"/>
                <a:gd name="connsiteY18" fmla="*/ 2337072 h 4530208"/>
                <a:gd name="connsiteX19" fmla="*/ 0 w 4848760"/>
                <a:gd name="connsiteY19" fmla="*/ 2329497 h 4530208"/>
                <a:gd name="connsiteX20" fmla="*/ 17424 w 4848760"/>
                <a:gd name="connsiteY20" fmla="*/ 2316618 h 4530208"/>
                <a:gd name="connsiteX21" fmla="*/ 1319669 w 4848760"/>
                <a:gd name="connsiteY21" fmla="*/ 1078387 h 4530208"/>
                <a:gd name="connsiteX22" fmla="*/ 1335199 w 4848760"/>
                <a:gd name="connsiteY22" fmla="*/ 1042402 h 4530208"/>
                <a:gd name="connsiteX23" fmla="*/ 1338987 w 4848760"/>
                <a:gd name="connsiteY23" fmla="*/ 245071 h 4530208"/>
                <a:gd name="connsiteX24" fmla="*/ 1338987 w 4848760"/>
                <a:gd name="connsiteY24" fmla="*/ 219314 h 4530208"/>
                <a:gd name="connsiteX25" fmla="*/ 1661328 w 4848760"/>
                <a:gd name="connsiteY25" fmla="*/ 219314 h 4530208"/>
                <a:gd name="connsiteX26" fmla="*/ 1661328 w 4848760"/>
                <a:gd name="connsiteY26" fmla="*/ 751878 h 4530208"/>
                <a:gd name="connsiteX27" fmla="*/ 1676858 w 4848760"/>
                <a:gd name="connsiteY27" fmla="*/ 737863 h 4530208"/>
                <a:gd name="connsiteX28" fmla="*/ 2310557 w 4848760"/>
                <a:gd name="connsiteY28" fmla="*/ 134846 h 4530208"/>
                <a:gd name="connsiteX29" fmla="*/ 2451084 w 4848760"/>
                <a:gd name="connsiteY29" fmla="*/ 0 h 4530208"/>
                <a:gd name="connsiteX30" fmla="*/ 651880 w 4848760"/>
                <a:gd name="connsiteY30" fmla="*/ 4338924 h 4530208"/>
                <a:gd name="connsiteX31" fmla="*/ 4250668 w 4848760"/>
                <a:gd name="connsiteY31" fmla="*/ 4338924 h 4530208"/>
                <a:gd name="connsiteX32" fmla="*/ 4250668 w 4848760"/>
                <a:gd name="connsiteY32" fmla="*/ 4316955 h 4530208"/>
                <a:gd name="connsiteX33" fmla="*/ 4251046 w 4848760"/>
                <a:gd name="connsiteY33" fmla="*/ 2036700 h 4530208"/>
                <a:gd name="connsiteX34" fmla="*/ 4236274 w 4848760"/>
                <a:gd name="connsiteY34" fmla="*/ 2002231 h 4530208"/>
                <a:gd name="connsiteX35" fmla="*/ 2465857 w 4848760"/>
                <a:gd name="connsiteY35" fmla="*/ 278024 h 4530208"/>
                <a:gd name="connsiteX36" fmla="*/ 2451084 w 4848760"/>
                <a:gd name="connsiteY36" fmla="*/ 264010 h 4530208"/>
                <a:gd name="connsiteX37" fmla="*/ 2435555 w 4848760"/>
                <a:gd name="connsiteY37" fmla="*/ 278403 h 4530208"/>
                <a:gd name="connsiteX38" fmla="*/ 667031 w 4848760"/>
                <a:gd name="connsiteY38" fmla="*/ 1960944 h 4530208"/>
                <a:gd name="connsiteX39" fmla="*/ 651501 w 4848760"/>
                <a:gd name="connsiteY39" fmla="*/ 1996928 h 4530208"/>
                <a:gd name="connsiteX40" fmla="*/ 651880 w 4848760"/>
                <a:gd name="connsiteY40" fmla="*/ 4315061 h 4530208"/>
                <a:gd name="connsiteX41" fmla="*/ 651880 w 4848760"/>
                <a:gd name="connsiteY41" fmla="*/ 4338924 h 453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848760" h="4530208">
                  <a:moveTo>
                    <a:pt x="2451084" y="0"/>
                  </a:moveTo>
                  <a:cubicBezTo>
                    <a:pt x="2452221" y="0"/>
                    <a:pt x="2453736" y="0"/>
                    <a:pt x="2454872" y="0"/>
                  </a:cubicBezTo>
                  <a:cubicBezTo>
                    <a:pt x="2459039" y="4545"/>
                    <a:pt x="2462827" y="9469"/>
                    <a:pt x="2467372" y="14015"/>
                  </a:cubicBezTo>
                  <a:cubicBezTo>
                    <a:pt x="3173796" y="702258"/>
                    <a:pt x="3880221" y="1390880"/>
                    <a:pt x="4586646" y="2079123"/>
                  </a:cubicBezTo>
                  <a:cubicBezTo>
                    <a:pt x="4673765" y="2163970"/>
                    <a:pt x="4761263" y="2248817"/>
                    <a:pt x="4848761" y="2333285"/>
                  </a:cubicBezTo>
                  <a:cubicBezTo>
                    <a:pt x="4848761" y="2334421"/>
                    <a:pt x="4848761" y="2335936"/>
                    <a:pt x="4848761" y="2337072"/>
                  </a:cubicBezTo>
                  <a:cubicBezTo>
                    <a:pt x="4843458" y="2341618"/>
                    <a:pt x="4838155" y="2345784"/>
                    <a:pt x="4833231" y="2350330"/>
                  </a:cubicBezTo>
                  <a:cubicBezTo>
                    <a:pt x="4792701" y="2388208"/>
                    <a:pt x="4752172" y="2426086"/>
                    <a:pt x="4710506" y="2465100"/>
                  </a:cubicBezTo>
                  <a:cubicBezTo>
                    <a:pt x="4624524" y="2381390"/>
                    <a:pt x="4534374" y="2293513"/>
                    <a:pt x="4440436" y="2202227"/>
                  </a:cubicBezTo>
                  <a:cubicBezTo>
                    <a:pt x="4440436" y="2216241"/>
                    <a:pt x="4440436" y="2224575"/>
                    <a:pt x="4440436" y="2232529"/>
                  </a:cubicBezTo>
                  <a:cubicBezTo>
                    <a:pt x="4440436" y="2989710"/>
                    <a:pt x="4440436" y="3746512"/>
                    <a:pt x="4440436" y="4503694"/>
                  </a:cubicBezTo>
                  <a:cubicBezTo>
                    <a:pt x="4440436" y="4512406"/>
                    <a:pt x="4439679" y="4521117"/>
                    <a:pt x="4439300" y="4530208"/>
                  </a:cubicBezTo>
                  <a:cubicBezTo>
                    <a:pt x="3113571" y="4530208"/>
                    <a:pt x="1787841" y="4530208"/>
                    <a:pt x="462111" y="4530208"/>
                  </a:cubicBezTo>
                  <a:cubicBezTo>
                    <a:pt x="462111" y="4522633"/>
                    <a:pt x="461733" y="4515057"/>
                    <a:pt x="461733" y="4507481"/>
                  </a:cubicBezTo>
                  <a:cubicBezTo>
                    <a:pt x="461733" y="3733255"/>
                    <a:pt x="461733" y="2959029"/>
                    <a:pt x="461733" y="2184803"/>
                  </a:cubicBezTo>
                  <a:cubicBezTo>
                    <a:pt x="461733" y="2176848"/>
                    <a:pt x="461733" y="2168894"/>
                    <a:pt x="461733" y="2156394"/>
                  </a:cubicBezTo>
                  <a:cubicBezTo>
                    <a:pt x="349235" y="2263210"/>
                    <a:pt x="240904" y="2366617"/>
                    <a:pt x="131058" y="2470782"/>
                  </a:cubicBezTo>
                  <a:cubicBezTo>
                    <a:pt x="92044" y="2429873"/>
                    <a:pt x="53787" y="2389723"/>
                    <a:pt x="15530" y="2349572"/>
                  </a:cubicBezTo>
                  <a:cubicBezTo>
                    <a:pt x="10985" y="2344648"/>
                    <a:pt x="5303" y="2341239"/>
                    <a:pt x="0" y="2337072"/>
                  </a:cubicBezTo>
                  <a:cubicBezTo>
                    <a:pt x="0" y="2334421"/>
                    <a:pt x="0" y="2332148"/>
                    <a:pt x="0" y="2329497"/>
                  </a:cubicBezTo>
                  <a:cubicBezTo>
                    <a:pt x="6060" y="2325330"/>
                    <a:pt x="12121" y="2321542"/>
                    <a:pt x="17424" y="2316618"/>
                  </a:cubicBezTo>
                  <a:cubicBezTo>
                    <a:pt x="451506" y="1903748"/>
                    <a:pt x="885209" y="1490878"/>
                    <a:pt x="1319669" y="1078387"/>
                  </a:cubicBezTo>
                  <a:cubicBezTo>
                    <a:pt x="1330654" y="1067781"/>
                    <a:pt x="1335199" y="1057554"/>
                    <a:pt x="1335199" y="1042402"/>
                  </a:cubicBezTo>
                  <a:cubicBezTo>
                    <a:pt x="1335957" y="776499"/>
                    <a:pt x="1337472" y="510974"/>
                    <a:pt x="1338987" y="245071"/>
                  </a:cubicBezTo>
                  <a:cubicBezTo>
                    <a:pt x="1338987" y="237116"/>
                    <a:pt x="1338987" y="229162"/>
                    <a:pt x="1338987" y="219314"/>
                  </a:cubicBezTo>
                  <a:cubicBezTo>
                    <a:pt x="1447697" y="219314"/>
                    <a:pt x="1553376" y="219314"/>
                    <a:pt x="1661328" y="219314"/>
                  </a:cubicBezTo>
                  <a:cubicBezTo>
                    <a:pt x="1661328" y="396583"/>
                    <a:pt x="1661328" y="572715"/>
                    <a:pt x="1661328" y="751878"/>
                  </a:cubicBezTo>
                  <a:cubicBezTo>
                    <a:pt x="1668525" y="745439"/>
                    <a:pt x="1672692" y="741651"/>
                    <a:pt x="1676858" y="737863"/>
                  </a:cubicBezTo>
                  <a:cubicBezTo>
                    <a:pt x="1888218" y="536731"/>
                    <a:pt x="2099577" y="335978"/>
                    <a:pt x="2310557" y="134846"/>
                  </a:cubicBezTo>
                  <a:cubicBezTo>
                    <a:pt x="2357905" y="90150"/>
                    <a:pt x="2404495" y="45075"/>
                    <a:pt x="2451084" y="0"/>
                  </a:cubicBezTo>
                  <a:close/>
                  <a:moveTo>
                    <a:pt x="651880" y="4338924"/>
                  </a:moveTo>
                  <a:cubicBezTo>
                    <a:pt x="1852612" y="4338924"/>
                    <a:pt x="3051072" y="4338924"/>
                    <a:pt x="4250668" y="4338924"/>
                  </a:cubicBezTo>
                  <a:cubicBezTo>
                    <a:pt x="4250668" y="4330591"/>
                    <a:pt x="4250668" y="4323773"/>
                    <a:pt x="4250668" y="4316955"/>
                  </a:cubicBezTo>
                  <a:cubicBezTo>
                    <a:pt x="4250668" y="3556744"/>
                    <a:pt x="4250668" y="2796911"/>
                    <a:pt x="4251046" y="2036700"/>
                  </a:cubicBezTo>
                  <a:cubicBezTo>
                    <a:pt x="4251046" y="2022306"/>
                    <a:pt x="4246501" y="2012458"/>
                    <a:pt x="4236274" y="2002231"/>
                  </a:cubicBezTo>
                  <a:cubicBezTo>
                    <a:pt x="3646135" y="1428000"/>
                    <a:pt x="3055996" y="853012"/>
                    <a:pt x="2465857" y="278024"/>
                  </a:cubicBezTo>
                  <a:cubicBezTo>
                    <a:pt x="2460933" y="273479"/>
                    <a:pt x="2456009" y="268934"/>
                    <a:pt x="2451084" y="264010"/>
                  </a:cubicBezTo>
                  <a:cubicBezTo>
                    <a:pt x="2445024" y="269691"/>
                    <a:pt x="2440100" y="273858"/>
                    <a:pt x="2435555" y="278403"/>
                  </a:cubicBezTo>
                  <a:cubicBezTo>
                    <a:pt x="1846173" y="839376"/>
                    <a:pt x="1256792" y="1400350"/>
                    <a:pt x="667031" y="1960944"/>
                  </a:cubicBezTo>
                  <a:cubicBezTo>
                    <a:pt x="656047" y="1971550"/>
                    <a:pt x="651501" y="1981398"/>
                    <a:pt x="651501" y="1996928"/>
                  </a:cubicBezTo>
                  <a:cubicBezTo>
                    <a:pt x="651880" y="2769639"/>
                    <a:pt x="651880" y="3542350"/>
                    <a:pt x="651880" y="4315061"/>
                  </a:cubicBezTo>
                  <a:cubicBezTo>
                    <a:pt x="651880" y="4322258"/>
                    <a:pt x="651880" y="4329834"/>
                    <a:pt x="651880" y="4338924"/>
                  </a:cubicBezTo>
                  <a:close/>
                </a:path>
              </a:pathLst>
            </a:custGeom>
            <a:grpFill/>
            <a:ln w="37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latinLnBrk="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66295C6-EFB5-4B72-9554-F7EFCD8B791C}"/>
                </a:ext>
              </a:extLst>
            </p:cNvPr>
            <p:cNvSpPr/>
            <p:nvPr/>
          </p:nvSpPr>
          <p:spPr>
            <a:xfrm>
              <a:off x="6077042" y="796666"/>
              <a:ext cx="46062" cy="489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Chord 56">
              <a:extLst>
                <a:ext uri="{FF2B5EF4-FFF2-40B4-BE49-F238E27FC236}">
                  <a16:creationId xmlns:a16="http://schemas.microsoft.com/office/drawing/2014/main" id="{27F9FE6A-4E94-4E12-80E1-9C67A3DFA69B}"/>
                </a:ext>
              </a:extLst>
            </p:cNvPr>
            <p:cNvSpPr/>
            <p:nvPr/>
          </p:nvSpPr>
          <p:spPr>
            <a:xfrm>
              <a:off x="5827837" y="1249989"/>
              <a:ext cx="544472" cy="544472"/>
            </a:xfrm>
            <a:prstGeom prst="chord">
              <a:avLst>
                <a:gd name="adj1" fmla="val 10883871"/>
                <a:gd name="adj2" fmla="val 213749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9030F5B7-A364-462E-AE76-417F58525E72}"/>
                </a:ext>
              </a:extLst>
            </p:cNvPr>
            <p:cNvSpPr/>
            <p:nvPr/>
          </p:nvSpPr>
          <p:spPr>
            <a:xfrm rot="10800000">
              <a:off x="5986711" y="1376304"/>
              <a:ext cx="238193" cy="238193"/>
            </a:xfrm>
            <a:prstGeom prst="chord">
              <a:avLst>
                <a:gd name="adj1" fmla="val 10883871"/>
                <a:gd name="adj2" fmla="val 213749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2122" y="3774038"/>
            <a:ext cx="91440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ineapple Demo" panose="02000000000000000000" pitchFamily="2" charset="0"/>
              </a:rPr>
              <a:t>STAY AT HOME</a:t>
            </a:r>
          </a:p>
          <a:p>
            <a:pPr algn="ctr" defTabSz="685800" latinLnBrk="0">
              <a:defRPr/>
            </a:pP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ineapple Demo" panose="02000000000000000000" pitchFamily="2" charset="0"/>
              </a:rPr>
              <a:t>STAY INSPIRED</a:t>
            </a:r>
            <a:endParaRPr lang="ko-KR" alt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ineapple Demo" panose="02000000000000000000" pitchFamily="2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7990" l="7789" r="91709"/>
                    </a14:imgEffect>
                  </a14:imgLayer>
                </a14:imgProps>
              </a:ext>
            </a:extLst>
          </a:blip>
          <a:srcRect l="6439" t="38649" r="8105"/>
          <a:stretch/>
        </p:blipFill>
        <p:spPr>
          <a:xfrm>
            <a:off x="3377482" y="1413281"/>
            <a:ext cx="2429692" cy="17443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23260" y="3164197"/>
            <a:ext cx="27040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dirty="0">
                <a:solidFill>
                  <a:prstClr val="white"/>
                </a:solidFill>
                <a:latin typeface="Pineapple Demo" panose="02000000000000000000" pitchFamily="2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4241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213970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ba Super" panose="00000400000000000000" pitchFamily="2" charset="0"/>
              </a:rPr>
              <a:t>THE EXPERTS</a:t>
            </a:r>
            <a:endParaRPr lang="en-US" sz="5400" spc="600" dirty="0">
              <a:solidFill>
                <a:schemeClr val="tx1">
                  <a:lumMod val="75000"/>
                  <a:lumOff val="25000"/>
                </a:schemeClr>
              </a:solidFill>
              <a:latin typeface="Alba Super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155926"/>
            <a:ext cx="864096" cy="864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6077155" y="4268512"/>
            <a:ext cx="318805" cy="286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4209" y="4249548"/>
            <a:ext cx="187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@</a:t>
            </a:r>
            <a:r>
              <a:rPr lang="en-US" sz="1600" dirty="0" err="1" smtClean="0"/>
              <a:t>trisnendri</a:t>
            </a:r>
            <a:endParaRPr 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6077155" y="4735034"/>
            <a:ext cx="318805" cy="2431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4681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Trisnendri Syahrizal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22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A8D24F6D-60E5-4EB6-8EEF-E5D8961CC315}"/>
              </a:ext>
            </a:extLst>
          </p:cNvPr>
          <p:cNvSpPr/>
          <p:nvPr/>
        </p:nvSpPr>
        <p:spPr>
          <a:xfrm>
            <a:off x="3596175" y="1414481"/>
            <a:ext cx="4887059" cy="6561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32903 w 6516079"/>
              <a:gd name="connsiteY4" fmla="*/ 874800 h 874800"/>
              <a:gd name="connsiteX5" fmla="*/ 509661 w 6516079"/>
              <a:gd name="connsiteY5" fmla="*/ 775877 h 874800"/>
              <a:gd name="connsiteX6" fmla="*/ 462893 w 6516079"/>
              <a:gd name="connsiteY6" fmla="*/ 660067 h 874800"/>
              <a:gd name="connsiteX7" fmla="*/ 406772 w 6516079"/>
              <a:gd name="connsiteY7" fmla="*/ 552529 h 874800"/>
              <a:gd name="connsiteX8" fmla="*/ 341297 w 6516079"/>
              <a:gd name="connsiteY8" fmla="*/ 451885 h 874800"/>
              <a:gd name="connsiteX9" fmla="*/ 266469 w 6516079"/>
              <a:gd name="connsiteY9" fmla="*/ 356755 h 874800"/>
              <a:gd name="connsiteX10" fmla="*/ 183624 w 6516079"/>
              <a:gd name="connsiteY10" fmla="*/ 269898 h 874800"/>
              <a:gd name="connsiteX11" fmla="*/ 94097 w 6516079"/>
              <a:gd name="connsiteY11" fmla="*/ 189934 h 874800"/>
              <a:gd name="connsiteX12" fmla="*/ 0 w 6516079"/>
              <a:gd name="connsiteY12" fmla="*/ 119445 h 874800"/>
              <a:gd name="connsiteX13" fmla="*/ 0 w 6516079"/>
              <a:gd name="connsiteY13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32903 w 6516079"/>
              <a:gd name="connsiteY3" fmla="*/ 874800 h 874800"/>
              <a:gd name="connsiteX4" fmla="*/ 509661 w 6516079"/>
              <a:gd name="connsiteY4" fmla="*/ 775877 h 874800"/>
              <a:gd name="connsiteX5" fmla="*/ 462893 w 6516079"/>
              <a:gd name="connsiteY5" fmla="*/ 660067 h 874800"/>
              <a:gd name="connsiteX6" fmla="*/ 406772 w 6516079"/>
              <a:gd name="connsiteY6" fmla="*/ 552529 h 874800"/>
              <a:gd name="connsiteX7" fmla="*/ 341297 w 6516079"/>
              <a:gd name="connsiteY7" fmla="*/ 451885 h 874800"/>
              <a:gd name="connsiteX8" fmla="*/ 266469 w 6516079"/>
              <a:gd name="connsiteY8" fmla="*/ 356755 h 874800"/>
              <a:gd name="connsiteX9" fmla="*/ 183624 w 6516079"/>
              <a:gd name="connsiteY9" fmla="*/ 269898 h 874800"/>
              <a:gd name="connsiteX10" fmla="*/ 94097 w 6516079"/>
              <a:gd name="connsiteY10" fmla="*/ 189934 h 874800"/>
              <a:gd name="connsiteX11" fmla="*/ 0 w 6516079"/>
              <a:gd name="connsiteY11" fmla="*/ 119445 h 874800"/>
              <a:gd name="connsiteX12" fmla="*/ 0 w 6516079"/>
              <a:gd name="connsiteY12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6079" h="874800">
                <a:moveTo>
                  <a:pt x="0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532903" y="874800"/>
                </a:lnTo>
                <a:lnTo>
                  <a:pt x="509661" y="775877"/>
                </a:lnTo>
                <a:lnTo>
                  <a:pt x="462893" y="660067"/>
                </a:lnTo>
                <a:lnTo>
                  <a:pt x="406772" y="552529"/>
                </a:lnTo>
                <a:lnTo>
                  <a:pt x="341297" y="451885"/>
                </a:lnTo>
                <a:lnTo>
                  <a:pt x="266469" y="356755"/>
                </a:lnTo>
                <a:lnTo>
                  <a:pt x="183624" y="269898"/>
                </a:lnTo>
                <a:lnTo>
                  <a:pt x="94097" y="189934"/>
                </a:lnTo>
                <a:lnTo>
                  <a:pt x="0" y="119445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" name="자유형: 도형 41">
            <a:extLst>
              <a:ext uri="{FF2B5EF4-FFF2-40B4-BE49-F238E27FC236}">
                <a16:creationId xmlns:a16="http://schemas.microsoft.com/office/drawing/2014/main" id="{5A5436A6-F749-4DDC-AA8D-85827AAA93AF}"/>
              </a:ext>
            </a:extLst>
          </p:cNvPr>
          <p:cNvSpPr/>
          <p:nvPr/>
        </p:nvSpPr>
        <p:spPr>
          <a:xfrm>
            <a:off x="4018518" y="2166737"/>
            <a:ext cx="4464716" cy="656100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" name="자유형: 도형 42">
            <a:extLst>
              <a:ext uri="{FF2B5EF4-FFF2-40B4-BE49-F238E27FC236}">
                <a16:creationId xmlns:a16="http://schemas.microsoft.com/office/drawing/2014/main" id="{91D982B5-84DD-42FF-BC72-008F56F3EF9E}"/>
              </a:ext>
            </a:extLst>
          </p:cNvPr>
          <p:cNvSpPr/>
          <p:nvPr/>
        </p:nvSpPr>
        <p:spPr>
          <a:xfrm>
            <a:off x="4105601" y="2919149"/>
            <a:ext cx="4377630" cy="656100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975AF688-11FA-4CF2-96A3-8567EB014DF5}"/>
              </a:ext>
            </a:extLst>
          </p:cNvPr>
          <p:cNvSpPr/>
          <p:nvPr/>
        </p:nvSpPr>
        <p:spPr>
          <a:xfrm>
            <a:off x="3596175" y="3671561"/>
            <a:ext cx="4887059" cy="6561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26" fmla="*/ 5292079 w 6516079"/>
              <a:gd name="connsiteY26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0 w 6516079"/>
              <a:gd name="connsiteY3" fmla="*/ 874800 h 874800"/>
              <a:gd name="connsiteX4" fmla="*/ 0 w 6516079"/>
              <a:gd name="connsiteY4" fmla="*/ 539778 h 874800"/>
              <a:gd name="connsiteX5" fmla="*/ 47330 w 6516079"/>
              <a:gd name="connsiteY5" fmla="*/ 545672 h 874800"/>
              <a:gd name="connsiteX6" fmla="*/ 124830 w 6516079"/>
              <a:gd name="connsiteY6" fmla="*/ 553944 h 874800"/>
              <a:gd name="connsiteX7" fmla="*/ 203667 w 6516079"/>
              <a:gd name="connsiteY7" fmla="*/ 556701 h 874800"/>
              <a:gd name="connsiteX8" fmla="*/ 278495 w 6516079"/>
              <a:gd name="connsiteY8" fmla="*/ 551187 h 874800"/>
              <a:gd name="connsiteX9" fmla="*/ 349315 w 6516079"/>
              <a:gd name="connsiteY9" fmla="*/ 538778 h 874800"/>
              <a:gd name="connsiteX10" fmla="*/ 388065 w 6516079"/>
              <a:gd name="connsiteY10" fmla="*/ 529127 h 874800"/>
              <a:gd name="connsiteX11" fmla="*/ 426815 w 6516079"/>
              <a:gd name="connsiteY11" fmla="*/ 511205 h 874800"/>
              <a:gd name="connsiteX12" fmla="*/ 465566 w 6516079"/>
              <a:gd name="connsiteY12" fmla="*/ 490524 h 874800"/>
              <a:gd name="connsiteX13" fmla="*/ 498971 w 6516079"/>
              <a:gd name="connsiteY13" fmla="*/ 465708 h 874800"/>
              <a:gd name="connsiteX14" fmla="*/ 533713 w 6516079"/>
              <a:gd name="connsiteY14" fmla="*/ 435377 h 874800"/>
              <a:gd name="connsiteX15" fmla="*/ 560437 w 6516079"/>
              <a:gd name="connsiteY15" fmla="*/ 403667 h 874800"/>
              <a:gd name="connsiteX16" fmla="*/ 579144 w 6516079"/>
              <a:gd name="connsiteY16" fmla="*/ 363685 h 874800"/>
              <a:gd name="connsiteX17" fmla="*/ 593842 w 6516079"/>
              <a:gd name="connsiteY17" fmla="*/ 318188 h 874800"/>
              <a:gd name="connsiteX18" fmla="*/ 599187 w 6516079"/>
              <a:gd name="connsiteY18" fmla="*/ 268555 h 874800"/>
              <a:gd name="connsiteX19" fmla="*/ 593842 w 6516079"/>
              <a:gd name="connsiteY19" fmla="*/ 213407 h 874800"/>
              <a:gd name="connsiteX20" fmla="*/ 587161 w 6516079"/>
              <a:gd name="connsiteY20" fmla="*/ 174804 h 874800"/>
              <a:gd name="connsiteX21" fmla="*/ 577808 w 6516079"/>
              <a:gd name="connsiteY21" fmla="*/ 132065 h 874800"/>
              <a:gd name="connsiteX22" fmla="*/ 567118 w 6516079"/>
              <a:gd name="connsiteY22" fmla="*/ 87946 h 874800"/>
              <a:gd name="connsiteX23" fmla="*/ 563109 w 6516079"/>
              <a:gd name="connsiteY23" fmla="*/ 45207 h 874800"/>
              <a:gd name="connsiteX24" fmla="*/ 563109 w 6516079"/>
              <a:gd name="connsiteY24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079" h="874800">
                <a:moveTo>
                  <a:pt x="563109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0" y="874800"/>
                </a:lnTo>
                <a:lnTo>
                  <a:pt x="0" y="539778"/>
                </a:lnTo>
                <a:lnTo>
                  <a:pt x="47330" y="545672"/>
                </a:lnTo>
                <a:lnTo>
                  <a:pt x="124830" y="553944"/>
                </a:lnTo>
                <a:lnTo>
                  <a:pt x="203667" y="556701"/>
                </a:lnTo>
                <a:lnTo>
                  <a:pt x="278495" y="551187"/>
                </a:lnTo>
                <a:lnTo>
                  <a:pt x="349315" y="538778"/>
                </a:lnTo>
                <a:lnTo>
                  <a:pt x="388065" y="529127"/>
                </a:lnTo>
                <a:lnTo>
                  <a:pt x="426815" y="511205"/>
                </a:lnTo>
                <a:lnTo>
                  <a:pt x="465566" y="490524"/>
                </a:lnTo>
                <a:lnTo>
                  <a:pt x="498971" y="465708"/>
                </a:lnTo>
                <a:lnTo>
                  <a:pt x="533713" y="435377"/>
                </a:lnTo>
                <a:lnTo>
                  <a:pt x="560437" y="403667"/>
                </a:lnTo>
                <a:lnTo>
                  <a:pt x="579144" y="363685"/>
                </a:lnTo>
                <a:lnTo>
                  <a:pt x="593842" y="318188"/>
                </a:lnTo>
                <a:lnTo>
                  <a:pt x="599187" y="268555"/>
                </a:lnTo>
                <a:lnTo>
                  <a:pt x="593842" y="213407"/>
                </a:lnTo>
                <a:lnTo>
                  <a:pt x="587161" y="174804"/>
                </a:lnTo>
                <a:lnTo>
                  <a:pt x="577808" y="132065"/>
                </a:lnTo>
                <a:lnTo>
                  <a:pt x="567118" y="87946"/>
                </a:lnTo>
                <a:lnTo>
                  <a:pt x="563109" y="45207"/>
                </a:lnTo>
                <a:lnTo>
                  <a:pt x="563109" y="2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6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D4FC3-419C-4D2F-B148-B4BCBD72D5A1}"/>
              </a:ext>
            </a:extLst>
          </p:cNvPr>
          <p:cNvGrpSpPr/>
          <p:nvPr/>
        </p:nvGrpSpPr>
        <p:grpSpPr>
          <a:xfrm>
            <a:off x="703323" y="1369503"/>
            <a:ext cx="3144898" cy="3549730"/>
            <a:chOff x="2139373" y="1568826"/>
            <a:chExt cx="4193197" cy="4732973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48B993E4-FC77-4F43-B0F1-E27D34C4822F}"/>
                </a:ext>
              </a:extLst>
            </p:cNvPr>
            <p:cNvSpPr/>
            <p:nvPr/>
          </p:nvSpPr>
          <p:spPr>
            <a:xfrm>
              <a:off x="2139373" y="1568826"/>
              <a:ext cx="4193197" cy="4732973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973">
                  <a:moveTo>
                    <a:pt x="2279716" y="2810605"/>
                  </a:moveTo>
                  <a:cubicBezTo>
                    <a:pt x="2279699" y="2813553"/>
                    <a:pt x="2293118" y="3074893"/>
                    <a:pt x="2357263" y="3138827"/>
                  </a:cubicBezTo>
                  <a:cubicBezTo>
                    <a:pt x="2421408" y="3202761"/>
                    <a:pt x="2602241" y="3253640"/>
                    <a:pt x="2817602" y="3293729"/>
                  </a:cubicBezTo>
                  <a:cubicBezTo>
                    <a:pt x="3120276" y="3327299"/>
                    <a:pt x="3353266" y="3509408"/>
                    <a:pt x="3694648" y="3319074"/>
                  </a:cubicBezTo>
                  <a:cubicBezTo>
                    <a:pt x="3836971" y="3193980"/>
                    <a:pt x="3740754" y="3068884"/>
                    <a:pt x="3739953" y="2864275"/>
                  </a:cubicBezTo>
                  <a:cubicBezTo>
                    <a:pt x="3775679" y="2764000"/>
                    <a:pt x="3886456" y="2820251"/>
                    <a:pt x="3894780" y="2718892"/>
                  </a:cubicBezTo>
                  <a:cubicBezTo>
                    <a:pt x="3894481" y="2664585"/>
                    <a:pt x="3872007" y="2666128"/>
                    <a:pt x="3849533" y="2632528"/>
                  </a:cubicBezTo>
                  <a:cubicBezTo>
                    <a:pt x="3878881" y="2600502"/>
                    <a:pt x="3931042" y="2591288"/>
                    <a:pt x="3937577" y="2536450"/>
                  </a:cubicBezTo>
                  <a:cubicBezTo>
                    <a:pt x="3940460" y="2477004"/>
                    <a:pt x="3869273" y="2411880"/>
                    <a:pt x="3870902" y="2327728"/>
                  </a:cubicBezTo>
                  <a:cubicBezTo>
                    <a:pt x="3906766" y="2247276"/>
                    <a:pt x="4161291" y="2258266"/>
                    <a:pt x="4193179" y="2118179"/>
                  </a:cubicBezTo>
                  <a:cubicBezTo>
                    <a:pt x="4196354" y="1985492"/>
                    <a:pt x="3794012" y="1785217"/>
                    <a:pt x="3777308" y="1501455"/>
                  </a:cubicBezTo>
                  <a:cubicBezTo>
                    <a:pt x="3788793" y="-20640"/>
                    <a:pt x="2469409" y="9939"/>
                    <a:pt x="2185723" y="398"/>
                  </a:cubicBezTo>
                  <a:cubicBezTo>
                    <a:pt x="1833552" y="-11446"/>
                    <a:pt x="986143" y="239133"/>
                    <a:pt x="734030" y="949751"/>
                  </a:cubicBezTo>
                  <a:cubicBezTo>
                    <a:pt x="415922" y="2117157"/>
                    <a:pt x="1089409" y="2189270"/>
                    <a:pt x="1201500" y="2874629"/>
                  </a:cubicBezTo>
                  <a:cubicBezTo>
                    <a:pt x="1152798" y="3891375"/>
                    <a:pt x="200250" y="4412473"/>
                    <a:pt x="0" y="4732973"/>
                  </a:cubicBezTo>
                </a:path>
              </a:pathLst>
            </a:custGeom>
            <a:ln w="381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1B07C22F-15EE-4DC9-8029-DE016BC26505}"/>
                </a:ext>
              </a:extLst>
            </p:cNvPr>
            <p:cNvSpPr/>
            <p:nvPr/>
          </p:nvSpPr>
          <p:spPr>
            <a:xfrm rot="10800000">
              <a:off x="4326391" y="4080639"/>
              <a:ext cx="198721" cy="334249"/>
            </a:xfrm>
            <a:custGeom>
              <a:avLst/>
              <a:gdLst/>
              <a:ahLst/>
              <a:cxnLst/>
              <a:rect l="l" t="t" r="r" b="b"/>
              <a:pathLst>
                <a:path w="198721" h="334249">
                  <a:moveTo>
                    <a:pt x="198721" y="334249"/>
                  </a:moveTo>
                  <a:lnTo>
                    <a:pt x="0" y="334249"/>
                  </a:lnTo>
                  <a:lnTo>
                    <a:pt x="0" y="111716"/>
                  </a:lnTo>
                  <a:cubicBezTo>
                    <a:pt x="0" y="93424"/>
                    <a:pt x="14829" y="78595"/>
                    <a:pt x="33121" y="78595"/>
                  </a:cubicBezTo>
                  <a:lnTo>
                    <a:pt x="45876" y="78595"/>
                  </a:lnTo>
                  <a:lnTo>
                    <a:pt x="45876" y="17828"/>
                  </a:lnTo>
                  <a:cubicBezTo>
                    <a:pt x="45876" y="7982"/>
                    <a:pt x="53858" y="0"/>
                    <a:pt x="63704" y="0"/>
                  </a:cubicBezTo>
                  <a:lnTo>
                    <a:pt x="135016" y="0"/>
                  </a:lnTo>
                  <a:cubicBezTo>
                    <a:pt x="144862" y="0"/>
                    <a:pt x="152844" y="7982"/>
                    <a:pt x="152844" y="17828"/>
                  </a:cubicBezTo>
                  <a:lnTo>
                    <a:pt x="152844" y="78595"/>
                  </a:lnTo>
                  <a:lnTo>
                    <a:pt x="165600" y="78595"/>
                  </a:lnTo>
                  <a:cubicBezTo>
                    <a:pt x="183892" y="78595"/>
                    <a:pt x="198721" y="93424"/>
                    <a:pt x="198721" y="111716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C71C3A-7A7A-471A-BAFA-1D0D2B94677F}"/>
              </a:ext>
            </a:extLst>
          </p:cNvPr>
          <p:cNvGrpSpPr/>
          <p:nvPr/>
        </p:nvGrpSpPr>
        <p:grpSpPr>
          <a:xfrm>
            <a:off x="1928798" y="1792525"/>
            <a:ext cx="955631" cy="1566174"/>
            <a:chOff x="3773339" y="2132856"/>
            <a:chExt cx="1274175" cy="2088232"/>
          </a:xfrm>
        </p:grpSpPr>
        <p:pic>
          <p:nvPicPr>
            <p:cNvPr id="11" name="그림 5">
              <a:extLst>
                <a:ext uri="{FF2B5EF4-FFF2-40B4-BE49-F238E27FC236}">
                  <a16:creationId xmlns:a16="http://schemas.microsoft.com/office/drawing/2014/main" id="{47A4A3A8-9075-4E86-830B-480E35EA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339" y="2132856"/>
              <a:ext cx="1274175" cy="20882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7222E5-70CB-4706-B3FC-88E3A5DFA941}"/>
                </a:ext>
              </a:extLst>
            </p:cNvPr>
            <p:cNvSpPr/>
            <p:nvPr/>
          </p:nvSpPr>
          <p:spPr>
            <a:xfrm>
              <a:off x="4008346" y="2446798"/>
              <a:ext cx="831717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127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id="{158A0C44-AD31-4844-B4D3-EAD6520623A5}"/>
              </a:ext>
            </a:extLst>
          </p:cNvPr>
          <p:cNvSpPr/>
          <p:nvPr/>
        </p:nvSpPr>
        <p:spPr>
          <a:xfrm>
            <a:off x="2195234" y="2217490"/>
            <a:ext cx="444696" cy="538988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8BB44E-DC7C-4595-8DC0-51F2C42D4383}"/>
              </a:ext>
            </a:extLst>
          </p:cNvPr>
          <p:cNvSpPr txBox="1"/>
          <p:nvPr/>
        </p:nvSpPr>
        <p:spPr>
          <a:xfrm>
            <a:off x="4211960" y="1480921"/>
            <a:ext cx="348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Gorge yule 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8BB44E-DC7C-4595-8DC0-51F2C42D4383}"/>
              </a:ext>
            </a:extLst>
          </p:cNvPr>
          <p:cNvSpPr txBox="1"/>
          <p:nvPr/>
        </p:nvSpPr>
        <p:spPr>
          <a:xfrm>
            <a:off x="4617384" y="2984634"/>
            <a:ext cx="348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David Crystal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8BB44E-DC7C-4595-8DC0-51F2C42D4383}"/>
              </a:ext>
            </a:extLst>
          </p:cNvPr>
          <p:cNvSpPr txBox="1"/>
          <p:nvPr/>
        </p:nvSpPr>
        <p:spPr>
          <a:xfrm>
            <a:off x="4617384" y="2192546"/>
            <a:ext cx="348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Charles Morris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8BB44E-DC7C-4595-8DC0-51F2C42D4383}"/>
              </a:ext>
            </a:extLst>
          </p:cNvPr>
          <p:cNvSpPr txBox="1"/>
          <p:nvPr/>
        </p:nvSpPr>
        <p:spPr>
          <a:xfrm>
            <a:off x="4298200" y="3643158"/>
            <a:ext cx="348300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Oxford Companion to Philosophy (</a:t>
            </a:r>
            <a:r>
              <a:rPr lang="en-US" altLang="ko-K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Fotion</a:t>
            </a:r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1995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b="343"/>
          <a:stretch>
            <a:fillRect/>
          </a:stretch>
        </p:blipFill>
        <p:spPr>
          <a:xfrm>
            <a:off x="0" y="0"/>
            <a:ext cx="4860032" cy="5143500"/>
          </a:xfr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139952" y="411510"/>
            <a:ext cx="4636120" cy="903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UY" sz="1600" dirty="0" smtClean="0"/>
              <a:t>“</a:t>
            </a:r>
            <a:r>
              <a:rPr lang="es-UY" sz="1600" dirty="0" err="1" smtClean="0"/>
              <a:t>The</a:t>
            </a:r>
            <a:r>
              <a:rPr lang="es-UY" sz="1600" dirty="0" smtClean="0"/>
              <a:t> </a:t>
            </a:r>
            <a:r>
              <a:rPr lang="es-UY" sz="1600" dirty="0" err="1" smtClean="0"/>
              <a:t>study</a:t>
            </a:r>
            <a:r>
              <a:rPr lang="es-UY" sz="1600" dirty="0" smtClean="0"/>
              <a:t> of </a:t>
            </a:r>
            <a:r>
              <a:rPr lang="es-UY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</a:t>
            </a:r>
            <a:r>
              <a:rPr lang="es-UY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relations</a:t>
            </a:r>
            <a:r>
              <a:rPr lang="es-UY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1600" dirty="0" err="1" smtClean="0"/>
              <a:t>between</a:t>
            </a:r>
            <a:r>
              <a:rPr lang="es-UY" sz="1600" dirty="0" smtClean="0"/>
              <a:t> </a:t>
            </a:r>
            <a:r>
              <a:rPr lang="es-UY" sz="2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linguistic</a:t>
            </a:r>
            <a:r>
              <a:rPr lang="es-UY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2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forms</a:t>
            </a:r>
            <a:r>
              <a:rPr lang="es-UY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1600" dirty="0" smtClean="0"/>
              <a:t>and </a:t>
            </a:r>
            <a:r>
              <a:rPr lang="es-UY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its</a:t>
            </a:r>
            <a:r>
              <a:rPr lang="es-UY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users</a:t>
            </a:r>
            <a:r>
              <a:rPr lang="es-UY" sz="1600" dirty="0" smtClean="0"/>
              <a:t>(…)</a:t>
            </a:r>
          </a:p>
          <a:p>
            <a:pPr marL="0" indent="0" algn="r">
              <a:buNone/>
            </a:pPr>
            <a:r>
              <a:rPr lang="es-UY" sz="1600" dirty="0" err="1" smtClean="0"/>
              <a:t>Only</a:t>
            </a:r>
            <a:r>
              <a:rPr lang="es-UY" sz="1600" dirty="0" smtClean="0"/>
              <a:t> </a:t>
            </a:r>
            <a:r>
              <a:rPr lang="es-UY" sz="1600" dirty="0" err="1" smtClean="0"/>
              <a:t>pragmatics</a:t>
            </a:r>
            <a:r>
              <a:rPr lang="es-UY" sz="1600" dirty="0" smtClean="0"/>
              <a:t> </a:t>
            </a:r>
            <a:r>
              <a:rPr lang="es-UY" sz="1600" dirty="0" err="1" smtClean="0"/>
              <a:t>allows</a:t>
            </a:r>
            <a:r>
              <a:rPr lang="es-UY" sz="1600" dirty="0" smtClean="0"/>
              <a:t> </a:t>
            </a:r>
            <a:r>
              <a:rPr lang="es-UY" sz="1600" dirty="0" err="1" smtClean="0"/>
              <a:t>humans</a:t>
            </a:r>
            <a:r>
              <a:rPr lang="es-UY" sz="1600" dirty="0" smtClean="0"/>
              <a:t> </a:t>
            </a:r>
            <a:r>
              <a:rPr lang="es-UY" sz="1600" dirty="0" err="1" smtClean="0"/>
              <a:t>into</a:t>
            </a:r>
            <a:r>
              <a:rPr lang="es-UY" sz="1600" dirty="0" smtClean="0"/>
              <a:t> </a:t>
            </a:r>
            <a:r>
              <a:rPr lang="es-UY" sz="1600" dirty="0" err="1" smtClean="0"/>
              <a:t>the</a:t>
            </a:r>
            <a:r>
              <a:rPr lang="es-UY" sz="1600" dirty="0" smtClean="0"/>
              <a:t> </a:t>
            </a:r>
            <a:r>
              <a:rPr lang="es-UY" sz="1600" dirty="0" err="1" smtClean="0"/>
              <a:t>analysis</a:t>
            </a:r>
            <a:r>
              <a:rPr lang="es-UY" sz="1600" dirty="0" smtClean="0"/>
              <a:t>: </a:t>
            </a:r>
            <a:r>
              <a:rPr lang="es-UY" sz="1600" dirty="0" err="1" smtClean="0"/>
              <a:t>their</a:t>
            </a:r>
            <a:r>
              <a:rPr lang="es-UY" sz="1600" dirty="0" smtClean="0"/>
              <a:t> </a:t>
            </a:r>
            <a:r>
              <a:rPr lang="es-UY" sz="1600" dirty="0" err="1" smtClean="0"/>
              <a:t>assumptions</a:t>
            </a:r>
            <a:r>
              <a:rPr lang="es-UY" sz="1600" dirty="0" smtClean="0"/>
              <a:t>, </a:t>
            </a:r>
            <a:r>
              <a:rPr lang="es-UY" sz="1600" dirty="0" err="1" smtClean="0"/>
              <a:t>purposes</a:t>
            </a:r>
            <a:r>
              <a:rPr lang="es-UY" sz="1600" dirty="0" smtClean="0"/>
              <a:t>, </a:t>
            </a:r>
            <a:r>
              <a:rPr lang="es-UY" sz="1600" dirty="0" err="1" smtClean="0"/>
              <a:t>goals</a:t>
            </a:r>
            <a:r>
              <a:rPr lang="es-UY" sz="1600" dirty="0" smtClean="0"/>
              <a:t>, and </a:t>
            </a:r>
            <a:r>
              <a:rPr lang="es-UY" sz="1600" dirty="0" err="1" smtClean="0"/>
              <a:t>actions</a:t>
            </a:r>
            <a:r>
              <a:rPr lang="es-UY" sz="1600" dirty="0" smtClean="0"/>
              <a:t> </a:t>
            </a:r>
            <a:r>
              <a:rPr lang="es-UY" sz="1600" dirty="0" err="1" smtClean="0"/>
              <a:t>they</a:t>
            </a:r>
            <a:r>
              <a:rPr lang="es-UY" sz="1600" dirty="0" smtClean="0"/>
              <a:t> </a:t>
            </a:r>
            <a:r>
              <a:rPr lang="es-UY" sz="1600" dirty="0" err="1" smtClean="0"/>
              <a:t>perform</a:t>
            </a:r>
            <a:r>
              <a:rPr lang="es-UY" sz="1600" dirty="0" smtClean="0"/>
              <a:t> </a:t>
            </a:r>
            <a:r>
              <a:rPr lang="es-UY" sz="1600" dirty="0" err="1" smtClean="0"/>
              <a:t>while</a:t>
            </a:r>
            <a:r>
              <a:rPr lang="es-UY" sz="1600" dirty="0" smtClean="0"/>
              <a:t> </a:t>
            </a:r>
            <a:r>
              <a:rPr lang="es-UY" sz="1600" dirty="0" err="1" smtClean="0"/>
              <a:t>speaking</a:t>
            </a:r>
            <a:r>
              <a:rPr lang="es-UY" sz="1600" dirty="0" smtClean="0"/>
              <a:t>.” (</a:t>
            </a:r>
            <a:r>
              <a:rPr lang="es-UY" sz="1600" dirty="0" err="1" smtClean="0"/>
              <a:t>G.Yule</a:t>
            </a:r>
            <a:r>
              <a:rPr lang="es-UY" sz="1600" dirty="0" smtClean="0"/>
              <a:t>)</a:t>
            </a:r>
          </a:p>
          <a:p>
            <a:pPr algn="r">
              <a:buFont typeface="Arial" panose="020B0604020202020204" pitchFamily="34" charset="0"/>
              <a:buNone/>
            </a:pPr>
            <a:endParaRPr lang="es-UY" sz="1600" dirty="0"/>
          </a:p>
        </p:txBody>
      </p:sp>
      <p:sp>
        <p:nvSpPr>
          <p:cNvPr id="4" name="Rectangle 3"/>
          <p:cNvSpPr/>
          <p:nvPr/>
        </p:nvSpPr>
        <p:spPr>
          <a:xfrm>
            <a:off x="4644008" y="2553739"/>
            <a:ext cx="4060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 err="1" smtClean="0"/>
              <a:t>The</a:t>
            </a:r>
            <a:r>
              <a:rPr lang="es-UY" dirty="0" smtClean="0"/>
              <a:t> </a:t>
            </a:r>
            <a:r>
              <a:rPr lang="es-UY" dirty="0" err="1"/>
              <a:t>study</a:t>
            </a:r>
            <a:r>
              <a:rPr lang="es-UY" dirty="0"/>
              <a:t> of </a:t>
            </a:r>
            <a:r>
              <a:rPr lang="es-UY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contextual </a:t>
            </a:r>
            <a:r>
              <a:rPr lang="es-UY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meaning</a:t>
            </a:r>
            <a:r>
              <a:rPr lang="es-UY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communicated</a:t>
            </a:r>
            <a:r>
              <a:rPr lang="es-UY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dirty="0" err="1"/>
              <a:t>by</a:t>
            </a:r>
            <a:r>
              <a:rPr lang="es-UY" dirty="0"/>
              <a:t> a </a:t>
            </a:r>
            <a:r>
              <a:rPr lang="es-UY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speaker </a:t>
            </a:r>
            <a:r>
              <a:rPr lang="es-UY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</a:t>
            </a:r>
            <a:r>
              <a:rPr lang="es-UY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writer</a:t>
            </a:r>
            <a:r>
              <a:rPr lang="es-UY" dirty="0"/>
              <a:t>, and </a:t>
            </a:r>
            <a:r>
              <a:rPr lang="es-UY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interpreted</a:t>
            </a:r>
            <a:r>
              <a:rPr lang="es-UY" dirty="0"/>
              <a:t> </a:t>
            </a:r>
            <a:r>
              <a:rPr lang="es-UY" dirty="0" err="1"/>
              <a:t>by</a:t>
            </a:r>
            <a:r>
              <a:rPr lang="es-UY" dirty="0"/>
              <a:t> a </a:t>
            </a:r>
            <a:endParaRPr lang="es-UY" dirty="0" smtClean="0"/>
          </a:p>
          <a:p>
            <a:r>
              <a:rPr lang="es-UY" sz="2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listener</a:t>
            </a:r>
            <a:r>
              <a:rPr lang="es-UY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</a:t>
            </a:r>
            <a:r>
              <a:rPr lang="es-UY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UY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reader</a:t>
            </a:r>
            <a:r>
              <a:rPr lang="es-UY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27666" y="486650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5F6368"/>
                </a:solidFill>
                <a:latin typeface="arial" panose="020B0604020202020204" pitchFamily="34" charset="0"/>
              </a:rPr>
              <a:t>George Yule</a:t>
            </a:r>
            <a:r>
              <a:rPr lang="en-US" sz="1200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r>
              <a:rPr lang="en-US" sz="1200" dirty="0" smtClean="0">
                <a:solidFill>
                  <a:srgbClr val="4D5156"/>
                </a:solidFill>
                <a:latin typeface="arial" panose="020B0604020202020204" pitchFamily="34" charset="0"/>
              </a:rPr>
              <a:t>is a </a:t>
            </a:r>
            <a:r>
              <a:rPr lang="en-US" sz="1200" dirty="0">
                <a:solidFill>
                  <a:srgbClr val="4D5156"/>
                </a:solidFill>
                <a:latin typeface="arial" panose="020B0604020202020204" pitchFamily="34" charset="0"/>
              </a:rPr>
              <a:t>British linguist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33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10689" b="10689"/>
          <a:stretch/>
        </p:blipFill>
        <p:spPr>
          <a:xfrm>
            <a:off x="-36512" y="0"/>
            <a:ext cx="4427984" cy="5143500"/>
          </a:xfrm>
        </p:spPr>
      </p:pic>
      <p:sp>
        <p:nvSpPr>
          <p:cNvPr id="6" name="Rectangle 5"/>
          <p:cNvSpPr/>
          <p:nvPr/>
        </p:nvSpPr>
        <p:spPr>
          <a:xfrm>
            <a:off x="3923928" y="1863864"/>
            <a:ext cx="4716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UY" sz="2400" i="1" dirty="0" smtClean="0"/>
              <a:t>“</a:t>
            </a:r>
            <a:r>
              <a:rPr lang="es-UY" sz="2400" i="1" dirty="0" err="1" smtClean="0"/>
              <a:t>The</a:t>
            </a:r>
            <a:r>
              <a:rPr lang="es-UY" sz="2400" i="1" dirty="0" smtClean="0"/>
              <a:t> </a:t>
            </a:r>
            <a:r>
              <a:rPr lang="es-UY" sz="2400" i="1" dirty="0" err="1"/>
              <a:t>study</a:t>
            </a:r>
            <a:r>
              <a:rPr lang="es-UY" sz="2400" i="1" dirty="0"/>
              <a:t> of </a:t>
            </a:r>
            <a:r>
              <a:rPr lang="es-UY" sz="2400" i="1" dirty="0" err="1"/>
              <a:t>the</a:t>
            </a:r>
            <a:r>
              <a:rPr lang="es-UY" sz="2400" i="1" dirty="0"/>
              <a:t> </a:t>
            </a:r>
            <a:r>
              <a:rPr lang="es-UY" sz="2400" i="1" dirty="0" err="1"/>
              <a:t>relation</a:t>
            </a:r>
            <a:r>
              <a:rPr lang="es-UY" sz="2400" i="1" dirty="0"/>
              <a:t> of </a:t>
            </a:r>
            <a:r>
              <a:rPr lang="es-UY" sz="2400" i="1" dirty="0" err="1"/>
              <a:t>signs</a:t>
            </a:r>
            <a:r>
              <a:rPr lang="es-UY" sz="2400" i="1" dirty="0"/>
              <a:t> to </a:t>
            </a:r>
            <a:r>
              <a:rPr lang="es-UY" sz="2400" i="1" dirty="0" err="1" smtClean="0"/>
              <a:t>their</a:t>
            </a:r>
            <a:r>
              <a:rPr lang="es-UY" sz="2400" i="1" dirty="0" smtClean="0"/>
              <a:t> </a:t>
            </a:r>
            <a:r>
              <a:rPr lang="es-UY" sz="2800" b="1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interpreters</a:t>
            </a:r>
            <a:r>
              <a:rPr lang="es-UY" sz="2400" b="1" i="1" dirty="0" smtClean="0"/>
              <a:t>”</a:t>
            </a:r>
            <a:endParaRPr lang="es-UY" sz="2400" i="1" dirty="0"/>
          </a:p>
        </p:txBody>
      </p:sp>
    </p:spTree>
    <p:extLst>
      <p:ext uri="{BB962C8B-B14F-4D97-AF65-F5344CB8AC3E}">
        <p14:creationId xmlns:p14="http://schemas.microsoft.com/office/powerpoint/2010/main" val="13939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7070" b="17070"/>
          <a:stretch/>
        </p:blipFill>
        <p:spPr>
          <a:xfrm>
            <a:off x="-36512" y="0"/>
            <a:ext cx="4779114" cy="5164038"/>
          </a:xfrm>
        </p:spPr>
      </p:pic>
      <p:sp>
        <p:nvSpPr>
          <p:cNvPr id="7" name="Rectangle 6"/>
          <p:cNvSpPr/>
          <p:nvPr/>
        </p:nvSpPr>
        <p:spPr>
          <a:xfrm>
            <a:off x="4355976" y="699542"/>
            <a:ext cx="4392488" cy="26642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1775" indent="341313" algn="r" defTabSz="4395788"/>
            <a:r>
              <a:rPr lang="en-US" alt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Pragmatics studies the factors that </a:t>
            </a:r>
          </a:p>
          <a:p>
            <a:pPr algn="r"/>
            <a:r>
              <a:rPr lang="en-US" alt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 </a:t>
            </a:r>
            <a:r>
              <a:rPr lang="en-US" altLang="id-ID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choice of language in social interaction </a:t>
            </a:r>
            <a:r>
              <a:rPr lang="en-US" alt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endParaRPr lang="en-US" altLang="id-I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alt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our choice on others.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03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3950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id-ID" sz="5400" b="1" dirty="0">
                <a:latin typeface="SF Movie Poster" panose="00000400000000000000" pitchFamily="2" charset="0"/>
                <a:cs typeface="Times New Roman" panose="02020603050405020304" pitchFamily="18" charset="0"/>
              </a:rPr>
              <a:t>The Oxford Companion to Philosophy (</a:t>
            </a:r>
            <a:r>
              <a:rPr lang="en-US" altLang="id-ID" sz="5400" b="1" dirty="0" err="1">
                <a:latin typeface="SF Movie Poster" panose="00000400000000000000" pitchFamily="2" charset="0"/>
                <a:cs typeface="Times New Roman" panose="02020603050405020304" pitchFamily="18" charset="0"/>
              </a:rPr>
              <a:t>Fotion</a:t>
            </a:r>
            <a:r>
              <a:rPr lang="en-US" altLang="id-ID" sz="5400" b="1" dirty="0">
                <a:latin typeface="SF Movie Poster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5400" b="1" dirty="0" smtClean="0">
                <a:latin typeface="SF Movie Poster" panose="00000400000000000000" pitchFamily="2" charset="0"/>
                <a:cs typeface="Times New Roman" panose="02020603050405020304" pitchFamily="18" charset="0"/>
              </a:rPr>
              <a:t>1995</a:t>
            </a:r>
            <a:r>
              <a:rPr lang="en-US" altLang="id-ID" sz="5400" dirty="0">
                <a:latin typeface="SF Movie Poster" panose="00000400000000000000" pitchFamily="2" charset="0"/>
                <a:cs typeface="Times New Roman" panose="02020603050405020304" pitchFamily="18" charset="0"/>
              </a:rPr>
              <a:t>)</a:t>
            </a:r>
            <a:r>
              <a:rPr lang="en-US" altLang="id-ID" sz="5400" dirty="0" smtClean="0">
                <a:latin typeface="SF Movie Poster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altLang="id-ID" sz="5400" dirty="0">
              <a:latin typeface="SF Movie Poster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896" y="1707654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id-ID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Pragmatics </a:t>
            </a:r>
            <a:r>
              <a:rPr lang="en-US" altLang="id-ID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the study of language </a:t>
            </a:r>
            <a:endParaRPr lang="en-US" altLang="id-ID" sz="24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n-US" altLang="id-ID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</a:t>
            </a:r>
            <a:r>
              <a:rPr lang="en-US" altLang="id-ID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focuses </a:t>
            </a:r>
            <a:endParaRPr lang="en-US" altLang="id-ID" sz="24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n-US" altLang="id-ID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attention </a:t>
            </a:r>
            <a:r>
              <a:rPr lang="en-US" altLang="id-ID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the users and the </a:t>
            </a:r>
            <a:endParaRPr lang="en-US" altLang="id-ID" sz="24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n-US" altLang="id-ID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 </a:t>
            </a:r>
            <a:r>
              <a:rPr lang="en-US" altLang="id-ID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language use rather than </a:t>
            </a:r>
            <a:endParaRPr lang="en-US" altLang="id-ID" sz="24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n-US" altLang="id-ID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</a:t>
            </a:r>
            <a:r>
              <a:rPr lang="en-US" altLang="id-ID" sz="24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reference</a:t>
            </a:r>
            <a:r>
              <a:rPr lang="en-US" altLang="id-ID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truth, or grammar. </a:t>
            </a:r>
          </a:p>
        </p:txBody>
      </p:sp>
    </p:spTree>
    <p:extLst>
      <p:ext uri="{BB962C8B-B14F-4D97-AF65-F5344CB8AC3E}">
        <p14:creationId xmlns:p14="http://schemas.microsoft.com/office/powerpoint/2010/main" val="35042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129F8B-4295-4481-ACBE-E33A6CD562DA}"/>
              </a:ext>
            </a:extLst>
          </p:cNvPr>
          <p:cNvSpPr/>
          <p:nvPr/>
        </p:nvSpPr>
        <p:spPr>
          <a:xfrm>
            <a:off x="2711039" y="1124869"/>
            <a:ext cx="492809" cy="447028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654908-48FE-4221-A05B-3DE9F48D36AE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3203848" y="1334315"/>
            <a:ext cx="2329819" cy="860425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1CD9D7-43C1-49E3-BCEB-187ED60D8602}"/>
              </a:ext>
            </a:extLst>
          </p:cNvPr>
          <p:cNvCxnSpPr>
            <a:endCxn id="2" idx="2"/>
          </p:cNvCxnSpPr>
          <p:nvPr/>
        </p:nvCxnSpPr>
        <p:spPr>
          <a:xfrm flipV="1">
            <a:off x="4653659" y="2902626"/>
            <a:ext cx="880008" cy="950254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9D334E-DB27-4933-9EB4-9225528D7170}"/>
              </a:ext>
            </a:extLst>
          </p:cNvPr>
          <p:cNvGrpSpPr/>
          <p:nvPr/>
        </p:nvGrpSpPr>
        <p:grpSpPr>
          <a:xfrm>
            <a:off x="539047" y="321042"/>
            <a:ext cx="1753185" cy="4411308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35287D-35C8-4C3D-9CEF-6F0B61F24B50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B07C37-CC3B-48FD-8ED8-07F92EE26C7A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3253F-2076-4E42-8EB3-005B9B280033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6B710B-9700-4963-B933-CCE2498E7A67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12C515-607D-4520-A7D2-71A360AD0A6D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5F4B6C51-10C5-4F6D-AD65-BF3BB4A22F2B}"/>
              </a:ext>
            </a:extLst>
          </p:cNvPr>
          <p:cNvSpPr/>
          <p:nvPr/>
        </p:nvSpPr>
        <p:spPr>
          <a:xfrm rot="2700000">
            <a:off x="1685784" y="1384534"/>
            <a:ext cx="275139" cy="53840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FC572A6-A701-4481-B0C5-B15FFDE2A9D3}"/>
              </a:ext>
            </a:extLst>
          </p:cNvPr>
          <p:cNvSpPr/>
          <p:nvPr/>
        </p:nvSpPr>
        <p:spPr>
          <a:xfrm>
            <a:off x="821224" y="601227"/>
            <a:ext cx="372076" cy="3191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20C0E4AF-2526-4F2B-BD44-E6C29E1DC346}"/>
              </a:ext>
            </a:extLst>
          </p:cNvPr>
          <p:cNvSpPr/>
          <p:nvPr/>
        </p:nvSpPr>
        <p:spPr>
          <a:xfrm>
            <a:off x="791290" y="2380299"/>
            <a:ext cx="439733" cy="33676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0E56974D-EE53-419F-B970-8E882F3B0C9C}"/>
              </a:ext>
            </a:extLst>
          </p:cNvPr>
          <p:cNvSpPr>
            <a:spLocks noChangeAspect="1"/>
          </p:cNvSpPr>
          <p:nvPr/>
        </p:nvSpPr>
        <p:spPr>
          <a:xfrm>
            <a:off x="807285" y="4115825"/>
            <a:ext cx="447219" cy="35357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5AFF9B3A-8A8A-4B6D-B4ED-2281DB900888}"/>
              </a:ext>
            </a:extLst>
          </p:cNvPr>
          <p:cNvSpPr>
            <a:spLocks noChangeAspect="1"/>
          </p:cNvSpPr>
          <p:nvPr/>
        </p:nvSpPr>
        <p:spPr>
          <a:xfrm>
            <a:off x="1660452" y="3289219"/>
            <a:ext cx="400550" cy="4038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24A56700-E89C-48B6-B815-3F3D567B1014}"/>
              </a:ext>
            </a:extLst>
          </p:cNvPr>
          <p:cNvSpPr/>
          <p:nvPr/>
        </p:nvSpPr>
        <p:spPr>
          <a:xfrm>
            <a:off x="2800330" y="1203061"/>
            <a:ext cx="236128" cy="20050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753E2B-D6A8-4E98-975D-E17F7D864D6A}"/>
              </a:ext>
            </a:extLst>
          </p:cNvPr>
          <p:cNvSpPr/>
          <p:nvPr/>
        </p:nvSpPr>
        <p:spPr>
          <a:xfrm>
            <a:off x="4128504" y="3672979"/>
            <a:ext cx="468089" cy="614346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86F28A6F-2C84-46A1-AA6D-2FA0943B6F63}"/>
              </a:ext>
            </a:extLst>
          </p:cNvPr>
          <p:cNvSpPr/>
          <p:nvPr/>
        </p:nvSpPr>
        <p:spPr>
          <a:xfrm>
            <a:off x="4237586" y="3760635"/>
            <a:ext cx="265065" cy="2908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50" name="Rectangle 49"/>
          <p:cNvSpPr/>
          <p:nvPr/>
        </p:nvSpPr>
        <p:spPr>
          <a:xfrm>
            <a:off x="3352922" y="66355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Pragmatics is needed if we want a fuller, deeper, and generally more reasonable account of </a:t>
            </a:r>
            <a:endParaRPr lang="en-US" altLang="id-ID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alt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behavior</a:t>
            </a:r>
            <a:endParaRPr lang="en-US" altLang="id-ID" sz="1600" dirty="0"/>
          </a:p>
        </p:txBody>
      </p:sp>
      <p:sp>
        <p:nvSpPr>
          <p:cNvPr id="51" name="Rectangle 50"/>
          <p:cNvSpPr/>
          <p:nvPr/>
        </p:nvSpPr>
        <p:spPr>
          <a:xfrm>
            <a:off x="4596593" y="3610512"/>
            <a:ext cx="417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Pragmatics is a subfield of linguistics which </a:t>
            </a:r>
            <a:endParaRPr lang="en-US" altLang="id-ID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</a:t>
            </a:r>
            <a:r>
              <a:rPr lang="en-US" alt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ways in which context contributes to meaning.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908" y="2194740"/>
            <a:ext cx="5123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ba Super" panose="00000400000000000000" pitchFamily="2" charset="0"/>
              </a:rPr>
              <a:t>Web Definitions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31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458</Words>
  <Application>Microsoft Office PowerPoint</Application>
  <PresentationFormat>On-screen Show (16:9)</PresentationFormat>
  <Paragraphs>100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맑은 고딕</vt:lpstr>
      <vt:lpstr>PMingLiU-ExtB</vt:lpstr>
      <vt:lpstr>Alba Super</vt:lpstr>
      <vt:lpstr>Arial</vt:lpstr>
      <vt:lpstr>Arial</vt:lpstr>
      <vt:lpstr>Arial Unicode MS</vt:lpstr>
      <vt:lpstr>Calibri</vt:lpstr>
      <vt:lpstr>Papyrus</vt:lpstr>
      <vt:lpstr>Pineapple Demo</vt:lpstr>
      <vt:lpstr>Segoe UI Semilight</vt:lpstr>
      <vt:lpstr>SF Movie Poster</vt:lpstr>
      <vt:lpstr>Times New Roman</vt:lpstr>
      <vt:lpstr>Wingdings</vt:lpstr>
      <vt:lpstr>Office Theme</vt:lpstr>
      <vt:lpstr>Custom Design</vt:lpstr>
      <vt:lpstr>Contents Slide Master</vt:lpstr>
      <vt:lpstr>1_Contents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Trisnendri Syahrizal</cp:lastModifiedBy>
  <cp:revision>53</cp:revision>
  <dcterms:created xsi:type="dcterms:W3CDTF">2014-04-01T16:27:38Z</dcterms:created>
  <dcterms:modified xsi:type="dcterms:W3CDTF">2020-09-21T04:49:52Z</dcterms:modified>
</cp:coreProperties>
</file>