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0" r:id="rId3"/>
  </p:sldMasterIdLst>
  <p:sldIdLst>
    <p:sldId id="258" r:id="rId4"/>
    <p:sldId id="259" r:id="rId5"/>
    <p:sldId id="260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52936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21021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0"/>
            <a:ext cx="3570695" cy="68580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02934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56142" y="1699523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05083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847693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51280" y="3952861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500220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842831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696861"/>
            <a:ext cx="4859363" cy="4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6053" y="1652733"/>
            <a:ext cx="4991945" cy="4581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945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862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717032"/>
            <a:ext cx="12192000" cy="24688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00" y="1652733"/>
            <a:ext cx="5560851" cy="30470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2262" y="1796819"/>
            <a:ext cx="3690423" cy="2400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04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58" y="3236980"/>
            <a:ext cx="2893484" cy="2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90354" y="3367577"/>
            <a:ext cx="2626535" cy="1789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1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745072" y="626219"/>
            <a:ext cx="5446928" cy="1746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45072" y="2372883"/>
            <a:ext cx="54469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37917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91744" y="0"/>
            <a:ext cx="23293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745072" y="2546432"/>
            <a:ext cx="5446928" cy="1746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999989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3474000"/>
            <a:ext cx="5999989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61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18105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13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" y="3813043"/>
            <a:ext cx="5157105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644691"/>
            <a:ext cx="3456384" cy="1632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76872"/>
            <a:ext cx="345638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0682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" y="3813043"/>
            <a:ext cx="5157105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644691"/>
            <a:ext cx="3456384" cy="1632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76872"/>
            <a:ext cx="345638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0026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4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5088809" y="3352278"/>
            <a:ext cx="1728193" cy="353099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7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1242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86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389107"/>
            <a:ext cx="12192000" cy="24688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4838133"/>
            <a:ext cx="4153583" cy="15708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5124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27382" y="212643"/>
            <a:ext cx="11137237" cy="6432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118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6926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445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49610" y="1678931"/>
            <a:ext cx="3167743" cy="4555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22495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95552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68608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22495" y="4965171"/>
            <a:ext cx="2400000" cy="12688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95552" y="4965171"/>
            <a:ext cx="2400000" cy="12688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168608" y="4965171"/>
            <a:ext cx="2400000" cy="1268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0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56142" y="1699523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05083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847693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51280" y="3952861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500220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842831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696861"/>
            <a:ext cx="4859363" cy="4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941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6053" y="1652733"/>
            <a:ext cx="4991945" cy="4581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529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862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717032"/>
            <a:ext cx="12192000" cy="24688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00" y="1652733"/>
            <a:ext cx="5560851" cy="30470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2262" y="1796819"/>
            <a:ext cx="3690423" cy="2400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86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76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58" y="3236980"/>
            <a:ext cx="2893484" cy="2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90354" y="3367577"/>
            <a:ext cx="2626535" cy="1789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04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745072" y="626219"/>
            <a:ext cx="5446928" cy="1746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45072" y="2372883"/>
            <a:ext cx="54469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37917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91744" y="0"/>
            <a:ext cx="23293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66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745072" y="2546432"/>
            <a:ext cx="5446928" cy="1746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999989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3474000"/>
            <a:ext cx="5999989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902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664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87182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4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9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5088809" y="3352278"/>
            <a:ext cx="1728193" cy="353099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1113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2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389107"/>
            <a:ext cx="12192000" cy="24688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4838133"/>
            <a:ext cx="4153583" cy="15708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0381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27382" y="212643"/>
            <a:ext cx="11137237" cy="6432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118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6926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5029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49610" y="1678931"/>
            <a:ext cx="3167743" cy="4555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22495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95552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68608" y="1678320"/>
            <a:ext cx="2400000" cy="31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22495" y="4965171"/>
            <a:ext cx="2400000" cy="12688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95552" y="4965171"/>
            <a:ext cx="2400000" cy="12688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168608" y="4965171"/>
            <a:ext cx="2400000" cy="1268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8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47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8751685" y="2628657"/>
            <a:ext cx="1258532" cy="125853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47451" y="3743104"/>
            <a:ext cx="963288" cy="963288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60517" y="3162379"/>
            <a:ext cx="2378183" cy="2378183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9647451" y="4190539"/>
            <a:ext cx="1232779" cy="6990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9691553" y="4827713"/>
            <a:ext cx="796423" cy="796423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52287" y="4501902"/>
            <a:ext cx="796423" cy="796423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010217" y="3103229"/>
            <a:ext cx="698332" cy="69833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66480" y="3291761"/>
            <a:ext cx="764504" cy="764504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675156" y="4394353"/>
            <a:ext cx="505761" cy="50576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95129" y="1536726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92206" y="3931290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60724" y="3727993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957010" y="2228709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78229" y="2611833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10135004" y="2423425"/>
            <a:ext cx="352971" cy="3304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16"/>
          <p:cNvSpPr/>
          <p:nvPr/>
        </p:nvSpPr>
        <p:spPr>
          <a:xfrm rot="2700000">
            <a:off x="11104235" y="3825896"/>
            <a:ext cx="267415" cy="4794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Parallelogram 15"/>
          <p:cNvSpPr/>
          <p:nvPr/>
        </p:nvSpPr>
        <p:spPr>
          <a:xfrm rot="16200000">
            <a:off x="8955566" y="1658829"/>
            <a:ext cx="388084" cy="42008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Pie 24"/>
          <p:cNvSpPr/>
          <p:nvPr/>
        </p:nvSpPr>
        <p:spPr>
          <a:xfrm>
            <a:off x="7326051" y="4087847"/>
            <a:ext cx="398048" cy="39584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8372845" y="2771453"/>
            <a:ext cx="119727" cy="48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428253" y="4688100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84669" y="4976132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7081764" y="5177600"/>
            <a:ext cx="314768" cy="3138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Rounded Rectangle 27"/>
          <p:cNvSpPr/>
          <p:nvPr/>
        </p:nvSpPr>
        <p:spPr>
          <a:xfrm>
            <a:off x="11589191" y="4888309"/>
            <a:ext cx="394216" cy="3028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8154137" y="3210140"/>
            <a:ext cx="2220524" cy="23310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8083777" y="3669725"/>
            <a:ext cx="1470947" cy="77308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9022990" y="3489063"/>
            <a:ext cx="1839893" cy="73710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7881663" y="4313757"/>
            <a:ext cx="1165539" cy="72882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9710273" y="5042580"/>
            <a:ext cx="1717979" cy="35448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7593631" y="5330614"/>
            <a:ext cx="1453572" cy="54650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5672" y="1036413"/>
            <a:ext cx="97223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1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Pragmatics</a:t>
            </a:r>
            <a:endParaRPr lang="ko-KR" altLang="en-US" sz="11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8994346" y="4009365"/>
            <a:ext cx="779625" cy="2848635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8649845" y="4252409"/>
            <a:ext cx="369088" cy="36908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8905" y="581306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00262" y="5499382"/>
            <a:ext cx="298642" cy="26844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248845" y="545880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00262" y="5868453"/>
            <a:ext cx="298643" cy="2277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5354590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082"/>
            <a:ext cx="12064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4400" b="1" dirty="0">
                <a:solidFill>
                  <a:schemeClr val="accent2"/>
                </a:solidFill>
              </a:rPr>
              <a:t>Susan’s sister </a:t>
            </a:r>
            <a:r>
              <a:rPr lang="it-IT" altLang="en-US" sz="4400" b="1" dirty="0" smtClean="0">
                <a:solidFill>
                  <a:schemeClr val="accent2"/>
                </a:solidFill>
              </a:rPr>
              <a:t>Doesn’t bought </a:t>
            </a:r>
            <a:r>
              <a:rPr lang="it-IT" altLang="en-US" sz="4400" b="1" dirty="0">
                <a:solidFill>
                  <a:schemeClr val="accent2"/>
                </a:solidFill>
              </a:rPr>
              <a:t>two </a:t>
            </a:r>
            <a:r>
              <a:rPr lang="it-IT" altLang="en-US" sz="4400" b="1" dirty="0" smtClean="0">
                <a:solidFill>
                  <a:schemeClr val="accent2"/>
                </a:solidFill>
              </a:rPr>
              <a:t>houses</a:t>
            </a:r>
            <a:r>
              <a:rPr lang="it-IT" altLang="en-US" sz="4400" b="1" dirty="0" smtClean="0"/>
              <a:t> </a:t>
            </a:r>
            <a:endParaRPr lang="it-IT" altLang="en-US" sz="4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33265" y="1661362"/>
          <a:ext cx="8802806" cy="35111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Exist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bought something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has a sister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Some</a:t>
                      </a:r>
                      <a:r>
                        <a:rPr lang="en-US" sz="2800" baseline="0" dirty="0" smtClean="0"/>
                        <a:t>one buy the Houses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There ate</a:t>
                      </a:r>
                      <a:r>
                        <a:rPr lang="en-US" sz="2800" baseline="0" dirty="0" smtClean="0"/>
                        <a:t> two houses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do somethings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9030" y="631803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150387" y="6004349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8970" y="596377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150387" y="6373420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" y="5859557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30" y="5796465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accent2"/>
                </a:solidFill>
              </a:rPr>
              <a:t>So, the first sentence </a:t>
            </a:r>
            <a:r>
              <a:rPr lang="en-US" altLang="en-US" b="1" i="1" dirty="0" smtClean="0">
                <a:solidFill>
                  <a:srgbClr val="FF3300"/>
                </a:solidFill>
              </a:rPr>
              <a:t>entails </a:t>
            </a:r>
            <a:r>
              <a:rPr lang="en-US" altLang="en-US" b="1" dirty="0" smtClean="0">
                <a:solidFill>
                  <a:schemeClr val="accent2"/>
                </a:solidFill>
              </a:rPr>
              <a:t>the second. 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58" y="451038"/>
            <a:ext cx="9935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5400" b="1" dirty="0" smtClean="0">
                <a:solidFill>
                  <a:schemeClr val="accent2"/>
                </a:solidFill>
              </a:rPr>
              <a:t>The anarchist assassinated the emperor.</a:t>
            </a:r>
            <a:endParaRPr lang="en-US" altLang="en-US" sz="54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85758"/>
              </p:ext>
            </p:extLst>
          </p:nvPr>
        </p:nvGraphicFramePr>
        <p:xfrm>
          <a:off x="1555845" y="2447306"/>
          <a:ext cx="4401403" cy="29172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686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7873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Emperor Died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79265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6862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3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The Rules </a:t>
            </a:r>
            <a:endParaRPr 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3622" y="624979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204979" y="5936111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3562" y="5895536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204979" y="6305182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2" y="5791319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3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5" y="607286"/>
            <a:ext cx="1132764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it-IT" altLang="en-US" sz="36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3600" b="1" dirty="0" smtClean="0">
                <a:solidFill>
                  <a:schemeClr val="accent2"/>
                </a:solidFill>
              </a:rPr>
              <a:t>: Everyone not passed the examination.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it-IT" altLang="en-US" sz="3600" b="1" dirty="0" smtClean="0">
                <a:solidFill>
                  <a:schemeClr val="accent2"/>
                </a:solidFill>
              </a:rPr>
              <a:t>B : No-one failed the examination.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=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B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en-US" sz="2400" b="1" dirty="0" smtClean="0">
                <a:solidFill>
                  <a:schemeClr val="accent2"/>
                </a:solidFill>
              </a:rPr>
              <a:t>whenever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is true,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B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is true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en-US" sz="2400" b="1" dirty="0" smtClean="0">
                <a:solidFill>
                  <a:schemeClr val="accent2"/>
                </a:solidFill>
              </a:rPr>
              <a:t>the information that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B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contains is contained in the information that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conveys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en-US" sz="2400" b="1" dirty="0" smtClean="0">
                <a:solidFill>
                  <a:schemeClr val="accent2"/>
                </a:solidFill>
              </a:rPr>
              <a:t>a situation describable by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must also be a situation describable by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B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and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NOT B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are contradictory.</a:t>
            </a:r>
          </a:p>
          <a:p>
            <a:pPr lvl="1">
              <a:lnSpc>
                <a:spcPct val="80000"/>
              </a:lnSpc>
            </a:pPr>
            <a:endParaRPr lang="en-US" altLang="en-US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en-US" sz="2400" b="1" dirty="0" smtClean="0">
                <a:solidFill>
                  <a:srgbClr val="FF3300"/>
                </a:solidFill>
              </a:rPr>
              <a:t>NOT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A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it-IT" altLang="en-US" sz="2400" b="1" dirty="0">
                <a:solidFill>
                  <a:schemeClr val="accent2"/>
                </a:solidFill>
              </a:rPr>
              <a:t>and </a:t>
            </a:r>
            <a:r>
              <a:rPr lang="it-IT" altLang="en-US" sz="2400" b="1" dirty="0" smtClean="0">
                <a:solidFill>
                  <a:srgbClr val="FF3300"/>
                </a:solidFill>
              </a:rPr>
              <a:t>B</a:t>
            </a:r>
            <a:r>
              <a:rPr lang="it-IT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it-IT" altLang="en-US" sz="2400" b="1" dirty="0">
                <a:solidFill>
                  <a:schemeClr val="accent2"/>
                </a:solidFill>
              </a:rPr>
              <a:t>are contradictory.</a:t>
            </a:r>
          </a:p>
          <a:p>
            <a:pPr lvl="1">
              <a:lnSpc>
                <a:spcPct val="80000"/>
              </a:lnSpc>
            </a:pPr>
            <a:endParaRPr lang="en-US" altLang="en-US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Type of Entailments </a:t>
            </a:r>
            <a:endParaRPr 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087" y="630438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109444" y="5990702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8027" y="595012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109444" y="6359773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7" y="5845910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46" y="1132763"/>
            <a:ext cx="103859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Background entailment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Logical concept of entailment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very large number of them exists for an utterance.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2. Foreground Entailments </a:t>
            </a:r>
          </a:p>
          <a:p>
            <a:r>
              <a:rPr lang="en-US" sz="3200" dirty="0" smtClean="0"/>
              <a:t>• The speaker can communicate, usually by means of stress, more important for interpreting intended meaning than any others.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76326" y="626344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177683" y="5949758"/>
            <a:ext cx="298642" cy="268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6266" y="5909183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177683" y="6318829"/>
            <a:ext cx="298643" cy="227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6" y="5804966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6" y="900751"/>
            <a:ext cx="10385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Background/ Ordered entailment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9892" y="1547082"/>
            <a:ext cx="9248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arenR"/>
            </a:pPr>
            <a:r>
              <a:rPr lang="it-IT" altLang="en-US" sz="2800" b="1" dirty="0">
                <a:solidFill>
                  <a:srgbClr val="FF3300"/>
                </a:solidFill>
              </a:rPr>
              <a:t>Bob ate three sandwiches.</a:t>
            </a:r>
            <a:r>
              <a:rPr lang="it-IT" altLang="en-US" sz="2800" b="1" i="1" dirty="0">
                <a:solidFill>
                  <a:srgbClr val="FF3300"/>
                </a:solidFill>
              </a:rPr>
              <a:t> </a:t>
            </a:r>
            <a:br>
              <a:rPr lang="it-IT" altLang="en-US" sz="2800" b="1" i="1" dirty="0">
                <a:solidFill>
                  <a:srgbClr val="FF3300"/>
                </a:solidFill>
              </a:rPr>
            </a:br>
            <a:endParaRPr lang="it-IT" altLang="en-US" sz="2800" b="1" i="1" dirty="0">
              <a:solidFill>
                <a:srgbClr val="FF3300"/>
              </a:solidFill>
            </a:endParaRPr>
          </a:p>
          <a:p>
            <a:pPr marL="514350" indent="-514350">
              <a:buAutoNum type="alphaLcParenR"/>
            </a:pPr>
            <a:r>
              <a:rPr lang="it-IT" altLang="en-US" sz="2800" b="1" u="sng" dirty="0" smtClean="0">
                <a:solidFill>
                  <a:schemeClr val="accent2"/>
                </a:solidFill>
              </a:rPr>
              <a:t>Someone</a:t>
            </a:r>
            <a:r>
              <a:rPr lang="it-IT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it-IT" altLang="en-US" sz="2800" b="1" dirty="0">
                <a:solidFill>
                  <a:schemeClr val="accent2"/>
                </a:solidFill>
              </a:rPr>
              <a:t>ate three sandwiches. </a:t>
            </a:r>
            <a:endParaRPr lang="it-IT" altLang="en-US" sz="2800" b="1" dirty="0" smtClean="0">
              <a:solidFill>
                <a:schemeClr val="accent2"/>
              </a:solidFill>
            </a:endParaRPr>
          </a:p>
          <a:p>
            <a:r>
              <a:rPr lang="it-IT" altLang="en-US" sz="2800" b="1" dirty="0" smtClean="0">
                <a:solidFill>
                  <a:schemeClr val="accent2"/>
                </a:solidFill>
              </a:rPr>
              <a:t>     </a:t>
            </a:r>
            <a:r>
              <a:rPr lang="it-IT" altLang="en-US" sz="2800" b="1" dirty="0" smtClean="0">
                <a:solidFill>
                  <a:schemeClr val="accent1"/>
                </a:solidFill>
              </a:rPr>
              <a:t>(</a:t>
            </a:r>
            <a:r>
              <a:rPr lang="it-IT" altLang="en-US" sz="2800" b="1" dirty="0">
                <a:solidFill>
                  <a:schemeClr val="accent1"/>
                </a:solidFill>
              </a:rPr>
              <a:t>Who ate the sandwiches</a:t>
            </a:r>
            <a:r>
              <a:rPr lang="it-IT" altLang="en-US" sz="2800" b="1" dirty="0">
                <a:solidFill>
                  <a:schemeClr val="accent2"/>
                </a:solidFill>
              </a:rPr>
              <a:t>)</a:t>
            </a:r>
          </a:p>
          <a:p>
            <a:r>
              <a:rPr lang="it-IT" altLang="en-US" sz="2800" b="1" dirty="0">
                <a:solidFill>
                  <a:schemeClr val="accent2"/>
                </a:solidFill>
              </a:rPr>
              <a:t>b) Bob </a:t>
            </a:r>
            <a:r>
              <a:rPr lang="it-IT" altLang="en-US" sz="2800" b="1" u="sng" dirty="0">
                <a:solidFill>
                  <a:schemeClr val="accent2"/>
                </a:solidFill>
              </a:rPr>
              <a:t>did something</a:t>
            </a:r>
            <a:r>
              <a:rPr lang="it-IT" altLang="en-US" sz="2800" b="1" dirty="0">
                <a:solidFill>
                  <a:schemeClr val="accent2"/>
                </a:solidFill>
              </a:rPr>
              <a:t> to three sandwiches. </a:t>
            </a:r>
            <a:endParaRPr lang="it-IT" altLang="en-US" sz="2800" b="1" dirty="0" smtClean="0">
              <a:solidFill>
                <a:schemeClr val="accent2"/>
              </a:solidFill>
            </a:endParaRPr>
          </a:p>
          <a:p>
            <a:r>
              <a:rPr lang="it-IT" altLang="en-US" sz="2800" b="1" dirty="0">
                <a:solidFill>
                  <a:schemeClr val="accent2"/>
                </a:solidFill>
              </a:rPr>
              <a:t> </a:t>
            </a:r>
            <a:r>
              <a:rPr lang="it-IT" altLang="en-US" sz="2800" b="1" dirty="0" smtClean="0">
                <a:solidFill>
                  <a:schemeClr val="accent2"/>
                </a:solidFill>
              </a:rPr>
              <a:t>   </a:t>
            </a:r>
            <a:r>
              <a:rPr lang="it-IT" altLang="en-US" sz="2800" b="1" dirty="0" smtClean="0">
                <a:solidFill>
                  <a:schemeClr val="accent1"/>
                </a:solidFill>
              </a:rPr>
              <a:t>(</a:t>
            </a:r>
            <a:r>
              <a:rPr lang="it-IT" altLang="en-US" sz="2800" b="1" dirty="0">
                <a:solidFill>
                  <a:schemeClr val="accent1"/>
                </a:solidFill>
              </a:rPr>
              <a:t>What Bob did</a:t>
            </a:r>
            <a:r>
              <a:rPr lang="it-IT" altLang="en-US" sz="2800" b="1" dirty="0">
                <a:solidFill>
                  <a:schemeClr val="accent2"/>
                </a:solidFill>
              </a:rPr>
              <a:t>)</a:t>
            </a:r>
          </a:p>
          <a:p>
            <a:r>
              <a:rPr lang="it-IT" altLang="en-US" sz="2800" b="1" dirty="0">
                <a:solidFill>
                  <a:schemeClr val="accent2"/>
                </a:solidFill>
              </a:rPr>
              <a:t>c) Bob ate three of </a:t>
            </a:r>
            <a:r>
              <a:rPr lang="it-IT" altLang="en-US" sz="2800" b="1" u="sng" dirty="0">
                <a:solidFill>
                  <a:schemeClr val="accent2"/>
                </a:solidFill>
              </a:rPr>
              <a:t>something</a:t>
            </a:r>
            <a:r>
              <a:rPr lang="it-IT" altLang="en-US" sz="2800" b="1" dirty="0">
                <a:solidFill>
                  <a:schemeClr val="accent2"/>
                </a:solidFill>
              </a:rPr>
              <a:t>. </a:t>
            </a:r>
            <a:endParaRPr lang="it-IT" altLang="en-US" sz="2800" b="1" dirty="0" smtClean="0">
              <a:solidFill>
                <a:schemeClr val="accent2"/>
              </a:solidFill>
            </a:endParaRPr>
          </a:p>
          <a:p>
            <a:r>
              <a:rPr lang="it-IT" altLang="en-US" sz="2800" b="1" dirty="0">
                <a:solidFill>
                  <a:schemeClr val="accent1"/>
                </a:solidFill>
              </a:rPr>
              <a:t> </a:t>
            </a:r>
            <a:r>
              <a:rPr lang="it-IT" altLang="en-US" sz="2800" b="1" dirty="0" smtClean="0">
                <a:solidFill>
                  <a:schemeClr val="accent1"/>
                </a:solidFill>
              </a:rPr>
              <a:t>   (</a:t>
            </a:r>
            <a:r>
              <a:rPr lang="it-IT" altLang="en-US" sz="2800" b="1" dirty="0">
                <a:solidFill>
                  <a:schemeClr val="accent1"/>
                </a:solidFill>
              </a:rPr>
              <a:t>What Bob ate)</a:t>
            </a:r>
          </a:p>
          <a:p>
            <a:r>
              <a:rPr lang="it-IT" altLang="en-US" sz="2800" b="1" dirty="0">
                <a:solidFill>
                  <a:schemeClr val="accent2"/>
                </a:solidFill>
              </a:rPr>
              <a:t>d)</a:t>
            </a:r>
            <a:r>
              <a:rPr lang="it-IT" altLang="en-US" sz="2800" b="1" u="sng" dirty="0">
                <a:solidFill>
                  <a:schemeClr val="accent2"/>
                </a:solidFill>
              </a:rPr>
              <a:t>Something </a:t>
            </a:r>
            <a:r>
              <a:rPr lang="it-IT" altLang="en-US" sz="2800" b="1" dirty="0">
                <a:solidFill>
                  <a:schemeClr val="accent2"/>
                </a:solidFill>
              </a:rPr>
              <a:t>happened.</a:t>
            </a:r>
            <a:r>
              <a:rPr lang="it-IT" altLang="en-US" sz="2800" b="1" dirty="0"/>
              <a:t> </a:t>
            </a:r>
            <a:endParaRPr lang="it-IT" altLang="en-US" sz="2800" b="1" dirty="0" smtClean="0"/>
          </a:p>
          <a:p>
            <a:r>
              <a:rPr lang="it-IT" altLang="en-US" sz="2800" b="1" dirty="0">
                <a:solidFill>
                  <a:schemeClr val="accent2"/>
                </a:solidFill>
              </a:rPr>
              <a:t> </a:t>
            </a:r>
            <a:r>
              <a:rPr lang="it-IT" altLang="en-US" sz="2800" b="1" dirty="0" smtClean="0">
                <a:solidFill>
                  <a:schemeClr val="accent2"/>
                </a:solidFill>
              </a:rPr>
              <a:t>  </a:t>
            </a:r>
            <a:r>
              <a:rPr lang="it-IT" altLang="en-US" sz="2800" b="1" dirty="0" smtClean="0">
                <a:solidFill>
                  <a:schemeClr val="accent1"/>
                </a:solidFill>
              </a:rPr>
              <a:t>(</a:t>
            </a:r>
            <a:r>
              <a:rPr lang="it-IT" altLang="en-US" sz="2800" b="1" dirty="0">
                <a:solidFill>
                  <a:schemeClr val="accent1"/>
                </a:solidFill>
              </a:rPr>
              <a:t>What happened)</a:t>
            </a:r>
            <a:endParaRPr lang="it-IT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3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5" y="859808"/>
            <a:ext cx="10385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Foreground Entailments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04250" y="1639958"/>
            <a:ext cx="51847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800" b="1" u="sng" dirty="0">
                <a:solidFill>
                  <a:srgbClr val="FF3300"/>
                </a:solidFill>
              </a:rPr>
              <a:t>BOB</a:t>
            </a:r>
            <a:r>
              <a:rPr lang="it-IT" altLang="en-US" sz="2800" b="1" dirty="0">
                <a:solidFill>
                  <a:schemeClr val="accent2"/>
                </a:solidFill>
              </a:rPr>
              <a:t> ate three sandwiches.</a:t>
            </a:r>
          </a:p>
          <a:p>
            <a:pPr>
              <a:spcBef>
                <a:spcPct val="50000"/>
              </a:spcBef>
            </a:pPr>
            <a:r>
              <a:rPr lang="it-IT" altLang="en-US" sz="2800" b="1" dirty="0">
                <a:solidFill>
                  <a:schemeClr val="accent2"/>
                </a:solidFill>
              </a:rPr>
              <a:t> </a:t>
            </a:r>
            <a:br>
              <a:rPr lang="it-IT" altLang="en-US" sz="2800" b="1" dirty="0">
                <a:solidFill>
                  <a:schemeClr val="accent2"/>
                </a:solidFill>
              </a:rPr>
            </a:br>
            <a:r>
              <a:rPr lang="it-IT" altLang="en-US" sz="2800" b="1" dirty="0">
                <a:solidFill>
                  <a:schemeClr val="accent2"/>
                </a:solidFill>
              </a:rPr>
              <a:t>Bob </a:t>
            </a:r>
            <a:r>
              <a:rPr lang="it-IT" altLang="en-US" sz="2800" b="1" u="sng" dirty="0">
                <a:solidFill>
                  <a:srgbClr val="FF3300"/>
                </a:solidFill>
              </a:rPr>
              <a:t>ATE</a:t>
            </a:r>
            <a:r>
              <a:rPr lang="it-IT" altLang="en-US" sz="2800" b="1" u="sng" dirty="0">
                <a:solidFill>
                  <a:schemeClr val="accent2"/>
                </a:solidFill>
              </a:rPr>
              <a:t> </a:t>
            </a:r>
            <a:r>
              <a:rPr lang="it-IT" altLang="en-US" sz="2800" b="1" dirty="0">
                <a:solidFill>
                  <a:schemeClr val="accent2"/>
                </a:solidFill>
              </a:rPr>
              <a:t>three sandwiches. </a:t>
            </a:r>
            <a:br>
              <a:rPr lang="it-IT" altLang="en-US" sz="2800" b="1" dirty="0">
                <a:solidFill>
                  <a:schemeClr val="accent2"/>
                </a:solidFill>
              </a:rPr>
            </a:br>
            <a:endParaRPr lang="it-IT" altLang="en-U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en-US" sz="2800" b="1" dirty="0">
                <a:solidFill>
                  <a:schemeClr val="accent2"/>
                </a:solidFill>
              </a:rPr>
              <a:t>Bob ate </a:t>
            </a:r>
            <a:r>
              <a:rPr lang="it-IT" altLang="en-US" sz="2800" b="1" u="sng" dirty="0">
                <a:solidFill>
                  <a:srgbClr val="FF3300"/>
                </a:solidFill>
              </a:rPr>
              <a:t>THREE</a:t>
            </a:r>
            <a:r>
              <a:rPr lang="it-IT" altLang="en-US" sz="2800" b="1" dirty="0">
                <a:solidFill>
                  <a:schemeClr val="accent2"/>
                </a:solidFill>
              </a:rPr>
              <a:t> sandwiches. </a:t>
            </a:r>
            <a:br>
              <a:rPr lang="it-IT" altLang="en-US" sz="2800" b="1" dirty="0">
                <a:solidFill>
                  <a:schemeClr val="accent2"/>
                </a:solidFill>
              </a:rPr>
            </a:br>
            <a:endParaRPr lang="it-IT" altLang="en-U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en-US" sz="2800" b="1" dirty="0">
                <a:solidFill>
                  <a:schemeClr val="accent2"/>
                </a:solidFill>
              </a:rPr>
              <a:t>Bob ate three </a:t>
            </a:r>
            <a:r>
              <a:rPr lang="it-IT" altLang="en-US" sz="2800" b="1" u="sng" dirty="0">
                <a:solidFill>
                  <a:srgbClr val="FF3300"/>
                </a:solidFill>
              </a:rPr>
              <a:t>SANDWICHES</a:t>
            </a:r>
            <a:r>
              <a:rPr lang="it-IT" altLang="en-US" sz="2000" b="1" dirty="0">
                <a:solidFill>
                  <a:schemeClr val="accent2"/>
                </a:solidFill>
              </a:rPr>
              <a:t>. </a:t>
            </a:r>
            <a:br>
              <a:rPr lang="it-IT" altLang="en-US" sz="2000" b="1" dirty="0">
                <a:solidFill>
                  <a:schemeClr val="accent2"/>
                </a:solidFill>
              </a:rPr>
            </a:br>
            <a:endParaRPr lang="it-IT" alt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3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19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Practice </a:t>
            </a:r>
            <a:endParaRPr lang="en-US" sz="199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917" y="626344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232274" y="5949758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0857" y="5909183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232274" y="6318829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" y="5804966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0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08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/>
              <a:t>Rover chased three squirrels.</a:t>
            </a:r>
            <a:endParaRPr lang="it-IT" alt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58030"/>
              </p:ext>
            </p:extLst>
          </p:nvPr>
        </p:nvGraphicFramePr>
        <p:xfrm>
          <a:off x="1733265" y="1661362"/>
          <a:ext cx="8802806" cy="38342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8751685" y="2628657"/>
            <a:ext cx="1258532" cy="125853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47451" y="3743104"/>
            <a:ext cx="963288" cy="963288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60517" y="3162379"/>
            <a:ext cx="2378183" cy="2378183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9647451" y="4190539"/>
            <a:ext cx="1232779" cy="6990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9691553" y="4827713"/>
            <a:ext cx="796423" cy="796423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52287" y="4501902"/>
            <a:ext cx="796423" cy="796423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010217" y="3103229"/>
            <a:ext cx="698332" cy="69833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66480" y="3291761"/>
            <a:ext cx="764504" cy="764504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675156" y="4394353"/>
            <a:ext cx="505761" cy="50576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95129" y="1536726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92206" y="3931290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60724" y="3727993"/>
            <a:ext cx="708961" cy="708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957010" y="2228709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78229" y="2611833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10135004" y="2423425"/>
            <a:ext cx="352971" cy="3304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16"/>
          <p:cNvSpPr/>
          <p:nvPr/>
        </p:nvSpPr>
        <p:spPr>
          <a:xfrm rot="2700000">
            <a:off x="11104235" y="3825896"/>
            <a:ext cx="267415" cy="4794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Parallelogram 15"/>
          <p:cNvSpPr/>
          <p:nvPr/>
        </p:nvSpPr>
        <p:spPr>
          <a:xfrm rot="16200000">
            <a:off x="8955566" y="1658829"/>
            <a:ext cx="388084" cy="42008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Pie 24"/>
          <p:cNvSpPr/>
          <p:nvPr/>
        </p:nvSpPr>
        <p:spPr>
          <a:xfrm>
            <a:off x="7326051" y="4087847"/>
            <a:ext cx="398048" cy="39584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8372845" y="2771453"/>
            <a:ext cx="119727" cy="48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428253" y="4688100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84669" y="4976132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7081764" y="5177600"/>
            <a:ext cx="314768" cy="3138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Rounded Rectangle 27"/>
          <p:cNvSpPr/>
          <p:nvPr/>
        </p:nvSpPr>
        <p:spPr>
          <a:xfrm>
            <a:off x="11589191" y="4888309"/>
            <a:ext cx="394216" cy="3028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8154137" y="3210140"/>
            <a:ext cx="2220524" cy="23310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8083777" y="3669725"/>
            <a:ext cx="1470947" cy="77308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9022990" y="3489063"/>
            <a:ext cx="1839893" cy="73710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7881663" y="4313757"/>
            <a:ext cx="1165539" cy="72882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9710273" y="5042580"/>
            <a:ext cx="1717979" cy="35448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7593631" y="5330614"/>
            <a:ext cx="1453572" cy="54650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4667" y="1227499"/>
            <a:ext cx="9722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Entailments </a:t>
            </a:r>
            <a:endParaRPr lang="ko-KR" altLang="en-US" sz="9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8994346" y="4009365"/>
            <a:ext cx="779625" cy="2848635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8649845" y="4252409"/>
            <a:ext cx="369088" cy="36908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98905" y="581306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00262" y="5499382"/>
            <a:ext cx="298642" cy="2684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248845" y="545880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00262" y="5868453"/>
            <a:ext cx="298643" cy="22777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5354590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08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/>
              <a:t>Bryan danced with Anne</a:t>
            </a:r>
            <a:endParaRPr lang="it-IT" alt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33265" y="1661362"/>
          <a:ext cx="8802806" cy="38342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7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08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/>
              <a:t>Trisnendri Teaches Pragmatics </a:t>
            </a:r>
            <a:endParaRPr lang="it-IT" alt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33265" y="1661362"/>
          <a:ext cx="8802806" cy="38342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8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1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Exit Ticket </a:t>
            </a:r>
            <a:endParaRPr lang="en-US" sz="166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78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http://bit.ly/pragmaticsday6</a:t>
            </a:r>
          </a:p>
        </p:txBody>
      </p:sp>
    </p:spTree>
    <p:extLst>
      <p:ext uri="{BB962C8B-B14F-4D97-AF65-F5344CB8AC3E}">
        <p14:creationId xmlns:p14="http://schemas.microsoft.com/office/powerpoint/2010/main" val="16513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1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DEFINITION </a:t>
            </a:r>
            <a:endParaRPr lang="en-US" sz="166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0917" y="62770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232274" y="5963406"/>
            <a:ext cx="298642" cy="2684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80857" y="5922831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232274" y="6332477"/>
            <a:ext cx="298643" cy="2277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" y="581861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3541595" y="663615"/>
            <a:ext cx="7679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en-US" sz="4000" b="1" i="1" dirty="0">
                <a:solidFill>
                  <a:schemeClr val="accent1"/>
                </a:solidFill>
              </a:rPr>
              <a:t>Entailment</a:t>
            </a:r>
            <a:r>
              <a:rPr lang="it-IT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en-US" sz="3600" b="1" dirty="0">
                <a:solidFill>
                  <a:schemeClr val="bg1">
                    <a:lumMod val="50000"/>
                  </a:schemeClr>
                </a:solidFill>
              </a:rPr>
              <a:t>is not a pragmatic concept.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24735" y="47390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en-US" sz="3600" b="1" dirty="0" smtClean="0">
                <a:solidFill>
                  <a:srgbClr val="FF3300"/>
                </a:solidFill>
              </a:rPr>
              <a:t>Sentences</a:t>
            </a:r>
            <a:r>
              <a:rPr lang="it-IT" altLang="en-US" sz="3600" b="1" dirty="0">
                <a:solidFill>
                  <a:srgbClr val="FF3300"/>
                </a:solidFill>
              </a:rPr>
              <a:t>, </a:t>
            </a:r>
            <a:r>
              <a:rPr lang="it-IT" altLang="en-US" sz="3600" b="1" dirty="0">
                <a:solidFill>
                  <a:schemeClr val="bg1">
                    <a:lumMod val="50000"/>
                  </a:schemeClr>
                </a:solidFill>
              </a:rPr>
              <a:t>not speakers, have</a:t>
            </a:r>
            <a:r>
              <a:rPr lang="it-IT" altLang="en-US" sz="3600" b="1" dirty="0">
                <a:solidFill>
                  <a:srgbClr val="FF3300"/>
                </a:solidFill>
              </a:rPr>
              <a:t> entailments.</a:t>
            </a:r>
            <a:endParaRPr lang="it-IT" altLang="en-US" sz="3600" b="1" dirty="0">
              <a:solidFill>
                <a:srgbClr val="FF33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14717" y="2372057"/>
            <a:ext cx="72060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en-US" sz="4000" b="1" dirty="0" smtClean="0">
                <a:solidFill>
                  <a:schemeClr val="accent1"/>
                </a:solidFill>
              </a:rPr>
              <a:t>Entailment</a:t>
            </a:r>
            <a:r>
              <a:rPr lang="it-IT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en-US" sz="3200" b="1" dirty="0">
                <a:solidFill>
                  <a:schemeClr val="bg1">
                    <a:lumMod val="50000"/>
                  </a:schemeClr>
                </a:solidFill>
              </a:rPr>
              <a:t>is defined as what logically follows from what is asserted in the utterance</a:t>
            </a:r>
            <a:r>
              <a:rPr lang="it-IT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t-IT" alt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7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37471" y="1619996"/>
            <a:ext cx="3641463" cy="923330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5400" b="1" dirty="0" smtClean="0">
                <a:solidFill>
                  <a:schemeClr val="tx2"/>
                </a:solidFill>
              </a:rPr>
              <a:t>Speakers</a:t>
            </a:r>
            <a:endParaRPr lang="it-IT" altLang="en-US" sz="5400" b="1" dirty="0">
              <a:solidFill>
                <a:schemeClr val="tx2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779186" y="1769742"/>
            <a:ext cx="996287" cy="7414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5725" y="1628927"/>
            <a:ext cx="5609228" cy="923330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5400" b="1" dirty="0" smtClean="0">
                <a:solidFill>
                  <a:schemeClr val="tx2"/>
                </a:solidFill>
              </a:rPr>
              <a:t>Presuppositions</a:t>
            </a:r>
            <a:endParaRPr lang="it-IT" altLang="en-US" sz="5400" b="1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1783" y="3381781"/>
            <a:ext cx="3647152" cy="923330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5400" b="1" dirty="0" smtClean="0">
                <a:solidFill>
                  <a:schemeClr val="tx2"/>
                </a:solidFill>
              </a:rPr>
              <a:t>Sentences</a:t>
            </a:r>
            <a:endParaRPr lang="it-IT" altLang="en-US" sz="5400" b="1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7254" y="3493827"/>
            <a:ext cx="5647699" cy="923330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5400" b="1" dirty="0" smtClean="0">
                <a:solidFill>
                  <a:schemeClr val="tx2"/>
                </a:solidFill>
              </a:rPr>
              <a:t>Entailments </a:t>
            </a:r>
            <a:endParaRPr lang="it-IT" altLang="en-US" sz="5400" b="1" dirty="0">
              <a:solidFill>
                <a:schemeClr val="tx2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779187" y="3493827"/>
            <a:ext cx="996287" cy="8112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53315"/>
            <a:ext cx="12192000" cy="768085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PRESUPOSITION </a:t>
            </a:r>
          </a:p>
          <a:p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VS </a:t>
            </a:r>
          </a:p>
          <a:p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iret One" panose="02000000000000000000" pitchFamily="2" charset="0"/>
              </a:rPr>
              <a:t>ENTILMENTS </a:t>
            </a:r>
            <a:endParaRPr 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Poiret 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439" y="629073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95796" y="5977053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379" y="5936478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95796" y="6346124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9" y="5832261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D:\KBM-정애\014-Fullppt\PNG이미지\노트북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14922"/>
          <a:stretch/>
        </p:blipFill>
        <p:spPr bwMode="auto">
          <a:xfrm>
            <a:off x="136478" y="107516"/>
            <a:ext cx="6291618" cy="49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476" t="44543" r="50070" b="11427"/>
          <a:stretch/>
        </p:blipFill>
        <p:spPr>
          <a:xfrm>
            <a:off x="1200875" y="727031"/>
            <a:ext cx="4271877" cy="3462833"/>
          </a:xfrm>
          <a:prstGeom prst="rect">
            <a:avLst/>
          </a:prstGeom>
        </p:spPr>
      </p:pic>
      <p:pic>
        <p:nvPicPr>
          <p:cNvPr id="47" name="Picture 4" descr="D:\KBM-정애\014-Fullppt\PNG이미지\노트북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14922"/>
          <a:stretch/>
        </p:blipFill>
        <p:spPr bwMode="auto">
          <a:xfrm>
            <a:off x="5788926" y="955343"/>
            <a:ext cx="6291618" cy="49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0140" t="45289" r="29406" b="11987"/>
          <a:stretch/>
        </p:blipFill>
        <p:spPr>
          <a:xfrm>
            <a:off x="6798862" y="1637731"/>
            <a:ext cx="4353634" cy="353477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80792" y="630947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82149" y="5995792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330732" y="595521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82149" y="6364863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2" y="5851000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" y="42308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5400" b="1" dirty="0">
                <a:solidFill>
                  <a:schemeClr val="accent2"/>
                </a:solidFill>
              </a:rPr>
              <a:t>Susan’s sister bought two </a:t>
            </a:r>
            <a:r>
              <a:rPr lang="it-IT" altLang="en-US" sz="5400" b="1" dirty="0" smtClean="0">
                <a:solidFill>
                  <a:schemeClr val="accent2"/>
                </a:solidFill>
              </a:rPr>
              <a:t>houses</a:t>
            </a:r>
            <a:r>
              <a:rPr lang="it-IT" altLang="en-US" sz="5400" b="1" dirty="0" smtClean="0"/>
              <a:t> </a:t>
            </a:r>
            <a:endParaRPr lang="it-IT" alt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68161"/>
              </p:ext>
            </p:extLst>
          </p:nvPr>
        </p:nvGraphicFramePr>
        <p:xfrm>
          <a:off x="1733265" y="1661362"/>
          <a:ext cx="8802806" cy="38342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Exist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Susan’s sister bought </a:t>
                      </a:r>
                    </a:p>
                    <a:p>
                      <a:r>
                        <a:rPr lang="en-US" sz="2800" dirty="0" smtClean="0"/>
                        <a:t>something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has a sister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Some</a:t>
                      </a:r>
                      <a:r>
                        <a:rPr lang="en-US" sz="2800" baseline="0" dirty="0" smtClean="0"/>
                        <a:t>one buy the Houses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There ate</a:t>
                      </a:r>
                      <a:r>
                        <a:rPr lang="en-US" sz="2800" baseline="0" dirty="0" smtClean="0"/>
                        <a:t> two houses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Susan’s sister </a:t>
                      </a:r>
                      <a:r>
                        <a:rPr lang="en-US" sz="2800" dirty="0" smtClean="0"/>
                        <a:t>do </a:t>
                      </a:r>
                    </a:p>
                    <a:p>
                      <a:r>
                        <a:rPr lang="en-US" sz="2800" dirty="0" smtClean="0"/>
                        <a:t>somethings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1735" y="61542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123092" y="5840576"/>
            <a:ext cx="298642" cy="268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75" y="5800001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123092" y="6209647"/>
            <a:ext cx="298643" cy="22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5" y="569578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082"/>
            <a:ext cx="12064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en-US" sz="4400" b="1" dirty="0">
                <a:solidFill>
                  <a:schemeClr val="accent2"/>
                </a:solidFill>
              </a:rPr>
              <a:t>Susan’s sister </a:t>
            </a:r>
            <a:r>
              <a:rPr lang="it-IT" altLang="en-US" sz="4400" b="1" dirty="0" smtClean="0">
                <a:solidFill>
                  <a:schemeClr val="accent2"/>
                </a:solidFill>
              </a:rPr>
              <a:t>Doesn’t bought </a:t>
            </a:r>
            <a:r>
              <a:rPr lang="it-IT" altLang="en-US" sz="4400" b="1" dirty="0">
                <a:solidFill>
                  <a:schemeClr val="accent2"/>
                </a:solidFill>
              </a:rPr>
              <a:t>two </a:t>
            </a:r>
            <a:r>
              <a:rPr lang="it-IT" altLang="en-US" sz="4400" b="1" dirty="0" smtClean="0">
                <a:solidFill>
                  <a:schemeClr val="accent2"/>
                </a:solidFill>
              </a:rPr>
              <a:t>houses</a:t>
            </a:r>
            <a:r>
              <a:rPr lang="it-IT" altLang="en-US" sz="4400" b="1" dirty="0" smtClean="0"/>
              <a:t> </a:t>
            </a:r>
            <a:endParaRPr lang="it-IT" altLang="en-US" sz="4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1306"/>
              </p:ext>
            </p:extLst>
          </p:nvPr>
        </p:nvGraphicFramePr>
        <p:xfrm>
          <a:off x="1733265" y="1661362"/>
          <a:ext cx="8802806" cy="35111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1448511497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711357208"/>
                    </a:ext>
                  </a:extLst>
                </a:gridCol>
              </a:tblGrid>
              <a:tr h="62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Presupposition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Entitlements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64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Exist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en-US" sz="2800" b="1" dirty="0" smtClean="0">
                          <a:solidFill>
                            <a:schemeClr val="accent2"/>
                          </a:solidFill>
                        </a:rPr>
                        <a:t>Susan’s sister </a:t>
                      </a:r>
                      <a:r>
                        <a:rPr lang="en-US" sz="2800" dirty="0" smtClean="0"/>
                        <a:t>bought something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6822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has a sister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Some</a:t>
                      </a:r>
                      <a:r>
                        <a:rPr lang="en-US" sz="2800" baseline="0" dirty="0" smtClean="0"/>
                        <a:t>one buy the Houses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0006"/>
                  </a:ext>
                </a:extLst>
              </a:tr>
              <a:tr h="6217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There ate</a:t>
                      </a:r>
                      <a:r>
                        <a:rPr lang="en-US" sz="2800" baseline="0" dirty="0" smtClean="0"/>
                        <a:t> two houses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Susan do somethings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008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7144" y="629073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68501" y="5977054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7084" y="5936479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68501" y="6346125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4" y="5832262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402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322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Bookman Old Style</vt:lpstr>
      <vt:lpstr>Poiret One</vt:lpstr>
      <vt:lpstr>Section Break Slide Master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Trisnendri Syahrizal</dc:creator>
  <cp:lastModifiedBy>Trisnendri Syahrizal</cp:lastModifiedBy>
  <cp:revision>13</cp:revision>
  <dcterms:created xsi:type="dcterms:W3CDTF">2020-10-18T12:57:03Z</dcterms:created>
  <dcterms:modified xsi:type="dcterms:W3CDTF">2020-10-19T04:26:08Z</dcterms:modified>
</cp:coreProperties>
</file>