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4" r:id="rId5"/>
    <p:sldId id="265" r:id="rId6"/>
    <p:sldId id="260" r:id="rId7"/>
    <p:sldId id="268" r:id="rId8"/>
    <p:sldId id="261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77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2169-32EB-478E-AFFA-96FE7CE716F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9AFC-397C-4046-934F-82203E8B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15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6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11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59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881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2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45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6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08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60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4">
            <a:extLst>
              <a:ext uri="{FF2B5EF4-FFF2-40B4-BE49-F238E27FC236}">
                <a16:creationId xmlns:a16="http://schemas.microsoft.com/office/drawing/2014/main" id="{48EF60E7-2AC2-48D6-8B00-05C279CC0ECE}"/>
              </a:ext>
            </a:extLst>
          </p:cNvPr>
          <p:cNvGrpSpPr/>
          <p:nvPr userDrawn="1"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C77C4D-D698-4490-A883-D9743FC13CE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02F177-DA67-46BE-A7F3-C7D38E4FFF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792A68-38A6-406E-83DD-D006EEB0844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930C31-16D4-413F-8D72-503070802F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987C57-44E0-4A09-8E46-55C9D31DCD6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6E41BB-14D4-4DF7-912B-57EA1794960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381B1-9753-48E4-B680-0F77747B782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E388F8-9AC9-40D7-A752-68F865AE5C0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3B81D7B-48E6-41E9-9E21-6FE41BC0C7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925AEE-E6B9-41A6-9DFB-D10FFACC677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39466B-642A-4288-BC0E-E617C9417DD5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BAE43C-2FAD-4ED2-9242-781414D5DBE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6949D7-07D7-4550-8AD2-1FB97BF659F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C7F4D7-3F33-4928-9863-3E954281B41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4D77EED-222B-4460-89E4-A3B91E63C0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D794DA-52D1-4FA8-8053-F12B405B11D1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8B8B15-21A0-474F-A749-8F71B75A4E13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099767-A2E9-4F22-800D-893F0105E28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690243-FCBE-4A59-A8AF-F1D527CC86DD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F84F26A-2125-4AED-B288-70329CB023E8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0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7479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7420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6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3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3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98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69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7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2030419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212461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12720" y="2205470"/>
            <a:ext cx="4714957" cy="5117550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359391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3031007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326547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539693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450902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-205038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761873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924952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179856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945259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476788" y="181355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3011661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89402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94891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356372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86242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558006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4020882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5040543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5026686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82287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417972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141301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B29791D-4A71-43F8-9898-2A53B67B0622}"/>
              </a:ext>
            </a:extLst>
          </p:cNvPr>
          <p:cNvSpPr/>
          <p:nvPr/>
        </p:nvSpPr>
        <p:spPr>
          <a:xfrm>
            <a:off x="5480599" y="2987718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843515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83011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127546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380799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94447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230132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212481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96612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84008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219693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320251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571092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94724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3902" y="633728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Trisnendri Syahrizal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605259" y="6023604"/>
            <a:ext cx="298642" cy="26844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853842" y="5983029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trisnendri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605259" y="6392675"/>
            <a:ext cx="298643" cy="227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3302" y="1570976"/>
            <a:ext cx="6514673" cy="23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lang="en-US" sz="48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Cambria" panose="02040503050406030204" pitchFamily="18" charset="0"/>
                <a:cs typeface="Calibri"/>
              </a:rPr>
              <a:t>Cooperative Principle </a:t>
            </a:r>
          </a:p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lang="en-US" sz="48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Cambria" panose="02040503050406030204" pitchFamily="18" charset="0"/>
                <a:cs typeface="Calibri"/>
              </a:rPr>
              <a:t>And </a:t>
            </a:r>
          </a:p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lang="en-US" sz="48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Cambria" panose="02040503050406030204" pitchFamily="18" charset="0"/>
                <a:cs typeface="Calibri"/>
              </a:rPr>
              <a:t>IMPLICATURE 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72" y="5935261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828CC-6F61-47EC-85E2-B21863D23656}"/>
              </a:ext>
            </a:extLst>
          </p:cNvPr>
          <p:cNvGrpSpPr/>
          <p:nvPr/>
        </p:nvGrpSpPr>
        <p:grpSpPr>
          <a:xfrm>
            <a:off x="7382143" y="1093668"/>
            <a:ext cx="4688957" cy="4651277"/>
            <a:chOff x="6303964" y="1098893"/>
            <a:chExt cx="4688957" cy="4651277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3B38FE-2126-4BA6-8C69-473DBAAA5C20}"/>
                </a:ext>
              </a:extLst>
            </p:cNvPr>
            <p:cNvGrpSpPr/>
            <p:nvPr/>
          </p:nvGrpSpPr>
          <p:grpSpPr>
            <a:xfrm>
              <a:off x="6303964" y="1164959"/>
              <a:ext cx="4688957" cy="4451257"/>
              <a:chOff x="6303964" y="1164959"/>
              <a:chExt cx="4688957" cy="4451257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F0C07E1-8379-4176-9101-15455407DD93}"/>
                  </a:ext>
                </a:extLst>
              </p:cNvPr>
              <p:cNvSpPr/>
              <p:nvPr/>
            </p:nvSpPr>
            <p:spPr>
              <a:xfrm>
                <a:off x="6303964" y="2304805"/>
                <a:ext cx="4572368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384884-F845-4657-BD09-7146ABBDF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7816105" y="1664286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081579" y="1521344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FDAEFBB-765C-4B80-A063-BFCD9250250E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7089267" y="1926620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597673" y="2343871"/>
            <a:ext cx="575004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 smtClean="0">
                <a:latin typeface="Bookman Old Style" panose="02050604050505020204" pitchFamily="18" charset="0"/>
                <a:cs typeface="Arial" pitchFamily="34" charset="0"/>
              </a:rPr>
              <a:t>The FOUR MAXIMS</a:t>
            </a:r>
            <a:endParaRPr lang="ko-KR" altLang="en-US" sz="6600" b="1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814" y="1618472"/>
            <a:ext cx="6096000" cy="4639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7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lang="en-US" sz="3600" dirty="0" smtClean="0"/>
              <a:t>Make your contribution as informative as is required for the current purpose of exchange.</a:t>
            </a:r>
          </a:p>
          <a:p>
            <a:pPr marL="584200" indent="-571500">
              <a:lnSpc>
                <a:spcPct val="100000"/>
              </a:lnSpc>
              <a:spcBef>
                <a:spcPts val="870"/>
              </a:spcBef>
              <a:buFont typeface="Arial" panose="020B0604020202020204" pitchFamily="34" charset="0"/>
              <a:buChar char="•"/>
              <a:tabLst>
                <a:tab pos="927100" algn="l"/>
              </a:tabLst>
            </a:pPr>
            <a:r>
              <a:rPr lang="en-US" sz="3600" dirty="0" smtClean="0"/>
              <a:t>Do not make your contribution more informative than is required.</a:t>
            </a:r>
            <a:endParaRPr lang="en-US" sz="3600" b="1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9554" y="136319"/>
            <a:ext cx="3698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Poiret One" panose="02000000000000000000" pitchFamily="2" charset="0"/>
              </a:rPr>
              <a:t>QUANTITY</a:t>
            </a:r>
            <a:endParaRPr lang="en-US" sz="6000" b="1" dirty="0">
              <a:latin typeface="Poiret One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9997" y="636145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701354" y="6047771"/>
            <a:ext cx="298642" cy="268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9937" y="6007196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701354" y="6416842"/>
            <a:ext cx="298643" cy="227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19" y="594515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0114" y="134200"/>
            <a:ext cx="3090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Poiret One" panose="02000000000000000000" pitchFamily="2" charset="0"/>
              </a:rPr>
              <a:t>QUALITY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194" y="146480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Try to make your contribution one that is true.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Do not say what you believe to be false.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Do not say that for which you lack adequate evidence.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99997" y="636145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701354" y="6047771"/>
            <a:ext cx="298642" cy="268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9937" y="6007196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701354" y="6416842"/>
            <a:ext cx="298643" cy="227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19" y="594515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681" y="117732"/>
            <a:ext cx="33890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Poiret One" panose="02000000000000000000" pitchFamily="2" charset="0"/>
              </a:rPr>
              <a:t>RELATION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489" y="30497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BE RELEVANT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99997" y="636145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701354" y="6047771"/>
            <a:ext cx="298642" cy="268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9937" y="6007196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701354" y="6416842"/>
            <a:ext cx="298643" cy="227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19" y="594515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7921" y="117732"/>
            <a:ext cx="32415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Poiret One" panose="02000000000000000000" pitchFamily="2" charset="0"/>
              </a:rPr>
              <a:t>MANNER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814" y="167167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Avoid obscurity of expression.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Avoid ambiguity.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Be brief.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Be orderly.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99997" y="636145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701354" y="6047771"/>
            <a:ext cx="298642" cy="268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9937" y="6007196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701354" y="6416842"/>
            <a:ext cx="298643" cy="227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19" y="5945154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327120" y="577578"/>
            <a:ext cx="7581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		: Does your dog bite? </a:t>
            </a:r>
          </a:p>
          <a:p>
            <a:r>
              <a:rPr lang="en-US" sz="3200" dirty="0" smtClean="0"/>
              <a:t>Woman	: No.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 smtClean="0"/>
              <a:t>man reaches down 		 	  to pat the dog. </a:t>
            </a:r>
          </a:p>
          <a:p>
            <a:r>
              <a:rPr lang="en-US" sz="3200" dirty="0" smtClean="0"/>
              <a:t>(The dog bites the man's hand.)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Man: </a:t>
            </a:r>
            <a:r>
              <a:rPr lang="en-US" sz="3200" dirty="0" err="1" smtClean="0">
                <a:solidFill>
                  <a:srgbClr val="FFC000"/>
                </a:solidFill>
              </a:rPr>
              <a:t>Quch</a:t>
            </a:r>
            <a:r>
              <a:rPr lang="en-US" sz="3200" dirty="0" smtClean="0">
                <a:solidFill>
                  <a:srgbClr val="FFC000"/>
                </a:solidFill>
              </a:rPr>
              <a:t>! Hey! You said your dog doesn't bite. 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Woman</a:t>
            </a:r>
            <a:r>
              <a:rPr lang="en-US" sz="3200" dirty="0" smtClean="0">
                <a:solidFill>
                  <a:srgbClr val="FFC000"/>
                </a:solidFill>
              </a:rPr>
              <a:t>: He doesn't. But that's not my dog. </a:t>
            </a:r>
            <a:endParaRPr lang="en-US" altLang="ko-KR" sz="20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892" y="531968"/>
            <a:ext cx="73652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When making a statement, certain expressions can be used to indicate the degree of certainty concerning the information given. </a:t>
            </a:r>
            <a:r>
              <a:rPr lang="en-US" sz="4000" b="1" dirty="0" smtClean="0">
                <a:solidFill>
                  <a:srgbClr val="FF0000"/>
                </a:solidFill>
              </a:rPr>
              <a:t>These expressions are called hedges</a:t>
            </a:r>
            <a:r>
              <a:rPr lang="en-US" sz="3200" dirty="0" smtClean="0"/>
              <a:t>: are called hedges: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As far as I know</a:t>
            </a:r>
            <a:r>
              <a:rPr lang="en-US" sz="3200" dirty="0" smtClean="0"/>
              <a:t>, they are getting married. </a:t>
            </a:r>
          </a:p>
          <a:p>
            <a:r>
              <a:rPr lang="en-US" sz="3200" dirty="0" smtClean="0"/>
              <a:t>He couldn’t live without her, </a:t>
            </a:r>
            <a:r>
              <a:rPr lang="en-US" sz="3200" b="1" u="sng" dirty="0" smtClean="0">
                <a:solidFill>
                  <a:srgbClr val="FF0000"/>
                </a:solidFill>
              </a:rPr>
              <a:t>I guess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828CC-6F61-47EC-85E2-B21863D23656}"/>
              </a:ext>
            </a:extLst>
          </p:cNvPr>
          <p:cNvGrpSpPr/>
          <p:nvPr/>
        </p:nvGrpSpPr>
        <p:grpSpPr>
          <a:xfrm>
            <a:off x="7382143" y="1093668"/>
            <a:ext cx="4688957" cy="4651277"/>
            <a:chOff x="6303964" y="1098893"/>
            <a:chExt cx="4688957" cy="4651277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3B38FE-2126-4BA6-8C69-473DBAAA5C20}"/>
                </a:ext>
              </a:extLst>
            </p:cNvPr>
            <p:cNvGrpSpPr/>
            <p:nvPr/>
          </p:nvGrpSpPr>
          <p:grpSpPr>
            <a:xfrm>
              <a:off x="6303964" y="1164959"/>
              <a:ext cx="4688957" cy="4451257"/>
              <a:chOff x="6303964" y="1164959"/>
              <a:chExt cx="4688957" cy="4451257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F0C07E1-8379-4176-9101-15455407DD93}"/>
                  </a:ext>
                </a:extLst>
              </p:cNvPr>
              <p:cNvSpPr/>
              <p:nvPr/>
            </p:nvSpPr>
            <p:spPr>
              <a:xfrm>
                <a:off x="6303964" y="2304805"/>
                <a:ext cx="4572368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384884-F845-4657-BD09-7146ABBDF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7816105" y="1664286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081579" y="1521344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FDAEFBB-765C-4B80-A063-BFCD9250250E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7089267" y="1926620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597673" y="2436204"/>
            <a:ext cx="575004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6000" b="1" dirty="0">
                <a:latin typeface="Corbel" panose="020B0503020204020204" pitchFamily="34" charset="0"/>
              </a:rPr>
              <a:t>Not </a:t>
            </a:r>
            <a:r>
              <a:rPr lang="en-US" sz="6000" b="1" spc="-5" dirty="0">
                <a:latin typeface="Corbel" panose="020B0503020204020204" pitchFamily="34" charset="0"/>
              </a:rPr>
              <a:t>Observing </a:t>
            </a:r>
            <a:r>
              <a:rPr lang="en-US" sz="6000" b="1" dirty="0">
                <a:latin typeface="Corbel" panose="020B0503020204020204" pitchFamily="34" charset="0"/>
              </a:rPr>
              <a:t>a</a:t>
            </a:r>
            <a:r>
              <a:rPr lang="en-US" sz="6000" b="1" spc="-45" dirty="0">
                <a:latin typeface="Corbel" panose="020B0503020204020204" pitchFamily="34" charset="0"/>
              </a:rPr>
              <a:t> </a:t>
            </a:r>
            <a:r>
              <a:rPr lang="en-US" sz="6000" b="1" spc="-10" dirty="0">
                <a:latin typeface="Corbel" panose="020B0503020204020204" pitchFamily="34" charset="0"/>
              </a:rPr>
              <a:t>Maxim</a:t>
            </a:r>
            <a:endParaRPr lang="ko-KR" altLang="en-US" sz="6000" b="1" dirty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126149" y="1114943"/>
            <a:ext cx="837269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28295" algn="l"/>
              </a:tabLst>
            </a:pPr>
            <a:r>
              <a:rPr lang="en-US" sz="5400" dirty="0">
                <a:solidFill>
                  <a:srgbClr val="C00000"/>
                </a:solidFill>
              </a:rPr>
              <a:t>Flout a</a:t>
            </a:r>
            <a:r>
              <a:rPr lang="en-US" sz="5400" spc="-15" dirty="0">
                <a:solidFill>
                  <a:srgbClr val="C00000"/>
                </a:solidFill>
              </a:rPr>
              <a:t> </a:t>
            </a:r>
            <a:r>
              <a:rPr lang="en-US" sz="5400" spc="-10" dirty="0">
                <a:solidFill>
                  <a:srgbClr val="C00000"/>
                </a:solidFill>
              </a:rPr>
              <a:t>maxim:</a:t>
            </a:r>
            <a:endParaRPr lang="en-US" sz="5400" dirty="0"/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  <a:tab pos="2073910" algn="l"/>
              </a:tabLst>
            </a:pPr>
            <a:r>
              <a:rPr lang="en-US" sz="4400" dirty="0">
                <a:latin typeface="Calibri"/>
                <a:cs typeface="Calibri"/>
              </a:rPr>
              <a:t>When </a:t>
            </a:r>
            <a:r>
              <a:rPr lang="en-US" sz="4400" spc="-15" dirty="0">
                <a:latin typeface="Calibri"/>
                <a:cs typeface="Calibri"/>
              </a:rPr>
              <a:t>we	</a:t>
            </a:r>
            <a:r>
              <a:rPr lang="en-US" sz="4400" spc="-20" dirty="0">
                <a:latin typeface="Calibri"/>
                <a:cs typeface="Calibri"/>
              </a:rPr>
              <a:t>have </a:t>
            </a:r>
            <a:r>
              <a:rPr lang="en-US" sz="4400" b="1" dirty="0">
                <a:latin typeface="Calibri"/>
                <a:cs typeface="Calibri"/>
              </a:rPr>
              <a:t>NO </a:t>
            </a:r>
            <a:r>
              <a:rPr lang="en-US" sz="4400" spc="-10" dirty="0">
                <a:latin typeface="Calibri"/>
                <a:cs typeface="Calibri"/>
              </a:rPr>
              <a:t>intention </a:t>
            </a:r>
            <a:r>
              <a:rPr lang="en-US" sz="4400" spc="-15" dirty="0">
                <a:latin typeface="Calibri"/>
                <a:cs typeface="Calibri"/>
              </a:rPr>
              <a:t>to </a:t>
            </a:r>
            <a:r>
              <a:rPr lang="en-US" sz="4400" spc="-10" dirty="0">
                <a:latin typeface="Calibri"/>
                <a:cs typeface="Calibri"/>
              </a:rPr>
              <a:t>deceive </a:t>
            </a:r>
            <a:r>
              <a:rPr lang="en-US" sz="4400" spc="-5" dirty="0">
                <a:latin typeface="Calibri"/>
                <a:cs typeface="Calibri"/>
              </a:rPr>
              <a:t>or </a:t>
            </a:r>
            <a:r>
              <a:rPr lang="en-US" sz="4400" dirty="0">
                <a:latin typeface="Calibri"/>
                <a:cs typeface="Calibri"/>
              </a:rPr>
              <a:t>mislead</a:t>
            </a:r>
            <a:r>
              <a:rPr lang="en-US" sz="4400" spc="-30" dirty="0">
                <a:latin typeface="Calibri"/>
                <a:cs typeface="Calibri"/>
              </a:rPr>
              <a:t> </a:t>
            </a:r>
            <a:r>
              <a:rPr lang="en-US" sz="4400" spc="-40" dirty="0">
                <a:latin typeface="Calibri"/>
                <a:cs typeface="Calibri"/>
              </a:rPr>
              <a:t>hearer.</a:t>
            </a:r>
            <a:endParaRPr lang="en-US" sz="4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15" dirty="0">
                <a:latin typeface="Calibri"/>
                <a:cs typeface="Calibri"/>
              </a:rPr>
              <a:t>Speaker </a:t>
            </a:r>
            <a:r>
              <a:rPr lang="en-US" sz="4400" spc="-10" dirty="0">
                <a:latin typeface="Calibri"/>
                <a:cs typeface="Calibri"/>
              </a:rPr>
              <a:t>knows that Hearer </a:t>
            </a:r>
            <a:r>
              <a:rPr lang="en-US" sz="4400" dirty="0">
                <a:latin typeface="Calibri"/>
                <a:cs typeface="Calibri"/>
              </a:rPr>
              <a:t>will </a:t>
            </a:r>
            <a:r>
              <a:rPr lang="en-US" sz="4400" spc="-10" dirty="0">
                <a:latin typeface="Calibri"/>
                <a:cs typeface="Calibri"/>
              </a:rPr>
              <a:t>get </a:t>
            </a:r>
            <a:r>
              <a:rPr lang="en-US" sz="4400" dirty="0">
                <a:latin typeface="Calibri"/>
                <a:cs typeface="Calibri"/>
              </a:rPr>
              <a:t>the meaning</a:t>
            </a:r>
            <a:r>
              <a:rPr lang="en-US" sz="4400" spc="-1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implied.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5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355726" y="1169534"/>
            <a:ext cx="8277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000" b="1" spc="-15" dirty="0">
                <a:solidFill>
                  <a:srgbClr val="C00000"/>
                </a:solidFill>
                <a:latin typeface="Calibri"/>
                <a:cs typeface="Calibri"/>
              </a:rPr>
              <a:t>Violate </a:t>
            </a:r>
            <a:r>
              <a:rPr lang="en-US" sz="40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lang="en-US" sz="4000" b="1" spc="-10" dirty="0">
                <a:solidFill>
                  <a:srgbClr val="C00000"/>
                </a:solidFill>
                <a:latin typeface="Calibri"/>
                <a:cs typeface="Calibri"/>
              </a:rPr>
              <a:t>maxim:</a:t>
            </a:r>
            <a:endParaRPr lang="en-US" sz="4000" dirty="0">
              <a:latin typeface="Calibri"/>
              <a:cs typeface="Calibri"/>
            </a:endParaRPr>
          </a:p>
          <a:p>
            <a:pPr marL="469900"/>
            <a:r>
              <a:rPr lang="en-US" sz="4000" dirty="0">
                <a:cs typeface="Arial"/>
              </a:rPr>
              <a:t>– </a:t>
            </a:r>
            <a:r>
              <a:rPr lang="en-US" sz="4000" spc="-10" dirty="0">
                <a:latin typeface="Calibri"/>
                <a:cs typeface="Calibri"/>
              </a:rPr>
              <a:t>There </a:t>
            </a:r>
            <a:r>
              <a:rPr lang="en-US" sz="4000" dirty="0">
                <a:latin typeface="Calibri"/>
                <a:cs typeface="Calibri"/>
              </a:rPr>
              <a:t>is </a:t>
            </a:r>
            <a:r>
              <a:rPr lang="en-US" sz="4000" b="1" dirty="0">
                <a:latin typeface="Calibri"/>
                <a:cs typeface="Calibri"/>
              </a:rPr>
              <a:t>an </a:t>
            </a:r>
            <a:r>
              <a:rPr lang="en-US" sz="4000" b="1" spc="-15" dirty="0">
                <a:latin typeface="Calibri"/>
                <a:cs typeface="Calibri"/>
              </a:rPr>
              <a:t>intention </a:t>
            </a:r>
            <a:r>
              <a:rPr lang="en-US" sz="4000" spc="-15" dirty="0">
                <a:latin typeface="Calibri"/>
                <a:cs typeface="Calibri"/>
              </a:rPr>
              <a:t>to </a:t>
            </a:r>
            <a:r>
              <a:rPr lang="en-US" sz="4000" spc="-10" dirty="0">
                <a:latin typeface="Calibri"/>
                <a:cs typeface="Calibri"/>
              </a:rPr>
              <a:t>deceive</a:t>
            </a:r>
            <a:r>
              <a:rPr lang="en-US" sz="4000" spc="275" dirty="0">
                <a:latin typeface="Calibri"/>
                <a:cs typeface="Calibri"/>
              </a:rPr>
              <a:t> </a:t>
            </a:r>
            <a:r>
              <a:rPr lang="en-US" sz="4000" spc="-40" dirty="0">
                <a:latin typeface="Calibri"/>
                <a:cs typeface="Calibri"/>
              </a:rPr>
              <a:t>hearer.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8160" y="3596192"/>
            <a:ext cx="8113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Father: </a:t>
            </a:r>
            <a:r>
              <a:rPr lang="en-US" sz="2400" spc="-15" dirty="0">
                <a:solidFill>
                  <a:srgbClr val="00AF50"/>
                </a:solidFill>
                <a:latin typeface="Calibri"/>
                <a:cs typeface="Calibri"/>
              </a:rPr>
              <a:t>Mummy’s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gone on </a:t>
            </a:r>
            <a:r>
              <a:rPr lang="en-US" sz="2400" dirty="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little holiday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because </a:t>
            </a:r>
            <a:r>
              <a:rPr lang="en-US" sz="2400" dirty="0">
                <a:solidFill>
                  <a:srgbClr val="00AF50"/>
                </a:solidFill>
                <a:latin typeface="Calibri"/>
                <a:cs typeface="Calibri"/>
              </a:rPr>
              <a:t>she needs a </a:t>
            </a:r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rest.  </a:t>
            </a:r>
            <a:endParaRPr lang="en-US" sz="2400" spc="-10" dirty="0" smtClean="0">
              <a:solidFill>
                <a:srgbClr val="00AF50"/>
              </a:solidFill>
              <a:latin typeface="Calibri"/>
              <a:cs typeface="Calibri"/>
            </a:endParaRPr>
          </a:p>
          <a:p>
            <a:r>
              <a:rPr lang="en-US" sz="2400" spc="-20" dirty="0" smtClean="0">
                <a:solidFill>
                  <a:srgbClr val="00AF50"/>
                </a:solidFill>
                <a:latin typeface="Calibri"/>
                <a:cs typeface="Calibri"/>
              </a:rPr>
              <a:t>[</a:t>
            </a:r>
            <a:r>
              <a:rPr lang="en-US" sz="2400" spc="-20" dirty="0">
                <a:solidFill>
                  <a:srgbClr val="00AF50"/>
                </a:solidFill>
                <a:latin typeface="Calibri"/>
                <a:cs typeface="Calibri"/>
              </a:rPr>
              <a:t>Truth] </a:t>
            </a:r>
            <a:r>
              <a:rPr lang="en-US" sz="2400" spc="-15" dirty="0">
                <a:solidFill>
                  <a:srgbClr val="00AF50"/>
                </a:solidFill>
                <a:latin typeface="Calibri"/>
                <a:cs typeface="Calibri"/>
              </a:rPr>
              <a:t>Mummy’s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gone </a:t>
            </a:r>
            <a:r>
              <a:rPr lang="en-US" sz="2400" spc="-20" dirty="0">
                <a:solidFill>
                  <a:srgbClr val="00AF50"/>
                </a:solidFill>
                <a:latin typeface="Calibri"/>
                <a:cs typeface="Calibri"/>
              </a:rPr>
              <a:t>away </a:t>
            </a:r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decide if </a:t>
            </a:r>
            <a:r>
              <a:rPr lang="en-US" sz="2400" dirty="0">
                <a:solidFill>
                  <a:srgbClr val="00AF50"/>
                </a:solidFill>
                <a:latin typeface="Calibri"/>
                <a:cs typeface="Calibri"/>
              </a:rPr>
              <a:t>she </a:t>
            </a:r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wants </a:t>
            </a:r>
            <a:r>
              <a:rPr lang="en-US" sz="2400" dirty="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lang="en-US" sz="2400" spc="-10" dirty="0">
                <a:solidFill>
                  <a:srgbClr val="00AF50"/>
                </a:solidFill>
                <a:latin typeface="Calibri"/>
                <a:cs typeface="Calibri"/>
              </a:rPr>
              <a:t>divorce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lang="en-US" sz="2400" spc="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srgbClr val="00AF50"/>
                </a:solidFill>
                <a:latin typeface="Calibri"/>
                <a:cs typeface="Calibri"/>
              </a:rPr>
              <a:t>not.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1270" y="961938"/>
            <a:ext cx="7160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</a:pPr>
            <a:r>
              <a:rPr lang="en-US" sz="96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Cambria" panose="02040503050406030204" pitchFamily="18" charset="0"/>
                <a:cs typeface="Calibri"/>
              </a:rPr>
              <a:t>Let’s see what is in your mind?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246543" y="1196829"/>
            <a:ext cx="8495523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855"/>
              </a:lnSpc>
              <a:tabLst>
                <a:tab pos="328295" algn="l"/>
              </a:tabLst>
            </a:pPr>
            <a:r>
              <a:rPr lang="en-US" sz="4400" b="1" spc="-10" dirty="0">
                <a:solidFill>
                  <a:srgbClr val="C00000"/>
                </a:solidFill>
                <a:latin typeface="Calibri"/>
                <a:cs typeface="Calibri"/>
              </a:rPr>
              <a:t>Opt </a:t>
            </a:r>
            <a:r>
              <a:rPr lang="en-US" sz="4400" b="1" dirty="0">
                <a:solidFill>
                  <a:srgbClr val="C00000"/>
                </a:solidFill>
                <a:latin typeface="Calibri"/>
                <a:cs typeface="Calibri"/>
              </a:rPr>
              <a:t>out of a </a:t>
            </a:r>
            <a:r>
              <a:rPr lang="en-US" sz="4400" b="1" spc="-10" dirty="0">
                <a:solidFill>
                  <a:srgbClr val="C00000"/>
                </a:solidFill>
                <a:latin typeface="Calibri"/>
                <a:cs typeface="Calibri"/>
              </a:rPr>
              <a:t>maxim</a:t>
            </a:r>
            <a:r>
              <a:rPr lang="en-US" sz="4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  <a:p>
            <a:pPr marL="12700">
              <a:lnSpc>
                <a:spcPts val="2855"/>
              </a:lnSpc>
              <a:tabLst>
                <a:tab pos="328295" algn="l"/>
              </a:tabLst>
            </a:pPr>
            <a:endParaRPr lang="en-US" sz="4400" dirty="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15" dirty="0">
                <a:latin typeface="Calibri"/>
                <a:cs typeface="Calibri"/>
              </a:rPr>
              <a:t>Speaker </a:t>
            </a:r>
            <a:r>
              <a:rPr lang="en-US" sz="4400" spc="-5" dirty="0">
                <a:latin typeface="Calibri"/>
                <a:cs typeface="Calibri"/>
              </a:rPr>
              <a:t>chooses not </a:t>
            </a:r>
            <a:r>
              <a:rPr lang="en-US" sz="4400" spc="-15" dirty="0">
                <a:latin typeface="Calibri"/>
                <a:cs typeface="Calibri"/>
              </a:rPr>
              <a:t>to </a:t>
            </a:r>
            <a:r>
              <a:rPr lang="en-US" sz="4400" spc="-10" dirty="0">
                <a:latin typeface="Calibri"/>
                <a:cs typeface="Calibri"/>
              </a:rPr>
              <a:t>observe </a:t>
            </a:r>
            <a:r>
              <a:rPr lang="en-US" sz="4400" dirty="0">
                <a:latin typeface="Calibri"/>
                <a:cs typeface="Calibri"/>
              </a:rPr>
              <a:t>a </a:t>
            </a:r>
            <a:r>
              <a:rPr lang="en-US" sz="4400" spc="-10" dirty="0">
                <a:latin typeface="Calibri"/>
                <a:cs typeface="Calibri"/>
              </a:rPr>
              <a:t>maxim </a:t>
            </a:r>
            <a:r>
              <a:rPr lang="en-US" sz="4400" spc="-20" dirty="0">
                <a:latin typeface="Calibri"/>
                <a:cs typeface="Calibri"/>
              </a:rPr>
              <a:t>for </a:t>
            </a:r>
            <a:r>
              <a:rPr lang="en-US" sz="4400" b="1" spc="-5" dirty="0">
                <a:latin typeface="Calibri"/>
                <a:cs typeface="Calibri"/>
              </a:rPr>
              <a:t>ethical </a:t>
            </a:r>
            <a:r>
              <a:rPr lang="en-US" sz="4400" spc="-5" dirty="0">
                <a:latin typeface="Calibri"/>
                <a:cs typeface="Calibri"/>
              </a:rPr>
              <a:t>or</a:t>
            </a:r>
            <a:r>
              <a:rPr lang="en-US" sz="4400" spc="50" dirty="0">
                <a:latin typeface="Calibri"/>
                <a:cs typeface="Calibri"/>
              </a:rPr>
              <a:t> </a:t>
            </a:r>
            <a:r>
              <a:rPr lang="en-US" sz="4400" b="1" spc="-10" dirty="0">
                <a:latin typeface="Calibri"/>
                <a:cs typeface="Calibri"/>
              </a:rPr>
              <a:t>legal</a:t>
            </a:r>
            <a:endParaRPr lang="en-US" sz="4400" dirty="0">
              <a:latin typeface="Calibri"/>
              <a:cs typeface="Calibri"/>
            </a:endParaRPr>
          </a:p>
          <a:p>
            <a:pPr marL="756285">
              <a:lnSpc>
                <a:spcPts val="2590"/>
              </a:lnSpc>
            </a:pPr>
            <a:r>
              <a:rPr lang="en-US" sz="4400" spc="-10" dirty="0">
                <a:latin typeface="Calibri"/>
                <a:cs typeface="Calibri"/>
              </a:rPr>
              <a:t>reasons.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4129" y="3682071"/>
            <a:ext cx="9985612" cy="126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0" lvl="2" indent="-228600">
              <a:lnSpc>
                <a:spcPts val="227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2100" spc="-20" dirty="0">
                <a:solidFill>
                  <a:srgbClr val="00AF50"/>
                </a:solidFill>
                <a:latin typeface="Calibri"/>
                <a:cs typeface="Calibri"/>
              </a:rPr>
              <a:t>Lying for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lang="en-US" sz="2100" spc="-20" dirty="0">
                <a:solidFill>
                  <a:srgbClr val="00AF50"/>
                </a:solidFill>
                <a:latin typeface="Calibri"/>
                <a:cs typeface="Calibri"/>
              </a:rPr>
              <a:t>sake </a:t>
            </a:r>
            <a:r>
              <a:rPr lang="en-US" sz="2100" spc="-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working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things </a:t>
            </a:r>
            <a:r>
              <a:rPr lang="en-US" sz="2100" spc="-5" dirty="0">
                <a:solidFill>
                  <a:srgbClr val="00AF50"/>
                </a:solidFill>
                <a:latin typeface="Calibri"/>
                <a:cs typeface="Calibri"/>
              </a:rPr>
              <a:t>out is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an </a:t>
            </a:r>
            <a:r>
              <a:rPr lang="en-US" sz="2100" spc="-15" dirty="0">
                <a:solidFill>
                  <a:srgbClr val="00AF50"/>
                </a:solidFill>
                <a:latin typeface="Calibri"/>
                <a:cs typeface="Calibri"/>
              </a:rPr>
              <a:t>example </a:t>
            </a:r>
            <a:r>
              <a:rPr lang="en-US" sz="2100" spc="-20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lang="en-US" sz="2100" spc="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en-US" sz="2100" spc="-5" dirty="0">
                <a:solidFill>
                  <a:srgbClr val="00AF50"/>
                </a:solidFill>
                <a:latin typeface="Calibri"/>
                <a:cs typeface="Calibri"/>
              </a:rPr>
              <a:t>ethical</a:t>
            </a:r>
            <a:endParaRPr lang="en-US" sz="2100" dirty="0">
              <a:latin typeface="Calibri"/>
              <a:cs typeface="Calibri"/>
            </a:endParaRPr>
          </a:p>
          <a:p>
            <a:pPr marL="1155700">
              <a:lnSpc>
                <a:spcPts val="2270"/>
              </a:lnSpc>
            </a:pP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reasons.</a:t>
            </a:r>
            <a:endParaRPr lang="en-US" sz="2100" dirty="0">
              <a:latin typeface="Calibri"/>
              <a:cs typeface="Calibri"/>
            </a:endParaRPr>
          </a:p>
          <a:p>
            <a:pPr marL="1155700" marR="1007744" lvl="2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When a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doctor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lies about a </a:t>
            </a:r>
            <a:r>
              <a:rPr lang="en-US" sz="2100" spc="-15" dirty="0">
                <a:solidFill>
                  <a:srgbClr val="00AF50"/>
                </a:solidFill>
                <a:latin typeface="Calibri"/>
                <a:cs typeface="Calibri"/>
              </a:rPr>
              <a:t>patient’s </a:t>
            </a:r>
            <a:r>
              <a:rPr lang="en-US" sz="2100" spc="-5" dirty="0">
                <a:solidFill>
                  <a:srgbClr val="00AF50"/>
                </a:solidFill>
                <a:latin typeface="Calibri"/>
                <a:cs typeface="Calibri"/>
              </a:rPr>
              <a:t>medical case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an 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unauthorized person, </a:t>
            </a:r>
            <a:r>
              <a:rPr lang="en-US" sz="2100" spc="-5" dirty="0">
                <a:solidFill>
                  <a:srgbClr val="00AF50"/>
                </a:solidFill>
                <a:latin typeface="Calibri"/>
                <a:cs typeface="Calibri"/>
              </a:rPr>
              <a:t>he does </a:t>
            </a:r>
            <a:r>
              <a:rPr lang="en-US" sz="2100" dirty="0">
                <a:solidFill>
                  <a:srgbClr val="00AF50"/>
                </a:solidFill>
                <a:latin typeface="Calibri"/>
                <a:cs typeface="Calibri"/>
              </a:rPr>
              <a:t>this </a:t>
            </a:r>
            <a:r>
              <a:rPr lang="en-US" sz="2100" spc="-20" dirty="0">
                <a:solidFill>
                  <a:srgbClr val="00AF50"/>
                </a:solidFill>
                <a:latin typeface="Calibri"/>
                <a:cs typeface="Calibri"/>
              </a:rPr>
              <a:t>for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legal</a:t>
            </a:r>
            <a:r>
              <a:rPr lang="en-US" sz="210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en-US" sz="2100" spc="-10" dirty="0">
                <a:solidFill>
                  <a:srgbClr val="00AF50"/>
                </a:solidFill>
                <a:latin typeface="Calibri"/>
                <a:cs typeface="Calibri"/>
              </a:rPr>
              <a:t>reasons.</a:t>
            </a:r>
            <a:endParaRPr lang="en-US" sz="21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91" y="2998112"/>
            <a:ext cx="763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https://www.youtube.com/watch?v=4eOX_mmSii8&amp;t=136s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219291" y="1178271"/>
            <a:ext cx="7634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Check These to get more UNDERSTANDING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91" y="3338633"/>
            <a:ext cx="9425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http://bit.ly/pragmaticsday9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514452" y="1428039"/>
            <a:ext cx="7634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Exit Ticket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828CC-6F61-47EC-85E2-B21863D23656}"/>
              </a:ext>
            </a:extLst>
          </p:cNvPr>
          <p:cNvGrpSpPr/>
          <p:nvPr/>
        </p:nvGrpSpPr>
        <p:grpSpPr>
          <a:xfrm>
            <a:off x="7382143" y="1093668"/>
            <a:ext cx="4688957" cy="4651277"/>
            <a:chOff x="6303964" y="1098893"/>
            <a:chExt cx="4688957" cy="4651277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3B38FE-2126-4BA6-8C69-473DBAAA5C20}"/>
                </a:ext>
              </a:extLst>
            </p:cNvPr>
            <p:cNvGrpSpPr/>
            <p:nvPr/>
          </p:nvGrpSpPr>
          <p:grpSpPr>
            <a:xfrm>
              <a:off x="6303964" y="1164959"/>
              <a:ext cx="4688957" cy="4451257"/>
              <a:chOff x="6303964" y="1164959"/>
              <a:chExt cx="4688957" cy="4451257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F0C07E1-8379-4176-9101-15455407DD93}"/>
                  </a:ext>
                </a:extLst>
              </p:cNvPr>
              <p:cNvSpPr/>
              <p:nvPr/>
            </p:nvSpPr>
            <p:spPr>
              <a:xfrm>
                <a:off x="6303964" y="2304805"/>
                <a:ext cx="4572368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384884-F845-4657-BD09-7146ABBDF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7816105" y="1664286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081579" y="1521344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FDAEFBB-765C-4B80-A063-BFCD9250250E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7089267" y="1926620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597673" y="2343871"/>
            <a:ext cx="575004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 smtClean="0">
                <a:latin typeface="Bookman Old Style" panose="02050604050505020204" pitchFamily="18" charset="0"/>
                <a:cs typeface="Arial" pitchFamily="34" charset="0"/>
              </a:rPr>
              <a:t>Cooperative Principle </a:t>
            </a:r>
            <a:endParaRPr lang="ko-KR" altLang="en-US" sz="6600" b="1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1801648"/>
            <a:ext cx="6823881" cy="189689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460375" y="2169108"/>
            <a:ext cx="5565815" cy="1161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Herbert Paul Grice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b="9092"/>
          <a:stretch>
            <a:fillRect/>
          </a:stretch>
        </p:blipFill>
        <p:spPr>
          <a:xfrm>
            <a:off x="5658417" y="7937"/>
            <a:ext cx="6533583" cy="6857999"/>
          </a:xfrm>
        </p:spPr>
      </p:pic>
      <p:sp>
        <p:nvSpPr>
          <p:cNvPr id="6" name="AutoShape 4" descr="Paul Grice ( of Doctor Wh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154023" y="1217138"/>
            <a:ext cx="8385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sz="3600" dirty="0" smtClean="0">
                <a:latin typeface="Calibri"/>
                <a:cs typeface="Calibri"/>
              </a:rPr>
              <a:t>In </a:t>
            </a:r>
            <a:r>
              <a:rPr lang="en-US" sz="3600" spc="-30" dirty="0" smtClean="0">
                <a:latin typeface="Calibri"/>
                <a:cs typeface="Calibri"/>
              </a:rPr>
              <a:t>Grice’s </a:t>
            </a:r>
            <a:r>
              <a:rPr lang="en-US" sz="3600" spc="-50" dirty="0" smtClean="0">
                <a:latin typeface="Calibri"/>
                <a:cs typeface="Calibri"/>
              </a:rPr>
              <a:t>paper, </a:t>
            </a:r>
            <a:r>
              <a:rPr lang="en-US" sz="3600" dirty="0" smtClean="0">
                <a:latin typeface="Calibri"/>
                <a:cs typeface="Calibri"/>
              </a:rPr>
              <a:t>‘Logic</a:t>
            </a:r>
            <a:r>
              <a:rPr lang="en-US" sz="3600" spc="65" dirty="0" smtClean="0">
                <a:latin typeface="Calibri"/>
                <a:cs typeface="Calibri"/>
              </a:rPr>
              <a:t> </a:t>
            </a:r>
            <a:r>
              <a:rPr lang="en-US" sz="3600" spc="-5" dirty="0" smtClean="0">
                <a:latin typeface="Calibri"/>
                <a:cs typeface="Calibri"/>
              </a:rPr>
              <a:t>and</a:t>
            </a:r>
            <a:endParaRPr lang="en-US" sz="3600" dirty="0" smtClean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lang="en-US" sz="3600" spc="-20" dirty="0" smtClean="0">
                <a:latin typeface="Calibri"/>
                <a:cs typeface="Calibri"/>
              </a:rPr>
              <a:t>conversation’ </a:t>
            </a:r>
            <a:r>
              <a:rPr lang="en-US" sz="3600" spc="-5" dirty="0" smtClean="0">
                <a:latin typeface="Calibri"/>
                <a:cs typeface="Calibri"/>
              </a:rPr>
              <a:t>(1975), he </a:t>
            </a:r>
            <a:r>
              <a:rPr lang="en-US" sz="3600" spc="-10" dirty="0" smtClean="0">
                <a:latin typeface="Calibri"/>
                <a:cs typeface="Calibri"/>
              </a:rPr>
              <a:t>argued </a:t>
            </a:r>
            <a:r>
              <a:rPr lang="en-US" sz="3600" spc="-5" dirty="0" smtClean="0">
                <a:latin typeface="Calibri"/>
                <a:cs typeface="Calibri"/>
              </a:rPr>
              <a:t>that  </a:t>
            </a:r>
            <a:r>
              <a:rPr lang="en-US" sz="3600" dirty="0" smtClean="0">
                <a:latin typeface="Calibri"/>
                <a:cs typeface="Calibri"/>
              </a:rPr>
              <a:t>in </a:t>
            </a:r>
            <a:r>
              <a:rPr lang="en-US" sz="3600" spc="-15" dirty="0" smtClean="0">
                <a:latin typeface="Calibri"/>
                <a:cs typeface="Calibri"/>
              </a:rPr>
              <a:t>order </a:t>
            </a:r>
            <a:r>
              <a:rPr lang="en-US" sz="3600" spc="-35" dirty="0" smtClean="0">
                <a:latin typeface="Calibri"/>
                <a:cs typeface="Calibri"/>
              </a:rPr>
              <a:t>for </a:t>
            </a:r>
            <a:r>
              <a:rPr lang="en-US" sz="3600" dirty="0" smtClean="0">
                <a:latin typeface="Calibri"/>
                <a:cs typeface="Calibri"/>
              </a:rPr>
              <a:t>a </a:t>
            </a:r>
            <a:r>
              <a:rPr lang="en-US" sz="3600" spc="-15" dirty="0" smtClean="0">
                <a:latin typeface="Calibri"/>
                <a:cs typeface="Calibri"/>
              </a:rPr>
              <a:t>person </a:t>
            </a:r>
            <a:r>
              <a:rPr lang="en-US" sz="3600" spc="-20" dirty="0" smtClean="0">
                <a:latin typeface="Calibri"/>
                <a:cs typeface="Calibri"/>
              </a:rPr>
              <a:t>to </a:t>
            </a:r>
            <a:r>
              <a:rPr lang="en-US" sz="3600" spc="-15" dirty="0" smtClean="0">
                <a:latin typeface="Calibri"/>
                <a:cs typeface="Calibri"/>
              </a:rPr>
              <a:t>interpret  </a:t>
            </a:r>
            <a:r>
              <a:rPr lang="en-US" sz="3600" spc="-5" dirty="0" smtClean="0">
                <a:latin typeface="Calibri"/>
                <a:cs typeface="Calibri"/>
              </a:rPr>
              <a:t>what someone else </a:t>
            </a:r>
            <a:r>
              <a:rPr lang="en-US" sz="3600" spc="-20" dirty="0" smtClean="0">
                <a:latin typeface="Calibri"/>
                <a:cs typeface="Calibri"/>
              </a:rPr>
              <a:t>says, </a:t>
            </a:r>
            <a:r>
              <a:rPr lang="en-US" sz="3600" spc="-5" dirty="0" smtClean="0">
                <a:latin typeface="Calibri"/>
                <a:cs typeface="Calibri"/>
              </a:rPr>
              <a:t>some kind  of </a:t>
            </a:r>
            <a:r>
              <a:rPr lang="en-US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cooperative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  <a:cs typeface="Calibri"/>
              </a:rPr>
              <a:t>principle </a:t>
            </a:r>
            <a:r>
              <a:rPr lang="en-US" sz="3600" dirty="0" smtClean="0">
                <a:latin typeface="Calibri"/>
                <a:cs typeface="Calibri"/>
              </a:rPr>
              <a:t>is assumed  </a:t>
            </a:r>
            <a:r>
              <a:rPr lang="en-US" sz="3600" spc="-20" dirty="0" smtClean="0">
                <a:latin typeface="Calibri"/>
                <a:cs typeface="Calibri"/>
              </a:rPr>
              <a:t>to </a:t>
            </a:r>
            <a:r>
              <a:rPr lang="en-US" sz="3600" dirty="0" smtClean="0">
                <a:latin typeface="Calibri"/>
                <a:cs typeface="Calibri"/>
              </a:rPr>
              <a:t>be in</a:t>
            </a:r>
            <a:r>
              <a:rPr lang="en-US" sz="3600" spc="15" dirty="0" smtClean="0">
                <a:latin typeface="Calibri"/>
                <a:cs typeface="Calibri"/>
              </a:rPr>
              <a:t> </a:t>
            </a:r>
            <a:r>
              <a:rPr lang="en-US" sz="3600" spc="-15" dirty="0" smtClean="0">
                <a:latin typeface="Calibri"/>
                <a:cs typeface="Calibri"/>
              </a:rPr>
              <a:t>operation.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0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1658990" y="1328555"/>
            <a:ext cx="57325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</a:rPr>
              <a:t>Cooperation</a:t>
            </a:r>
            <a:r>
              <a:rPr lang="en-US" sz="5400" dirty="0" smtClean="0"/>
              <a:t> is the basis of successful conversations.</a:t>
            </a:r>
            <a:endParaRPr lang="en-US" altLang="ko-KR" sz="5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7121" y="640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86510"/>
            <a:ext cx="298642" cy="26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061" y="6045935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55581"/>
            <a:ext cx="298643" cy="22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83893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013" y="1110899"/>
            <a:ext cx="707863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ooperative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rinciple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 smtClean="0"/>
              <a:t>your conversational contribution such as is required,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 smtClean="0"/>
              <a:t>the stage at which it occurs, by the accepted purpose or direction </a:t>
            </a:r>
            <a:r>
              <a:rPr lang="en-US" sz="2800" dirty="0" smtClean="0"/>
              <a:t>of </a:t>
            </a:r>
            <a:r>
              <a:rPr lang="en-US" sz="2800" dirty="0" smtClean="0"/>
              <a:t>the talk exchange in which you are engaged.</a:t>
            </a:r>
            <a:endParaRPr lang="en-US" sz="280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327121" y="641384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100158"/>
            <a:ext cx="298642" cy="268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7061" y="6059583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69229"/>
            <a:ext cx="298643" cy="227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97541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814" y="21400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70"/>
              </a:spcBef>
              <a:tabLst>
                <a:tab pos="927100" algn="l"/>
              </a:tabLst>
            </a:pPr>
            <a:r>
              <a:rPr lang="en-US" sz="7200" b="1" dirty="0" smtClean="0">
                <a:latin typeface="Georgia" panose="02040502050405020303" pitchFamily="18" charset="0"/>
                <a:cs typeface="Calibri"/>
              </a:rPr>
              <a:t>See the Example </a:t>
            </a:r>
            <a:endParaRPr lang="en-US" sz="7200" b="1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7121" y="638654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72862"/>
            <a:ext cx="298642" cy="2684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7061" y="603228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41933"/>
            <a:ext cx="298643" cy="227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70245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731" y="1683887"/>
            <a:ext cx="7032171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  <a:tabLst>
                <a:tab pos="927100" algn="l"/>
              </a:tabLst>
            </a:pPr>
            <a:r>
              <a:rPr lang="en-US" sz="4800" b="1" dirty="0" smtClean="0">
                <a:latin typeface="Calibri"/>
                <a:cs typeface="Calibri"/>
              </a:rPr>
              <a:t>A:	</a:t>
            </a:r>
            <a:r>
              <a:rPr lang="en-US" sz="4800" b="1" spc="-15" dirty="0" smtClean="0">
                <a:latin typeface="Calibri"/>
                <a:cs typeface="Calibri"/>
              </a:rPr>
              <a:t>Customer </a:t>
            </a:r>
            <a:r>
              <a:rPr lang="en-US" sz="4800" b="1" spc="-5" dirty="0" smtClean="0">
                <a:latin typeface="Calibri"/>
                <a:cs typeface="Calibri"/>
              </a:rPr>
              <a:t>number</a:t>
            </a:r>
            <a:r>
              <a:rPr lang="en-US" sz="4800" b="1" spc="20" dirty="0" smtClean="0">
                <a:latin typeface="Calibri"/>
                <a:cs typeface="Calibri"/>
              </a:rPr>
              <a:t> </a:t>
            </a:r>
            <a:r>
              <a:rPr lang="en-US" sz="4800" b="1" spc="-10" dirty="0" smtClean="0">
                <a:latin typeface="Calibri"/>
                <a:cs typeface="Calibri"/>
              </a:rPr>
              <a:t>two!</a:t>
            </a:r>
            <a:endParaRPr lang="en-US" sz="4800" b="1" dirty="0" smtClean="0">
              <a:latin typeface="Calibri"/>
              <a:cs typeface="Calibri"/>
            </a:endParaRPr>
          </a:p>
          <a:p>
            <a:pPr marL="927100" marR="645160" indent="-915035">
              <a:lnSpc>
                <a:spcPct val="100000"/>
              </a:lnSpc>
              <a:spcBef>
                <a:spcPts val="765"/>
              </a:spcBef>
              <a:tabLst>
                <a:tab pos="927100" algn="l"/>
              </a:tabLst>
            </a:pPr>
            <a:r>
              <a:rPr lang="en-US" sz="4800" b="1" dirty="0" smtClean="0">
                <a:latin typeface="Calibri"/>
                <a:cs typeface="Calibri"/>
              </a:rPr>
              <a:t>B:	Ah </a:t>
            </a:r>
            <a:r>
              <a:rPr lang="en-US" sz="4800" b="1" spc="-5" dirty="0" smtClean="0">
                <a:latin typeface="Calibri"/>
                <a:cs typeface="Calibri"/>
              </a:rPr>
              <a:t>….. Could </a:t>
            </a:r>
            <a:r>
              <a:rPr lang="en-US" sz="4800" b="1" dirty="0" smtClean="0">
                <a:latin typeface="Calibri"/>
                <a:cs typeface="Calibri"/>
              </a:rPr>
              <a:t>I </a:t>
            </a:r>
            <a:r>
              <a:rPr lang="en-US" sz="4800" b="1" spc="-25" dirty="0" smtClean="0">
                <a:latin typeface="Calibri"/>
                <a:cs typeface="Calibri"/>
              </a:rPr>
              <a:t>have </a:t>
            </a:r>
            <a:r>
              <a:rPr lang="en-US" sz="4800" b="1" dirty="0" smtClean="0">
                <a:latin typeface="Calibri"/>
                <a:cs typeface="Calibri"/>
              </a:rPr>
              <a:t>2 </a:t>
            </a:r>
            <a:r>
              <a:rPr lang="en-US" sz="4800" b="1" spc="-5" dirty="0" smtClean="0">
                <a:latin typeface="Calibri"/>
                <a:cs typeface="Calibri"/>
              </a:rPr>
              <a:t>pounds of </a:t>
            </a:r>
            <a:r>
              <a:rPr lang="en-US" sz="4800" b="1" dirty="0" smtClean="0">
                <a:latin typeface="Calibri"/>
                <a:cs typeface="Calibri"/>
              </a:rPr>
              <a:t>salmon  </a:t>
            </a:r>
            <a:r>
              <a:rPr lang="en-US" sz="4800" b="1" spc="-5" dirty="0" smtClean="0">
                <a:latin typeface="Calibri"/>
                <a:cs typeface="Calibri"/>
              </a:rPr>
              <a:t>please?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7121" y="638654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1028478" y="6072862"/>
            <a:ext cx="298642" cy="2684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7061" y="603228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1028478" y="6441933"/>
            <a:ext cx="298643" cy="227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" y="5970245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345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452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Bookman Old Style</vt:lpstr>
      <vt:lpstr>Calibri</vt:lpstr>
      <vt:lpstr>Cambria</vt:lpstr>
      <vt:lpstr>Corbel</vt:lpstr>
      <vt:lpstr>Georgia</vt:lpstr>
      <vt:lpstr>Poiret One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Trisnendri Syahrizal</dc:creator>
  <cp:lastModifiedBy>Trisnendri Syahrizal</cp:lastModifiedBy>
  <cp:revision>16</cp:revision>
  <dcterms:created xsi:type="dcterms:W3CDTF">2020-11-08T14:44:52Z</dcterms:created>
  <dcterms:modified xsi:type="dcterms:W3CDTF">2020-11-09T04:53:44Z</dcterms:modified>
</cp:coreProperties>
</file>