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0" r:id="rId4"/>
    <p:sldId id="257"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45" d="100"/>
          <a:sy n="45" d="100"/>
        </p:scale>
        <p:origin x="5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A6B91E-1699-4A5C-A920-CB4F04884D52}"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0DD75-963E-4026-A67D-A37B30AEB7F8}" type="slidenum">
              <a:rPr lang="en-US" smtClean="0"/>
              <a:t>‹#›</a:t>
            </a:fld>
            <a:endParaRPr lang="en-US"/>
          </a:p>
        </p:txBody>
      </p:sp>
    </p:spTree>
    <p:extLst>
      <p:ext uri="{BB962C8B-B14F-4D97-AF65-F5344CB8AC3E}">
        <p14:creationId xmlns:p14="http://schemas.microsoft.com/office/powerpoint/2010/main" val="1463620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6B91E-1699-4A5C-A920-CB4F04884D52}"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0DD75-963E-4026-A67D-A37B30AEB7F8}" type="slidenum">
              <a:rPr lang="en-US" smtClean="0"/>
              <a:t>‹#›</a:t>
            </a:fld>
            <a:endParaRPr lang="en-US"/>
          </a:p>
        </p:txBody>
      </p:sp>
    </p:spTree>
    <p:extLst>
      <p:ext uri="{BB962C8B-B14F-4D97-AF65-F5344CB8AC3E}">
        <p14:creationId xmlns:p14="http://schemas.microsoft.com/office/powerpoint/2010/main" val="14458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6B91E-1699-4A5C-A920-CB4F04884D52}"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0DD75-963E-4026-A67D-A37B30AEB7F8}" type="slidenum">
              <a:rPr lang="en-US" smtClean="0"/>
              <a:t>‹#›</a:t>
            </a:fld>
            <a:endParaRPr lang="en-US"/>
          </a:p>
        </p:txBody>
      </p:sp>
    </p:spTree>
    <p:extLst>
      <p:ext uri="{BB962C8B-B14F-4D97-AF65-F5344CB8AC3E}">
        <p14:creationId xmlns:p14="http://schemas.microsoft.com/office/powerpoint/2010/main" val="133283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6B91E-1699-4A5C-A920-CB4F04884D52}"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0DD75-963E-4026-A67D-A37B30AEB7F8}" type="slidenum">
              <a:rPr lang="en-US" smtClean="0"/>
              <a:t>‹#›</a:t>
            </a:fld>
            <a:endParaRPr lang="en-US"/>
          </a:p>
        </p:txBody>
      </p:sp>
    </p:spTree>
    <p:extLst>
      <p:ext uri="{BB962C8B-B14F-4D97-AF65-F5344CB8AC3E}">
        <p14:creationId xmlns:p14="http://schemas.microsoft.com/office/powerpoint/2010/main" val="161186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A6B91E-1699-4A5C-A920-CB4F04884D52}"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0DD75-963E-4026-A67D-A37B30AEB7F8}" type="slidenum">
              <a:rPr lang="en-US" smtClean="0"/>
              <a:t>‹#›</a:t>
            </a:fld>
            <a:endParaRPr lang="en-US"/>
          </a:p>
        </p:txBody>
      </p:sp>
    </p:spTree>
    <p:extLst>
      <p:ext uri="{BB962C8B-B14F-4D97-AF65-F5344CB8AC3E}">
        <p14:creationId xmlns:p14="http://schemas.microsoft.com/office/powerpoint/2010/main" val="50520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A6B91E-1699-4A5C-A920-CB4F04884D52}"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0DD75-963E-4026-A67D-A37B30AEB7F8}" type="slidenum">
              <a:rPr lang="en-US" smtClean="0"/>
              <a:t>‹#›</a:t>
            </a:fld>
            <a:endParaRPr lang="en-US"/>
          </a:p>
        </p:txBody>
      </p:sp>
    </p:spTree>
    <p:extLst>
      <p:ext uri="{BB962C8B-B14F-4D97-AF65-F5344CB8AC3E}">
        <p14:creationId xmlns:p14="http://schemas.microsoft.com/office/powerpoint/2010/main" val="1252198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A6B91E-1699-4A5C-A920-CB4F04884D52}" type="datetimeFigureOut">
              <a:rPr lang="en-US" smtClean="0"/>
              <a:t>8/11/2020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80DD75-963E-4026-A67D-A37B30AEB7F8}" type="slidenum">
              <a:rPr lang="en-US" smtClean="0"/>
              <a:t>‹#›</a:t>
            </a:fld>
            <a:endParaRPr lang="en-US"/>
          </a:p>
        </p:txBody>
      </p:sp>
    </p:spTree>
    <p:extLst>
      <p:ext uri="{BB962C8B-B14F-4D97-AF65-F5344CB8AC3E}">
        <p14:creationId xmlns:p14="http://schemas.microsoft.com/office/powerpoint/2010/main" val="270615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A6B91E-1699-4A5C-A920-CB4F04884D52}" type="datetimeFigureOut">
              <a:rPr lang="en-US" smtClean="0"/>
              <a:t>8/11/2020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80DD75-963E-4026-A67D-A37B30AEB7F8}" type="slidenum">
              <a:rPr lang="en-US" smtClean="0"/>
              <a:t>‹#›</a:t>
            </a:fld>
            <a:endParaRPr lang="en-US"/>
          </a:p>
        </p:txBody>
      </p:sp>
    </p:spTree>
    <p:extLst>
      <p:ext uri="{BB962C8B-B14F-4D97-AF65-F5344CB8AC3E}">
        <p14:creationId xmlns:p14="http://schemas.microsoft.com/office/powerpoint/2010/main" val="399307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A6B91E-1699-4A5C-A920-CB4F04884D52}" type="datetimeFigureOut">
              <a:rPr lang="en-US" smtClean="0"/>
              <a:t>8/11/2020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80DD75-963E-4026-A67D-A37B30AEB7F8}" type="slidenum">
              <a:rPr lang="en-US" smtClean="0"/>
              <a:t>‹#›</a:t>
            </a:fld>
            <a:endParaRPr lang="en-US"/>
          </a:p>
        </p:txBody>
      </p:sp>
    </p:spTree>
    <p:extLst>
      <p:ext uri="{BB962C8B-B14F-4D97-AF65-F5344CB8AC3E}">
        <p14:creationId xmlns:p14="http://schemas.microsoft.com/office/powerpoint/2010/main" val="4161649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A6B91E-1699-4A5C-A920-CB4F04884D52}"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0DD75-963E-4026-A67D-A37B30AEB7F8}" type="slidenum">
              <a:rPr lang="en-US" smtClean="0"/>
              <a:t>‹#›</a:t>
            </a:fld>
            <a:endParaRPr lang="en-US"/>
          </a:p>
        </p:txBody>
      </p:sp>
    </p:spTree>
    <p:extLst>
      <p:ext uri="{BB962C8B-B14F-4D97-AF65-F5344CB8AC3E}">
        <p14:creationId xmlns:p14="http://schemas.microsoft.com/office/powerpoint/2010/main" val="363044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A6B91E-1699-4A5C-A920-CB4F04884D52}"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0DD75-963E-4026-A67D-A37B30AEB7F8}" type="slidenum">
              <a:rPr lang="en-US" smtClean="0"/>
              <a:t>‹#›</a:t>
            </a:fld>
            <a:endParaRPr lang="en-US"/>
          </a:p>
        </p:txBody>
      </p:sp>
    </p:spTree>
    <p:extLst>
      <p:ext uri="{BB962C8B-B14F-4D97-AF65-F5344CB8AC3E}">
        <p14:creationId xmlns:p14="http://schemas.microsoft.com/office/powerpoint/2010/main" val="3763567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6B91E-1699-4A5C-A920-CB4F04884D52}" type="datetimeFigureOut">
              <a:rPr lang="en-US" smtClean="0"/>
              <a:t>8/11/2020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0DD75-963E-4026-A67D-A37B30AEB7F8}" type="slidenum">
              <a:rPr lang="en-US" smtClean="0"/>
              <a:t>‹#›</a:t>
            </a:fld>
            <a:endParaRPr lang="en-US"/>
          </a:p>
        </p:txBody>
      </p:sp>
    </p:spTree>
    <p:extLst>
      <p:ext uri="{BB962C8B-B14F-4D97-AF65-F5344CB8AC3E}">
        <p14:creationId xmlns:p14="http://schemas.microsoft.com/office/powerpoint/2010/main" val="2274469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prstClr val="black"/>
                </a:solidFill>
              </a:rPr>
              <a:t>Definition of Management</a:t>
            </a:r>
            <a:endParaRPr lang="en-US" dirty="0"/>
          </a:p>
        </p:txBody>
      </p:sp>
      <p:sp>
        <p:nvSpPr>
          <p:cNvPr id="3" name="Content Placeholder 2"/>
          <p:cNvSpPr>
            <a:spLocks noGrp="1"/>
          </p:cNvSpPr>
          <p:nvPr>
            <p:ph idx="1"/>
          </p:nvPr>
        </p:nvSpPr>
        <p:spPr/>
        <p:txBody>
          <a:bodyPr>
            <a:noAutofit/>
          </a:bodyPr>
          <a:lstStyle/>
          <a:p>
            <a:pPr marL="514350" indent="-514350" algn="just">
              <a:buAutoNum type="arabicPeriod"/>
            </a:pPr>
            <a:r>
              <a:rPr lang="en-US" sz="3200" dirty="0" smtClean="0">
                <a:solidFill>
                  <a:srgbClr val="000000"/>
                </a:solidFill>
                <a:latin typeface="Georgia" panose="02040502050405020303" pitchFamily="18" charset="0"/>
              </a:rPr>
              <a:t>K</a:t>
            </a:r>
            <a:r>
              <a:rPr lang="en-US" sz="3200" b="0" i="0" dirty="0" smtClean="0">
                <a:solidFill>
                  <a:srgbClr val="000000"/>
                </a:solidFill>
                <a:effectLst/>
                <a:latin typeface="Georgia" panose="02040502050405020303" pitchFamily="18" charset="0"/>
              </a:rPr>
              <a:t>oontz and </a:t>
            </a:r>
            <a:r>
              <a:rPr lang="en-US" sz="3200" b="0" i="0" dirty="0" err="1" smtClean="0">
                <a:solidFill>
                  <a:srgbClr val="000000"/>
                </a:solidFill>
                <a:effectLst/>
                <a:latin typeface="Georgia" panose="02040502050405020303" pitchFamily="18" charset="0"/>
              </a:rPr>
              <a:t>Weihrich</a:t>
            </a:r>
            <a:r>
              <a:rPr lang="en-US" sz="3200" b="0" i="0" dirty="0" smtClean="0">
                <a:solidFill>
                  <a:srgbClr val="000000"/>
                </a:solidFill>
                <a:effectLst/>
                <a:latin typeface="Georgia" panose="02040502050405020303" pitchFamily="18" charset="0"/>
              </a:rPr>
              <a:t>- “Management is the process of designing and maintaining an environment in which individuals, working together in groups, efficiently accomplish selected aims.”</a:t>
            </a:r>
          </a:p>
          <a:p>
            <a:pPr marL="514350" indent="-514350" algn="just">
              <a:buAutoNum type="arabicPeriod"/>
            </a:pPr>
            <a:r>
              <a:rPr lang="en-US" sz="3200" b="0" i="0" dirty="0" smtClean="0">
                <a:solidFill>
                  <a:srgbClr val="000000"/>
                </a:solidFill>
                <a:effectLst/>
                <a:latin typeface="Georgia" panose="02040502050405020303" pitchFamily="18" charset="0"/>
              </a:rPr>
              <a:t>F. W. Taylor- “Management is an art of knowing what is to be done and seeing that it is done in the best possible manner.”</a:t>
            </a:r>
          </a:p>
          <a:p>
            <a:pPr marL="514350" indent="-514350" algn="just">
              <a:buAutoNum type="arabicPeriod"/>
            </a:pPr>
            <a:r>
              <a:rPr lang="en-US" sz="3200" b="0" i="0" dirty="0" smtClean="0">
                <a:solidFill>
                  <a:srgbClr val="000000"/>
                </a:solidFill>
                <a:effectLst/>
                <a:latin typeface="Georgia" panose="02040502050405020303" pitchFamily="18" charset="0"/>
              </a:rPr>
              <a:t>Henri </a:t>
            </a:r>
            <a:r>
              <a:rPr lang="en-US" sz="3200" b="0" i="0" dirty="0" err="1" smtClean="0">
                <a:solidFill>
                  <a:srgbClr val="000000"/>
                </a:solidFill>
                <a:effectLst/>
                <a:latin typeface="Georgia" panose="02040502050405020303" pitchFamily="18" charset="0"/>
              </a:rPr>
              <a:t>Fayol</a:t>
            </a:r>
            <a:r>
              <a:rPr lang="en-US" sz="3200" b="0" i="0" dirty="0" smtClean="0">
                <a:solidFill>
                  <a:srgbClr val="000000"/>
                </a:solidFill>
                <a:effectLst/>
                <a:latin typeface="Georgia" panose="02040502050405020303" pitchFamily="18" charset="0"/>
              </a:rPr>
              <a:t>- “Management is to forecast, to plan, to organize, to command, to co-ordinate and control activities of others.”</a:t>
            </a:r>
          </a:p>
          <a:p>
            <a:pPr marL="0" indent="0" algn="just">
              <a:buNone/>
            </a:pPr>
            <a:endParaRPr lang="en-US" sz="3200" dirty="0"/>
          </a:p>
        </p:txBody>
      </p:sp>
    </p:spTree>
    <p:extLst>
      <p:ext uri="{BB962C8B-B14F-4D97-AF65-F5344CB8AC3E}">
        <p14:creationId xmlns:p14="http://schemas.microsoft.com/office/powerpoint/2010/main" val="64732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prstClr val="black"/>
                </a:solidFill>
              </a:rPr>
              <a:t>Definition of </a:t>
            </a:r>
            <a:r>
              <a:rPr lang="en-US" b="1" dirty="0" smtClean="0">
                <a:solidFill>
                  <a:prstClr val="black"/>
                </a:solidFill>
              </a:rPr>
              <a:t>Management</a:t>
            </a:r>
            <a:br>
              <a:rPr lang="en-US" b="1" dirty="0" smtClean="0">
                <a:solidFill>
                  <a:prstClr val="black"/>
                </a:solidFill>
              </a:rPr>
            </a:br>
            <a:r>
              <a:rPr lang="en-US" b="1" dirty="0" smtClean="0">
                <a:solidFill>
                  <a:prstClr val="black"/>
                </a:solidFill>
              </a:rPr>
              <a:t>(Functional Based Definition)</a:t>
            </a:r>
            <a:endParaRPr lang="en-US" dirty="0"/>
          </a:p>
        </p:txBody>
      </p:sp>
      <p:sp>
        <p:nvSpPr>
          <p:cNvPr id="3" name="Content Placeholder 2"/>
          <p:cNvSpPr>
            <a:spLocks noGrp="1"/>
          </p:cNvSpPr>
          <p:nvPr>
            <p:ph idx="1"/>
          </p:nvPr>
        </p:nvSpPr>
        <p:spPr/>
        <p:txBody>
          <a:bodyPr/>
          <a:lstStyle/>
          <a:p>
            <a:pPr marL="514350" indent="-514350">
              <a:buAutoNum type="arabicPeriod"/>
            </a:pPr>
            <a:r>
              <a:rPr lang="en-US" sz="3600" b="0" i="0" dirty="0" smtClean="0">
                <a:solidFill>
                  <a:srgbClr val="000000"/>
                </a:solidFill>
                <a:effectLst/>
                <a:latin typeface="Georgia" panose="02040502050405020303" pitchFamily="18" charset="0"/>
              </a:rPr>
              <a:t>To manage is to </a:t>
            </a:r>
            <a:r>
              <a:rPr lang="en-US" sz="3600" b="0" i="0" smtClean="0">
                <a:solidFill>
                  <a:srgbClr val="000000"/>
                </a:solidFill>
                <a:effectLst/>
                <a:latin typeface="Georgia" panose="02040502050405020303" pitchFamily="18" charset="0"/>
              </a:rPr>
              <a:t>forcast </a:t>
            </a:r>
            <a:r>
              <a:rPr lang="en-US" sz="3600" b="0" i="0" dirty="0" smtClean="0">
                <a:solidFill>
                  <a:srgbClr val="000000"/>
                </a:solidFill>
                <a:effectLst/>
                <a:latin typeface="Georgia" panose="02040502050405020303" pitchFamily="18" charset="0"/>
              </a:rPr>
              <a:t>and plans, to organize, to command, to coordinate and to control”. ––  Henry </a:t>
            </a:r>
            <a:r>
              <a:rPr lang="en-US" sz="3600" b="0" i="0" dirty="0" err="1" smtClean="0">
                <a:solidFill>
                  <a:srgbClr val="000000"/>
                </a:solidFill>
                <a:effectLst/>
                <a:latin typeface="Georgia" panose="02040502050405020303" pitchFamily="18" charset="0"/>
              </a:rPr>
              <a:t>Fayol</a:t>
            </a:r>
            <a:endParaRPr lang="en-US" sz="3600" b="0" i="0" dirty="0" smtClean="0">
              <a:solidFill>
                <a:srgbClr val="000000"/>
              </a:solidFill>
              <a:effectLst/>
              <a:latin typeface="Georgia" panose="02040502050405020303" pitchFamily="18" charset="0"/>
            </a:endParaRPr>
          </a:p>
          <a:p>
            <a:pPr marL="514350" indent="-514350">
              <a:buAutoNum type="arabicPeriod"/>
            </a:pPr>
            <a:r>
              <a:rPr lang="en-US" sz="3600" dirty="0" smtClean="0">
                <a:solidFill>
                  <a:srgbClr val="000000"/>
                </a:solidFill>
                <a:latin typeface="Georgia" panose="02040502050405020303" pitchFamily="18" charset="0"/>
              </a:rPr>
              <a:t>Management is what manager does – Louis Allen.</a:t>
            </a:r>
            <a:endParaRPr lang="en-US" sz="3600" b="0" i="0" dirty="0" smtClean="0">
              <a:solidFill>
                <a:srgbClr val="000000"/>
              </a:solidFill>
              <a:effectLst/>
              <a:latin typeface="Georgia" panose="02040502050405020303" pitchFamily="18" charset="0"/>
            </a:endParaRPr>
          </a:p>
          <a:p>
            <a:pPr marL="514350" indent="-514350" algn="just">
              <a:buAutoNum type="arabicPeriod"/>
            </a:pPr>
            <a:r>
              <a:rPr lang="en-US" sz="3600" b="0" i="0" dirty="0" smtClean="0">
                <a:solidFill>
                  <a:srgbClr val="000000"/>
                </a:solidFill>
                <a:effectLst/>
                <a:latin typeface="Georgia" panose="02040502050405020303" pitchFamily="18" charset="0"/>
              </a:rPr>
              <a:t>These two definitions reveal management as a process and management is what a manager does.</a:t>
            </a:r>
          </a:p>
          <a:p>
            <a:pPr marL="514350" indent="-514350">
              <a:buAutoNum type="arabicPeriod"/>
            </a:pPr>
            <a:endParaRPr lang="en-US" dirty="0"/>
          </a:p>
        </p:txBody>
      </p:sp>
    </p:spTree>
    <p:extLst>
      <p:ext uri="{BB962C8B-B14F-4D97-AF65-F5344CB8AC3E}">
        <p14:creationId xmlns:p14="http://schemas.microsoft.com/office/powerpoint/2010/main" val="4077313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Definition of Management</a:t>
            </a:r>
            <a:endParaRPr lang="en-US" b="1" dirty="0"/>
          </a:p>
        </p:txBody>
      </p:sp>
      <p:sp>
        <p:nvSpPr>
          <p:cNvPr id="5" name="Content Placeholder 4"/>
          <p:cNvSpPr>
            <a:spLocks noGrp="1"/>
          </p:cNvSpPr>
          <p:nvPr>
            <p:ph idx="1"/>
          </p:nvPr>
        </p:nvSpPr>
        <p:spPr/>
        <p:txBody>
          <a:bodyPr>
            <a:noAutofit/>
          </a:bodyPr>
          <a:lstStyle/>
          <a:p>
            <a:pPr algn="just"/>
            <a:r>
              <a:rPr lang="en-US" sz="3600" b="0" i="0" dirty="0" smtClean="0">
                <a:solidFill>
                  <a:srgbClr val="212529"/>
                </a:solidFill>
                <a:effectLst/>
                <a:latin typeface="Helvetica Neue"/>
              </a:rPr>
              <a:t>Management is the coordination and administration of tasks to achieve a goal. Such administration activities include setting the organization’s strategy and coordinating the efforts of staff to accomplish these objectives through the application of available resources. Management can also refer to the seniority structure of staff members within an organization. (indeed.com) </a:t>
            </a:r>
            <a:endParaRPr lang="en-US" sz="3600" dirty="0"/>
          </a:p>
        </p:txBody>
      </p:sp>
    </p:spTree>
    <p:extLst>
      <p:ext uri="{BB962C8B-B14F-4D97-AF65-F5344CB8AC3E}">
        <p14:creationId xmlns:p14="http://schemas.microsoft.com/office/powerpoint/2010/main" val="1164633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 Good Management</a:t>
            </a:r>
            <a:endParaRPr lang="en-US" b="1" dirty="0"/>
          </a:p>
        </p:txBody>
      </p:sp>
      <p:sp>
        <p:nvSpPr>
          <p:cNvPr id="3" name="Content Placeholder 2"/>
          <p:cNvSpPr>
            <a:spLocks noGrp="1"/>
          </p:cNvSpPr>
          <p:nvPr>
            <p:ph idx="1"/>
          </p:nvPr>
        </p:nvSpPr>
        <p:spPr/>
        <p:txBody>
          <a:bodyPr/>
          <a:lstStyle/>
          <a:p>
            <a:pPr marL="0" indent="0" algn="just">
              <a:buNone/>
            </a:pPr>
            <a:r>
              <a:rPr lang="en-US" sz="3600" b="0" i="0" dirty="0" smtClean="0">
                <a:solidFill>
                  <a:srgbClr val="333333"/>
                </a:solidFill>
                <a:effectLst/>
                <a:latin typeface="Roboto"/>
              </a:rPr>
              <a:t>Good management is the backbone of successful organizations. Managing life means getting things done to achieve life’s objectives and managing an organization means getting things done with and through other people to achieve its objectives. (studymanagemenhq.com)</a:t>
            </a:r>
            <a:endParaRPr lang="en-US" sz="3600" dirty="0"/>
          </a:p>
        </p:txBody>
      </p:sp>
    </p:spTree>
    <p:extLst>
      <p:ext uri="{BB962C8B-B14F-4D97-AF65-F5344CB8AC3E}">
        <p14:creationId xmlns:p14="http://schemas.microsoft.com/office/powerpoint/2010/main" val="3905315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Human Resources </a:t>
            </a:r>
            <a:br>
              <a:rPr lang="en-US" b="1" dirty="0" smtClean="0"/>
            </a:br>
            <a:r>
              <a:rPr lang="en-US" b="1" dirty="0" smtClean="0"/>
              <a:t>in Educational Institution</a:t>
            </a:r>
            <a:br>
              <a:rPr lang="en-US" b="1" dirty="0" smtClean="0"/>
            </a:br>
            <a:endParaRPr lang="en-US" b="1" dirty="0"/>
          </a:p>
        </p:txBody>
      </p:sp>
      <p:sp>
        <p:nvSpPr>
          <p:cNvPr id="3" name="Content Placeholder 2"/>
          <p:cNvSpPr>
            <a:spLocks noGrp="1"/>
          </p:cNvSpPr>
          <p:nvPr>
            <p:ph idx="1"/>
          </p:nvPr>
        </p:nvSpPr>
        <p:spPr/>
        <p:txBody>
          <a:bodyPr/>
          <a:lstStyle/>
          <a:p>
            <a:pPr marL="514350" indent="-514350" algn="just">
              <a:buAutoNum type="arabicPeriod"/>
            </a:pPr>
            <a:r>
              <a:rPr lang="en-US" dirty="0" smtClean="0"/>
              <a:t>The most important factors to affect the the achievement of students are principals’ and teachers’ performances.</a:t>
            </a:r>
          </a:p>
          <a:p>
            <a:pPr marL="514350" indent="-514350" algn="just">
              <a:buAutoNum type="arabicPeriod"/>
            </a:pPr>
            <a:r>
              <a:rPr lang="en-US" dirty="0" smtClean="0"/>
              <a:t>In Indonesian Educational context, The Human Resources in Educational Institution lies in </a:t>
            </a:r>
            <a:r>
              <a:rPr lang="en-US" dirty="0" err="1" smtClean="0"/>
              <a:t>Undang-Undang</a:t>
            </a:r>
            <a:r>
              <a:rPr lang="en-US" dirty="0" smtClean="0"/>
              <a:t> No. 20 </a:t>
            </a:r>
            <a:r>
              <a:rPr lang="en-US" dirty="0" err="1" smtClean="0"/>
              <a:t>Tahun</a:t>
            </a:r>
            <a:r>
              <a:rPr lang="en-US" dirty="0" smtClean="0"/>
              <a:t> 2003, </a:t>
            </a:r>
            <a:r>
              <a:rPr lang="en-US" dirty="0" err="1" smtClean="0"/>
              <a:t>tentang</a:t>
            </a:r>
            <a:r>
              <a:rPr lang="en-US" dirty="0" smtClean="0"/>
              <a:t> </a:t>
            </a:r>
            <a:r>
              <a:rPr lang="en-US" dirty="0" err="1" smtClean="0"/>
              <a:t>Sistem</a:t>
            </a:r>
            <a:r>
              <a:rPr lang="en-US" dirty="0" smtClean="0"/>
              <a:t> </a:t>
            </a:r>
            <a:r>
              <a:rPr lang="en-US" dirty="0" err="1" smtClean="0"/>
              <a:t>Pendidikan</a:t>
            </a:r>
            <a:r>
              <a:rPr lang="en-US" dirty="0" smtClean="0"/>
              <a:t> </a:t>
            </a:r>
            <a:r>
              <a:rPr lang="en-US" dirty="0" err="1" smtClean="0"/>
              <a:t>Nasional</a:t>
            </a:r>
            <a:r>
              <a:rPr lang="en-US" dirty="0" smtClean="0"/>
              <a:t> </a:t>
            </a:r>
            <a:r>
              <a:rPr lang="en-US" dirty="0" err="1" smtClean="0"/>
              <a:t>pasal</a:t>
            </a:r>
            <a:r>
              <a:rPr lang="en-US" dirty="0" smtClean="0"/>
              <a:t> 1 </a:t>
            </a:r>
            <a:r>
              <a:rPr lang="en-US" dirty="0" err="1" smtClean="0"/>
              <a:t>ayat</a:t>
            </a:r>
            <a:r>
              <a:rPr lang="en-US" dirty="0" smtClean="0"/>
              <a:t> 5 </a:t>
            </a:r>
            <a:r>
              <a:rPr lang="en-US" dirty="0" err="1" smtClean="0"/>
              <a:t>dan</a:t>
            </a:r>
            <a:r>
              <a:rPr lang="en-US" dirty="0" smtClean="0"/>
              <a:t> 6.</a:t>
            </a:r>
            <a:endParaRPr lang="en-US" dirty="0"/>
          </a:p>
        </p:txBody>
      </p:sp>
    </p:spTree>
    <p:extLst>
      <p:ext uri="{BB962C8B-B14F-4D97-AF65-F5344CB8AC3E}">
        <p14:creationId xmlns:p14="http://schemas.microsoft.com/office/powerpoint/2010/main" val="2197166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263</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Georgia</vt:lpstr>
      <vt:lpstr>Helvetica Neue</vt:lpstr>
      <vt:lpstr>Roboto</vt:lpstr>
      <vt:lpstr>Office Theme</vt:lpstr>
      <vt:lpstr>Definition of Management</vt:lpstr>
      <vt:lpstr>Definition of Management (Functional Based Definition)</vt:lpstr>
      <vt:lpstr>Definition of Management</vt:lpstr>
      <vt:lpstr>A Good Management</vt:lpstr>
      <vt:lpstr>Human Resources  in Educational Institution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Management</dc:title>
  <dc:creator>SUDIYONO</dc:creator>
  <cp:lastModifiedBy>SUDIYONO</cp:lastModifiedBy>
  <cp:revision>12</cp:revision>
  <dcterms:created xsi:type="dcterms:W3CDTF">2020-08-06T02:27:45Z</dcterms:created>
  <dcterms:modified xsi:type="dcterms:W3CDTF">2020-08-10T23:45:39Z</dcterms:modified>
</cp:coreProperties>
</file>