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8"/>
  </p:notesMasterIdLst>
  <p:sldIdLst>
    <p:sldId id="256" r:id="rId2"/>
    <p:sldId id="406" r:id="rId3"/>
    <p:sldId id="404" r:id="rId4"/>
    <p:sldId id="362" r:id="rId5"/>
    <p:sldId id="257" r:id="rId6"/>
    <p:sldId id="280" r:id="rId7"/>
    <p:sldId id="281" r:id="rId8"/>
    <p:sldId id="282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4" r:id="rId18"/>
    <p:sldId id="295" r:id="rId19"/>
    <p:sldId id="296" r:id="rId20"/>
    <p:sldId id="315" r:id="rId21"/>
    <p:sldId id="302" r:id="rId22"/>
    <p:sldId id="303" r:id="rId23"/>
    <p:sldId id="316" r:id="rId24"/>
    <p:sldId id="305" r:id="rId25"/>
    <p:sldId id="306" r:id="rId26"/>
    <p:sldId id="307" r:id="rId27"/>
    <p:sldId id="308" r:id="rId28"/>
    <p:sldId id="309" r:id="rId29"/>
    <p:sldId id="317" r:id="rId30"/>
    <p:sldId id="318" r:id="rId31"/>
    <p:sldId id="298" r:id="rId32"/>
    <p:sldId id="299" r:id="rId33"/>
    <p:sldId id="324" r:id="rId34"/>
    <p:sldId id="325" r:id="rId35"/>
    <p:sldId id="326" r:id="rId36"/>
    <p:sldId id="310" r:id="rId37"/>
    <p:sldId id="311" r:id="rId38"/>
    <p:sldId id="312" r:id="rId39"/>
    <p:sldId id="319" r:id="rId40"/>
    <p:sldId id="314" r:id="rId41"/>
    <p:sldId id="320" r:id="rId42"/>
    <p:sldId id="322" r:id="rId43"/>
    <p:sldId id="323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297" r:id="rId55"/>
    <p:sldId id="346" r:id="rId56"/>
    <p:sldId id="347" r:id="rId57"/>
    <p:sldId id="258" r:id="rId58"/>
    <p:sldId id="338" r:id="rId59"/>
    <p:sldId id="339" r:id="rId60"/>
    <p:sldId id="340" r:id="rId61"/>
    <p:sldId id="341" r:id="rId62"/>
    <p:sldId id="342" r:id="rId63"/>
    <p:sldId id="343" r:id="rId64"/>
    <p:sldId id="344" r:id="rId65"/>
    <p:sldId id="321" r:id="rId66"/>
    <p:sldId id="345" r:id="rId67"/>
    <p:sldId id="348" r:id="rId68"/>
    <p:sldId id="349" r:id="rId69"/>
    <p:sldId id="350" r:id="rId70"/>
    <p:sldId id="351" r:id="rId71"/>
    <p:sldId id="353" r:id="rId72"/>
    <p:sldId id="376" r:id="rId73"/>
    <p:sldId id="354" r:id="rId74"/>
    <p:sldId id="355" r:id="rId75"/>
    <p:sldId id="385" r:id="rId76"/>
    <p:sldId id="399" r:id="rId77"/>
    <p:sldId id="400" r:id="rId78"/>
    <p:sldId id="401" r:id="rId79"/>
    <p:sldId id="402" r:id="rId80"/>
    <p:sldId id="364" r:id="rId81"/>
    <p:sldId id="391" r:id="rId82"/>
    <p:sldId id="377" r:id="rId83"/>
    <p:sldId id="378" r:id="rId84"/>
    <p:sldId id="379" r:id="rId85"/>
    <p:sldId id="365" r:id="rId86"/>
    <p:sldId id="366" r:id="rId87"/>
    <p:sldId id="367" r:id="rId88"/>
    <p:sldId id="368" r:id="rId89"/>
    <p:sldId id="369" r:id="rId90"/>
    <p:sldId id="392" r:id="rId91"/>
    <p:sldId id="370" r:id="rId92"/>
    <p:sldId id="393" r:id="rId93"/>
    <p:sldId id="371" r:id="rId94"/>
    <p:sldId id="394" r:id="rId95"/>
    <p:sldId id="395" r:id="rId96"/>
    <p:sldId id="396" r:id="rId97"/>
    <p:sldId id="397" r:id="rId98"/>
    <p:sldId id="398" r:id="rId99"/>
    <p:sldId id="373" r:id="rId100"/>
    <p:sldId id="374" r:id="rId101"/>
    <p:sldId id="375" r:id="rId102"/>
    <p:sldId id="380" r:id="rId103"/>
    <p:sldId id="381" r:id="rId104"/>
    <p:sldId id="382" r:id="rId105"/>
    <p:sldId id="383" r:id="rId106"/>
    <p:sldId id="384" r:id="rId107"/>
    <p:sldId id="352" r:id="rId108"/>
    <p:sldId id="260" r:id="rId109"/>
    <p:sldId id="337" r:id="rId110"/>
    <p:sldId id="284" r:id="rId111"/>
    <p:sldId id="262" r:id="rId112"/>
    <p:sldId id="263" r:id="rId113"/>
    <p:sldId id="264" r:id="rId114"/>
    <p:sldId id="265" r:id="rId115"/>
    <p:sldId id="266" r:id="rId116"/>
    <p:sldId id="267" r:id="rId117"/>
    <p:sldId id="270" r:id="rId118"/>
    <p:sldId id="271" r:id="rId119"/>
    <p:sldId id="272" r:id="rId120"/>
    <p:sldId id="268" r:id="rId121"/>
    <p:sldId id="269" r:id="rId122"/>
    <p:sldId id="273" r:id="rId123"/>
    <p:sldId id="274" r:id="rId124"/>
    <p:sldId id="275" r:id="rId125"/>
    <p:sldId id="276" r:id="rId126"/>
    <p:sldId id="277" r:id="rId127"/>
    <p:sldId id="278" r:id="rId128"/>
    <p:sldId id="279" r:id="rId129"/>
    <p:sldId id="356" r:id="rId130"/>
    <p:sldId id="357" r:id="rId131"/>
    <p:sldId id="358" r:id="rId132"/>
    <p:sldId id="359" r:id="rId133"/>
    <p:sldId id="360" r:id="rId134"/>
    <p:sldId id="361" r:id="rId135"/>
    <p:sldId id="388" r:id="rId136"/>
    <p:sldId id="390" r:id="rId1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0033"/>
    <a:srgbClr val="660066"/>
    <a:srgbClr val="0909C7"/>
    <a:srgbClr val="000066"/>
    <a:srgbClr val="000000"/>
    <a:srgbClr val="FF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notesMaster" Target="notesMasters/notes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16CE1-BE07-4883-BC45-51940FC2DE7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077AC-C13E-4476-9A91-41EF9DE331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0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077AC-C13E-4476-9A91-41EF9DE3314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B04D9-2983-4325-96F9-A27DC4805071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06A6-8EB5-4113-A9A1-17B6C456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7924800" cy="57150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660033"/>
            </a:solidFill>
          </a:ln>
        </p:spPr>
        <p:txBody>
          <a:bodyPr/>
          <a:lstStyle/>
          <a:p>
            <a:endParaRPr lang="en-US" dirty="0">
              <a:latin typeface="Algerian" pitchFamily="8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143000" y="457200"/>
            <a:ext cx="6705600" cy="2057400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BAHASA INDONESIA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2133600" y="2514600"/>
            <a:ext cx="4953000" cy="33528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Dr.R.Ika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Mustika,M.Pd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533400"/>
            <a:ext cx="6705600" cy="14478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Rockwell Extra Bold" pitchFamily="18" charset="0"/>
              </a:rPr>
              <a:t>KONVENSIONAL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2667000"/>
            <a:ext cx="7924800" cy="3124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660033"/>
                </a:solidFill>
                <a:latin typeface="Rockwell Extra Bold" pitchFamily="18" charset="0"/>
              </a:rPr>
              <a:t>SISTEM BAHASA BERDASARKAN KESEPAKATAN MASYARAKAT PEMAKAINYA</a:t>
            </a:r>
          </a:p>
        </p:txBody>
      </p:sp>
      <p:sp>
        <p:nvSpPr>
          <p:cNvPr id="7" name="Down Arrow 6"/>
          <p:cNvSpPr/>
          <p:nvPr/>
        </p:nvSpPr>
        <p:spPr>
          <a:xfrm>
            <a:off x="4114800" y="1981200"/>
            <a:ext cx="990600" cy="6096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5" name="Right Arrow Callout 4"/>
          <p:cNvSpPr/>
          <p:nvPr/>
        </p:nvSpPr>
        <p:spPr>
          <a:xfrm>
            <a:off x="533400" y="838200"/>
            <a:ext cx="3352800" cy="4953000"/>
          </a:xfrm>
          <a:prstGeom prst="right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ckwell Extra Bold" pitchFamily="18" charset="0"/>
              </a:rPr>
              <a:t>HAL-HAL YANG HARUS DIPERHATIKAN</a:t>
            </a:r>
            <a:r>
              <a:rPr lang="id-ID" sz="2400" dirty="0">
                <a:solidFill>
                  <a:srgbClr val="000000"/>
                </a:solidFill>
                <a:latin typeface="Rockwell Extra Bold" pitchFamily="18" charset="0"/>
              </a:rPr>
              <a:t> DALAM KESEJAJARAN RINCIAN KALIMAT EFEKTIF</a:t>
            </a:r>
            <a:endParaRPr lang="en-US" sz="2400" dirty="0">
              <a:solidFill>
                <a:srgbClr val="000000"/>
              </a:solidFill>
              <a:latin typeface="Rockwell Extra Bold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62400" y="381000"/>
            <a:ext cx="46482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  <a:latin typeface="Rockwell Extra Bold" pitchFamily="18" charset="0"/>
              </a:rPr>
              <a:t>TENTUKAN APAKAH KESEJAJARAN ITU BERADA DALAM BENTUK BAHASA KALIMAT ATAU PARAGRAF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62400" y="1676400"/>
            <a:ext cx="46482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660066"/>
                </a:solidFill>
                <a:latin typeface="Rockwell Extra Bold" pitchFamily="18" charset="0"/>
              </a:rPr>
              <a:t>JIKA  URAIAN RINCIAN DALAM BENTUK FRASA, RINCIAN URUTAN BERIKUTNYA HARUS DALAM BENTUK FRASA JUGA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62400" y="2971800"/>
            <a:ext cx="46482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909C7"/>
                </a:solidFill>
                <a:latin typeface="Rockwell Extra Bold" pitchFamily="18" charset="0"/>
              </a:rPr>
              <a:t>PENOMORAN DALAM RINCIAN HARUS KONSISTEN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62400" y="3886200"/>
            <a:ext cx="46482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PENEMPATAN TANDA BACA YANG BENAR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038600" y="4953000"/>
            <a:ext cx="45720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HINDARI GEJALA EKONOMI BAHASA YANG BERMAKNA SAMA</a:t>
            </a:r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1447800" y="304800"/>
            <a:ext cx="6172200" cy="2133600"/>
          </a:xfrm>
          <a:prstGeom prst="downArrowCallou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rgbClr val="660033"/>
                </a:solidFill>
                <a:latin typeface="Rockwell Extra Bold" pitchFamily="18" charset="0"/>
              </a:rPr>
              <a:t>KEVARIASIAN  KALIMAT EFEKTIF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90600" y="2667000"/>
            <a:ext cx="7086600" cy="297180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rgbClr val="FF33CC"/>
                </a:solidFill>
                <a:latin typeface="Rockwell Extra Bold" pitchFamily="18" charset="0"/>
              </a:rPr>
              <a:t>UPAYA PENULIS MENGGUNAKAN BERBAGAI POLA KALIMAT DAN JENIS KALIMAT UNTUK MENGHINDAARI KEJENUHAN ATAU KEMALASAN PEMBACA TERHADAP TEKS KARANGAN ILMIAH</a:t>
            </a:r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914400" y="228600"/>
            <a:ext cx="7239000" cy="1219200"/>
          </a:xfrm>
          <a:prstGeom prst="wedgeRoundRectCallou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rgbClr val="660033"/>
                </a:solidFill>
                <a:latin typeface="Rockwell Extra Bold" pitchFamily="18" charset="0"/>
              </a:rPr>
              <a:t>FUNGSI UTAMA KEVARIASIAN</a:t>
            </a:r>
          </a:p>
        </p:txBody>
      </p:sp>
      <p:sp>
        <p:nvSpPr>
          <p:cNvPr id="5" name="Plaque 4"/>
          <p:cNvSpPr/>
          <p:nvPr/>
        </p:nvSpPr>
        <p:spPr>
          <a:xfrm>
            <a:off x="938561" y="1828800"/>
            <a:ext cx="7239000" cy="3733800"/>
          </a:xfrm>
          <a:prstGeom prst="plaque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>
                <a:solidFill>
                  <a:srgbClr val="660066"/>
                </a:solidFill>
                <a:latin typeface="Rockwell Extra Bold" pitchFamily="18" charset="0"/>
              </a:rPr>
              <a:t>MENJAGA PERHATIAN DAN MINAT BACA TERHADAP TEKS ILMIAH BERLANJUT BAGI PEMBACA</a:t>
            </a:r>
          </a:p>
        </p:txBody>
      </p:sp>
    </p:spTree>
    <p:extLst>
      <p:ext uri="{BB962C8B-B14F-4D97-AF65-F5344CB8AC3E}">
        <p14:creationId xmlns:p14="http://schemas.microsoft.com/office/powerpoint/2010/main" val="2315690319"/>
      </p:ext>
    </p:extLst>
  </p:cSld>
  <p:clrMapOvr>
    <a:masterClrMapping/>
  </p:clrMapOvr>
  <p:transition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id-ID" dirty="0"/>
          </a:p>
        </p:txBody>
      </p:sp>
      <p:sp>
        <p:nvSpPr>
          <p:cNvPr id="6" name="Oval Callout 5"/>
          <p:cNvSpPr/>
          <p:nvPr/>
        </p:nvSpPr>
        <p:spPr>
          <a:xfrm>
            <a:off x="1524000" y="381000"/>
            <a:ext cx="6858000" cy="1374648"/>
          </a:xfrm>
          <a:prstGeom prst="wedgeEllipseCallou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>
                <a:solidFill>
                  <a:srgbClr val="FFFF00"/>
                </a:solidFill>
                <a:latin typeface="Rockwell Extra Bold" pitchFamily="18" charset="0"/>
              </a:rPr>
              <a:t>KEVARIASIAN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8200" y="2209800"/>
            <a:ext cx="7543800" cy="342900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>
                <a:solidFill>
                  <a:srgbClr val="000066"/>
                </a:solidFill>
                <a:latin typeface="Rockwell Extra Bold" pitchFamily="18" charset="0"/>
              </a:rPr>
              <a:t>UPAYA PENGANEKARAGAMAN POLA, BENTUK, DAN JENIS KALIMAT AGAR PEMBACA TETAP TERMOTIVASI MEMBACA  DAN MEMAHAMI TEKS SEBUAH KARANGAN ILMIAH</a:t>
            </a:r>
          </a:p>
        </p:txBody>
      </p:sp>
    </p:spTree>
    <p:extLst>
      <p:ext uri="{BB962C8B-B14F-4D97-AF65-F5344CB8AC3E}">
        <p14:creationId xmlns:p14="http://schemas.microsoft.com/office/powerpoint/2010/main" val="1313872451"/>
      </p:ext>
    </p:extLst>
  </p:cSld>
  <p:clrMapOvr>
    <a:masterClrMapping/>
  </p:clrMapOvr>
  <p:transition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800" dirty="0">
              <a:latin typeface="Rockwell Extra Bold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1524000"/>
            <a:ext cx="8207298" cy="16002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Both"/>
            </a:pPr>
            <a:r>
              <a:rPr lang="id-ID" dirty="0">
                <a:solidFill>
                  <a:srgbClr val="660066"/>
                </a:solidFill>
                <a:latin typeface="Rockwell Extra Bold" pitchFamily="18" charset="0"/>
              </a:rPr>
              <a:t>AWAL KALIMAT TIDAK SELALU DIMULAI UNSUR SUBJEK, TETAPI  DAPAT DIMULAI DENGAN PREDIKAT DAN KETERANGAN SEBAGAI VARIASI DALAM PENATAAN POLA KALIMAT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3200400"/>
            <a:ext cx="8229600" cy="1143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7030A0"/>
                </a:solidFill>
                <a:latin typeface="Rockwell Extra Bold" pitchFamily="18" charset="0"/>
              </a:rPr>
              <a:t>(2)KALIMAT  PANJANG DAPAT DISELINGI DENGAN</a:t>
            </a:r>
          </a:p>
          <a:p>
            <a:pPr algn="ctr"/>
            <a:r>
              <a:rPr lang="id-ID" dirty="0">
                <a:solidFill>
                  <a:srgbClr val="7030A0"/>
                </a:solidFill>
                <a:latin typeface="Rockwell Extra Bold" pitchFamily="18" charset="0"/>
              </a:rPr>
              <a:t>      KALIMAT  PENDEK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4898" y="4419600"/>
            <a:ext cx="8229600" cy="16764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660033"/>
                </a:solidFill>
                <a:latin typeface="Rockwell Extra Bold" pitchFamily="18" charset="0"/>
              </a:rPr>
              <a:t>(3)KALIMAT BERITA DAPAT DIVARIASIKAN DENGAN </a:t>
            </a:r>
          </a:p>
          <a:p>
            <a:pPr algn="ctr"/>
            <a:r>
              <a:rPr lang="id-ID" dirty="0">
                <a:solidFill>
                  <a:srgbClr val="660033"/>
                </a:solidFill>
                <a:latin typeface="Rockwell Extra Bold" pitchFamily="18" charset="0"/>
              </a:rPr>
              <a:t>          KALIMAT TANYA  KALIMAT PERINTAH, </a:t>
            </a:r>
          </a:p>
          <a:p>
            <a:pPr algn="ctr"/>
            <a:r>
              <a:rPr lang="id-ID" dirty="0">
                <a:solidFill>
                  <a:srgbClr val="660033"/>
                </a:solidFill>
                <a:latin typeface="Rockwell Extra Bold" pitchFamily="18" charset="0"/>
              </a:rPr>
              <a:t>          DAN  KALIMAT SERUAN</a:t>
            </a:r>
            <a:endParaRPr lang="id-ID" dirty="0">
              <a:solidFill>
                <a:srgbClr val="660033"/>
              </a:solidFill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457200" y="228600"/>
            <a:ext cx="8207298" cy="1295400"/>
          </a:xfrm>
          <a:prstGeom prst="downArrowCallou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>
                <a:solidFill>
                  <a:srgbClr val="7030A0"/>
                </a:solidFill>
                <a:latin typeface="Rockwell Extra Bold" pitchFamily="18" charset="0"/>
              </a:rPr>
              <a:t>HAL-HAL YANG HARUS DIPERHATIKAN PENULIS UNTUK MENJAGA MOTIVASI PEMBACA</a:t>
            </a:r>
          </a:p>
        </p:txBody>
      </p:sp>
    </p:spTree>
    <p:extLst>
      <p:ext uri="{BB962C8B-B14F-4D97-AF65-F5344CB8AC3E}">
        <p14:creationId xmlns:p14="http://schemas.microsoft.com/office/powerpoint/2010/main" val="1204017725"/>
      </p:ext>
    </p:extLst>
  </p:cSld>
  <p:clrMapOvr>
    <a:masterClrMapping/>
  </p:clrMapOvr>
  <p:transition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440473" y="228600"/>
            <a:ext cx="8246327" cy="12192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7030A0"/>
                </a:solidFill>
                <a:latin typeface="Rockwell Extra Bold" pitchFamily="18" charset="0"/>
              </a:rPr>
              <a:t>(4)KALIMAT AKTIF DAPAT DIVARIASIKAN DENGAN KALIMAT PASIF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0473" y="1371600"/>
            <a:ext cx="8229600" cy="1143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7030A0"/>
                </a:solidFill>
                <a:latin typeface="Rockwell Extra Bold" pitchFamily="18" charset="0"/>
              </a:rPr>
              <a:t>(5)KALIMAT TUNGGAL DAPAT DIVARIASIKAN DENGAN KALIMAT MAJEMUK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2438400"/>
            <a:ext cx="8229600" cy="10668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7030A0"/>
                </a:solidFill>
                <a:latin typeface="Rockwell Extra Bold" pitchFamily="18" charset="0"/>
              </a:rPr>
              <a:t>(6)KALUMAT TAKLANGSUNG DAPAT DIVARIASIKAN DENGAN KALIMAT LANGSUNG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5605" y="3505200"/>
            <a:ext cx="8212873" cy="12954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7030A0"/>
                </a:solidFill>
                <a:latin typeface="Rockwell Extra Bold" pitchFamily="18" charset="0"/>
              </a:rPr>
              <a:t>(7)KALIMAT YANG DIURAIKAN DENGAN KATA-KATA DAPAT DIVARIASIKAN DENGAN TAMPILAN GAMBAR, BAGAN, GRAFIK, KURVA, MARIK, DAN LAIN-LAIN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4800600"/>
            <a:ext cx="8229600" cy="12954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7030A0"/>
                </a:solidFill>
                <a:latin typeface="Rockwell Extra Bold" pitchFamily="18" charset="0"/>
              </a:rPr>
              <a:t>(8)APA PUN BENTUK KEVARIASIAN YANG DILAKUKAN OLEH PENULIS JANGAN SAMPAI MENGUBAH ATAU KELUAR DARI POKOK MASALAH YANG DIBICARAKAN</a:t>
            </a:r>
          </a:p>
        </p:txBody>
      </p:sp>
    </p:spTree>
    <p:extLst>
      <p:ext uri="{BB962C8B-B14F-4D97-AF65-F5344CB8AC3E}">
        <p14:creationId xmlns:p14="http://schemas.microsoft.com/office/powerpoint/2010/main" val="583389288"/>
      </p:ext>
    </p:extLst>
  </p:cSld>
  <p:clrMapOvr>
    <a:masterClrMapping/>
  </p:clrMapOvr>
  <p:transition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Oval Callout 3"/>
          <p:cNvSpPr/>
          <p:nvPr/>
        </p:nvSpPr>
        <p:spPr>
          <a:xfrm>
            <a:off x="533400" y="228600"/>
            <a:ext cx="8153400" cy="762000"/>
          </a:xfrm>
          <a:prstGeom prst="wedgeEllipseCallou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rgbClr val="660033"/>
                </a:solidFill>
                <a:latin typeface="Rockwell Extra Bold" pitchFamily="18" charset="0"/>
              </a:rPr>
              <a:t>CONTOH KALIMAT DAN VARIASINYA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75785" y="1219200"/>
            <a:ext cx="8153400" cy="220980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  <a:t>(a)DARI RENUNGAN ITU  SEORANG MANAJER MENEMUKAN SUATU </a:t>
            </a:r>
            <a:r>
              <a:rPr lang="id-ID" sz="2400" dirty="0">
                <a:solidFill>
                  <a:srgbClr val="FFFF00"/>
                </a:solidFill>
                <a:latin typeface="Rockwell Extra Bold" pitchFamily="18" charset="0"/>
              </a:rPr>
              <a:t>MAKNA</a:t>
            </a:r>
            <a:r>
              <a:rPr lang="id-ID" sz="2400" b="1" dirty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  <a:t>, SUATU </a:t>
            </a:r>
            <a:r>
              <a:rPr lang="id-ID" sz="2400" b="1" dirty="0">
                <a:solidFill>
                  <a:srgbClr val="FFFF00"/>
                </a:solidFill>
                <a:latin typeface="Rockwell Extra Bold" pitchFamily="18" charset="0"/>
              </a:rPr>
              <a:t>REALITAS YANG BARU</a:t>
            </a:r>
            <a:r>
              <a:rPr lang="id-ID" sz="2400" b="1" dirty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  <a:t>, </a:t>
            </a:r>
            <a:r>
              <a:rPr lang="id-ID" sz="2400" b="1" dirty="0">
                <a:solidFill>
                  <a:srgbClr val="660033"/>
                </a:solidFill>
                <a:latin typeface="Rockwell Extra Bold" pitchFamily="18" charset="0"/>
              </a:rPr>
              <a:t>SUATU</a:t>
            </a:r>
            <a:r>
              <a:rPr lang="id-ID" sz="2400" b="1" dirty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  <a:t> </a:t>
            </a:r>
            <a:r>
              <a:rPr lang="id-ID" sz="2400" b="1" dirty="0">
                <a:solidFill>
                  <a:srgbClr val="FFFF00"/>
                </a:solidFill>
                <a:latin typeface="Rockwell Extra Bold" pitchFamily="18" charset="0"/>
              </a:rPr>
              <a:t>KEBENARAN</a:t>
            </a:r>
            <a:r>
              <a:rPr lang="id-ID" sz="2400" b="1" dirty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  <a:t> YANG MENJADI IDE SENTRAL YANG MENJIWAI BISNISNYA KE DEPAN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7060" y="3542371"/>
            <a:ext cx="8211015" cy="2743200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>
                <a:solidFill>
                  <a:schemeClr val="bg1"/>
                </a:solidFill>
                <a:latin typeface="Rockwell Extra Bold" pitchFamily="18" charset="0"/>
              </a:rPr>
              <a:t>(b)SEORANG AHLI INGGRIS </a:t>
            </a:r>
            <a:r>
              <a:rPr lang="id-ID" sz="2000" dirty="0">
                <a:solidFill>
                  <a:schemeClr val="tx1"/>
                </a:solidFill>
                <a:latin typeface="Rockwell Extra Bold" pitchFamily="18" charset="0"/>
              </a:rPr>
              <a:t>MENGEMUKAKAN </a:t>
            </a:r>
            <a:r>
              <a:rPr lang="id-ID" sz="2000" dirty="0">
                <a:solidFill>
                  <a:schemeClr val="bg1"/>
                </a:solidFill>
                <a:latin typeface="Rockwell Extra Bold" pitchFamily="18" charset="0"/>
              </a:rPr>
              <a:t>BAHWA SEHARUSNYA TIDAK </a:t>
            </a:r>
            <a:r>
              <a:rPr lang="id-ID" sz="2000" dirty="0">
                <a:solidFill>
                  <a:schemeClr val="tx1"/>
                </a:solidFill>
                <a:latin typeface="Rockwell Extra Bold" pitchFamily="18" charset="0"/>
              </a:rPr>
              <a:t>DIBANGUN</a:t>
            </a:r>
            <a:r>
              <a:rPr lang="id-ID" sz="2000" dirty="0">
                <a:solidFill>
                  <a:schemeClr val="bg1"/>
                </a:solidFill>
                <a:latin typeface="Rockwell Extra Bold" pitchFamily="18" charset="0"/>
              </a:rPr>
              <a:t> PELABUHAN SAMUDERA. NAMUN, PEMERINTAH TIDAK </a:t>
            </a:r>
            <a:r>
              <a:rPr lang="id-ID" sz="2000" dirty="0">
                <a:solidFill>
                  <a:schemeClr val="tx1"/>
                </a:solidFill>
                <a:latin typeface="Rockwell Extra Bold" pitchFamily="18" charset="0"/>
              </a:rPr>
              <a:t>MEMUTUSKAN</a:t>
            </a:r>
            <a:r>
              <a:rPr lang="id-ID" sz="2000" dirty="0">
                <a:solidFill>
                  <a:schemeClr val="bg1"/>
                </a:solidFill>
                <a:latin typeface="Rockwell Extra Bold" pitchFamily="18" charset="0"/>
              </a:rPr>
              <a:t> DEMIKIAN. MEMANG CUKUP BANYAK </a:t>
            </a:r>
            <a:r>
              <a:rPr lang="id-ID" sz="2000" dirty="0">
                <a:solidFill>
                  <a:schemeClr val="tx1"/>
                </a:solidFill>
                <a:latin typeface="Rockwell Extra Bold" pitchFamily="18" charset="0"/>
              </a:rPr>
              <a:t>MENGENDORKAN </a:t>
            </a:r>
            <a:r>
              <a:rPr lang="id-ID" sz="2000" dirty="0">
                <a:solidFill>
                  <a:schemeClr val="bg1"/>
                </a:solidFill>
                <a:latin typeface="Rockwell Extra Bold" pitchFamily="18" charset="0"/>
              </a:rPr>
              <a:t>SEMANGAT KALAU MELIHAT KEADAAN DI INDONESIA  BELAHAN TIMUR MESKIPUN FASILITAS PENGANGKUTAN LAUT DAN UDARA SUDAH BANYAK DIBANGUN </a:t>
            </a:r>
            <a:r>
              <a:rPr lang="id-ID" sz="2000" dirty="0">
                <a:solidFill>
                  <a:schemeClr val="tx1"/>
                </a:solidFill>
                <a:latin typeface="Rockwell Extra Bold" pitchFamily="18" charset="0"/>
                <a:sym typeface="Wingdings" pitchFamily="2" charset="2"/>
              </a:rPr>
              <a:t> VARIASI KALIMAT DENGAN KATA BERAWALAN ME- DAN BERAWALAN DI-</a:t>
            </a:r>
            <a:endParaRPr lang="id-ID" sz="2000" dirty="0">
              <a:solidFill>
                <a:schemeClr val="tx1"/>
              </a:solidFill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420"/>
      </p:ext>
    </p:extLst>
  </p:cSld>
  <p:clrMapOvr>
    <a:masterClrMapping/>
  </p:clrMapOvr>
  <p:transition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urved Down Ribbon 3"/>
          <p:cNvSpPr/>
          <p:nvPr/>
        </p:nvSpPr>
        <p:spPr>
          <a:xfrm>
            <a:off x="609600" y="1066800"/>
            <a:ext cx="9067800" cy="4343400"/>
          </a:xfrm>
          <a:prstGeom prst="ellipseRibbon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lgerian" pitchFamily="82" charset="0"/>
              </a:rPr>
              <a:t>ALHAMDULILLAH</a:t>
            </a:r>
          </a:p>
        </p:txBody>
      </p:sp>
    </p:spTree>
  </p:cSld>
  <p:clrMapOvr>
    <a:masterClrMapping/>
  </p:clrMapOvr>
  <p:transition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" y="1905000"/>
            <a:ext cx="3657600" cy="1981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Rockwell Extra Bold" pitchFamily="18" charset="0"/>
              </a:rPr>
              <a:t>TERAMPIL  MENULIS</a:t>
            </a:r>
          </a:p>
        </p:txBody>
      </p:sp>
      <p:sp>
        <p:nvSpPr>
          <p:cNvPr id="7" name="Flowchart: Punched Tape 6"/>
          <p:cNvSpPr/>
          <p:nvPr/>
        </p:nvSpPr>
        <p:spPr>
          <a:xfrm>
            <a:off x="4876800" y="685800"/>
            <a:ext cx="3276600" cy="1981200"/>
          </a:xfrm>
          <a:prstGeom prst="flowChartPunchedTap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Rockwell Extra Bold" pitchFamily="18" charset="0"/>
              </a:rPr>
              <a:t>PARAGRAF</a:t>
            </a:r>
          </a:p>
        </p:txBody>
      </p:sp>
      <p:sp>
        <p:nvSpPr>
          <p:cNvPr id="8" name="Flowchart: Punched Tape 7"/>
          <p:cNvSpPr/>
          <p:nvPr/>
        </p:nvSpPr>
        <p:spPr>
          <a:xfrm>
            <a:off x="4876800" y="2971800"/>
            <a:ext cx="3352800" cy="2514600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  <a:t>MAKALAH/</a:t>
            </a:r>
          </a:p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  <a:t>KARYA ILMIAH</a:t>
            </a:r>
          </a:p>
        </p:txBody>
      </p:sp>
      <p:sp>
        <p:nvSpPr>
          <p:cNvPr id="9" name="Right Arrow 8"/>
          <p:cNvSpPr/>
          <p:nvPr/>
        </p:nvSpPr>
        <p:spPr>
          <a:xfrm rot="20244084">
            <a:off x="4068289" y="2123683"/>
            <a:ext cx="750270" cy="5608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1096900">
            <a:off x="4107276" y="2925990"/>
            <a:ext cx="723538" cy="55428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057400" y="533400"/>
            <a:ext cx="4876800" cy="1066800"/>
          </a:xfrm>
          <a:prstGeom prst="wedgeRoundRectCallout">
            <a:avLst>
              <a:gd name="adj1" fmla="val -19839"/>
              <a:gd name="adj2" fmla="val 11133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Rockwell Extra Bold" pitchFamily="18" charset="0"/>
              </a:rPr>
              <a:t>PARAGRAF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457200" y="2362200"/>
            <a:ext cx="7239000" cy="3581400"/>
          </a:xfrm>
          <a:prstGeom prst="vertic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533400"/>
            <a:ext cx="6096000" cy="1447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Rockwell Extra Bold" pitchFamily="18" charset="0"/>
              </a:rPr>
              <a:t>ARBITRER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2667000"/>
            <a:ext cx="8001000" cy="3276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3200" dirty="0">
                <a:solidFill>
                  <a:srgbClr val="660033"/>
                </a:solidFill>
                <a:latin typeface="Rockwell Extra Bold" pitchFamily="18" charset="0"/>
              </a:rPr>
              <a:t>LAMBANG SEBAGAI HURUF BERSIFAT MANASUKA/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3200" dirty="0">
                <a:solidFill>
                  <a:srgbClr val="660033"/>
                </a:solidFill>
                <a:latin typeface="Rockwell Extra Bold" pitchFamily="18" charset="0"/>
              </a:rPr>
              <a:t>KESEPAKATAN PEMAKAINYA</a:t>
            </a:r>
          </a:p>
        </p:txBody>
      </p:sp>
      <p:sp>
        <p:nvSpPr>
          <p:cNvPr id="7" name="Down Arrow 6"/>
          <p:cNvSpPr/>
          <p:nvPr/>
        </p:nvSpPr>
        <p:spPr>
          <a:xfrm>
            <a:off x="3733800" y="2057400"/>
            <a:ext cx="1371600" cy="6096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457200" y="1295400"/>
            <a:ext cx="4419600" cy="3657600"/>
          </a:xfrm>
          <a:prstGeom prst="strip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KOMUNIKASI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5029200" y="1219200"/>
            <a:ext cx="3581400" cy="3733800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itchFamily="18" charset="0"/>
              </a:rPr>
              <a:t>JIKA EKSPRESI BERTERIMA</a:t>
            </a:r>
          </a:p>
        </p:txBody>
      </p:sp>
    </p:spTree>
  </p:cSld>
  <p:clrMapOvr>
    <a:masterClrMapping/>
  </p:clrMapOvr>
  <p:transition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Hexagon 3"/>
          <p:cNvSpPr/>
          <p:nvPr/>
        </p:nvSpPr>
        <p:spPr>
          <a:xfrm>
            <a:off x="609600" y="1981200"/>
            <a:ext cx="3505200" cy="22098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Rockwell Extra Bold" pitchFamily="18" charset="0"/>
              </a:rPr>
              <a:t>RAGAM BAHASA</a:t>
            </a:r>
          </a:p>
        </p:txBody>
      </p:sp>
      <p:sp>
        <p:nvSpPr>
          <p:cNvPr id="12" name="Flowchart: Decision 11"/>
          <p:cNvSpPr/>
          <p:nvPr/>
        </p:nvSpPr>
        <p:spPr>
          <a:xfrm>
            <a:off x="3962400" y="838200"/>
            <a:ext cx="4267200" cy="1905000"/>
          </a:xfrm>
          <a:prstGeom prst="flowChartDecis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Rockwell Extra Bold" pitchFamily="18" charset="0"/>
              </a:rPr>
              <a:t>TULIS</a:t>
            </a:r>
          </a:p>
        </p:txBody>
      </p:sp>
      <p:sp>
        <p:nvSpPr>
          <p:cNvPr id="13" name="Flowchart: Decision 12"/>
          <p:cNvSpPr/>
          <p:nvPr/>
        </p:nvSpPr>
        <p:spPr>
          <a:xfrm>
            <a:off x="3886200" y="3124200"/>
            <a:ext cx="4191000" cy="2286000"/>
          </a:xfrm>
          <a:prstGeom prst="flowChartDecisi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Rockwell Extra Bold" pitchFamily="18" charset="0"/>
              </a:rPr>
              <a:t>LISAN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810000" y="21336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10000" y="37338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Flowchart: Punched Tape 5"/>
          <p:cNvSpPr/>
          <p:nvPr/>
        </p:nvSpPr>
        <p:spPr>
          <a:xfrm>
            <a:off x="838200" y="1371600"/>
            <a:ext cx="2133600" cy="3733800"/>
          </a:xfrm>
          <a:prstGeom prst="flowChartPunchedTap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C000"/>
                </a:solidFill>
                <a:latin typeface="Rockwell Extra Bold" pitchFamily="18" charset="0"/>
              </a:rPr>
              <a:t>LARAS BAHASA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3124200" y="457200"/>
            <a:ext cx="2209800" cy="9906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Rockwell Extra Bold" pitchFamily="18" charset="0"/>
              </a:rPr>
              <a:t>ILMIAH</a:t>
            </a:r>
          </a:p>
        </p:txBody>
      </p:sp>
      <p:sp>
        <p:nvSpPr>
          <p:cNvPr id="8" name="Flowchart: Terminator 7"/>
          <p:cNvSpPr/>
          <p:nvPr/>
        </p:nvSpPr>
        <p:spPr>
          <a:xfrm>
            <a:off x="5410200" y="533400"/>
            <a:ext cx="2590800" cy="990600"/>
          </a:xfrm>
          <a:prstGeom prst="flowChartTerminator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70C0"/>
                </a:solidFill>
                <a:latin typeface="Rockwell Extra Bold" pitchFamily="18" charset="0"/>
              </a:rPr>
              <a:t>ILMIAH POPULER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6172200" y="1676400"/>
            <a:ext cx="2286000" cy="9144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Rockwell Extra Bold" pitchFamily="18" charset="0"/>
              </a:rPr>
              <a:t>IKLAN</a:t>
            </a:r>
          </a:p>
        </p:txBody>
      </p:sp>
      <p:sp>
        <p:nvSpPr>
          <p:cNvPr id="10" name="Flowchart: Terminator 9"/>
          <p:cNvSpPr/>
          <p:nvPr/>
        </p:nvSpPr>
        <p:spPr>
          <a:xfrm>
            <a:off x="6248400" y="2743200"/>
            <a:ext cx="2209800" cy="914400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Rockwell Extra Bold" pitchFamily="18" charset="0"/>
              </a:rPr>
              <a:t>HUKUM</a:t>
            </a:r>
          </a:p>
        </p:txBody>
      </p:sp>
      <p:sp>
        <p:nvSpPr>
          <p:cNvPr id="11" name="Flowchart: Terminator 10"/>
          <p:cNvSpPr/>
          <p:nvPr/>
        </p:nvSpPr>
        <p:spPr>
          <a:xfrm>
            <a:off x="6172200" y="3886200"/>
            <a:ext cx="2286000" cy="9144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Rockwell Extra Bold" pitchFamily="18" charset="0"/>
              </a:rPr>
              <a:t>SASTRA</a:t>
            </a:r>
          </a:p>
        </p:txBody>
      </p:sp>
      <p:sp>
        <p:nvSpPr>
          <p:cNvPr id="12" name="Flowchart: Terminator 11"/>
          <p:cNvSpPr/>
          <p:nvPr/>
        </p:nvSpPr>
        <p:spPr>
          <a:xfrm>
            <a:off x="2895600" y="4953000"/>
            <a:ext cx="2819400" cy="9906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Rockwell Extra Bold" pitchFamily="18" charset="0"/>
              </a:rPr>
              <a:t>JURNALISTIK</a:t>
            </a:r>
          </a:p>
        </p:txBody>
      </p:sp>
      <p:sp>
        <p:nvSpPr>
          <p:cNvPr id="13" name="Flowchart: Terminator 12"/>
          <p:cNvSpPr/>
          <p:nvPr/>
        </p:nvSpPr>
        <p:spPr>
          <a:xfrm>
            <a:off x="5791200" y="4953000"/>
            <a:ext cx="2514600" cy="990600"/>
          </a:xfrm>
          <a:prstGeom prst="flowChartTermina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Rockwell Extra Bold" pitchFamily="18" charset="0"/>
              </a:rPr>
              <a:t>BIOGRAFI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048000" y="16002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48000" y="1600200"/>
            <a:ext cx="25146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048000" y="2362200"/>
            <a:ext cx="29718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048000" y="3200400"/>
            <a:ext cx="3048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48000" y="3962400"/>
            <a:ext cx="2971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24200" y="4267200"/>
            <a:ext cx="2133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48000" y="44958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6-Point Star 4"/>
          <p:cNvSpPr/>
          <p:nvPr/>
        </p:nvSpPr>
        <p:spPr>
          <a:xfrm>
            <a:off x="609600" y="1219200"/>
            <a:ext cx="3124200" cy="3886200"/>
          </a:xfrm>
          <a:prstGeom prst="star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Arial Black" pitchFamily="34" charset="0"/>
              </a:rPr>
              <a:t>EJAAN &amp; TANDA BACA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3684785" y="369748"/>
            <a:ext cx="4343400" cy="2906852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Bodoni MT Black" pitchFamily="18" charset="0"/>
              </a:rPr>
              <a:t>JENIS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3581400" y="2971800"/>
            <a:ext cx="4953000" cy="2971800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660033"/>
                </a:solidFill>
                <a:latin typeface="Bodoni MT Black" pitchFamily="18" charset="0"/>
              </a:rPr>
              <a:t>FUNGSI</a:t>
            </a:r>
          </a:p>
        </p:txBody>
      </p:sp>
    </p:spTree>
  </p:cSld>
  <p:clrMapOvr>
    <a:masterClrMapping/>
  </p:clrMapOvr>
  <p:transition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Wave 3"/>
          <p:cNvSpPr/>
          <p:nvPr/>
        </p:nvSpPr>
        <p:spPr>
          <a:xfrm>
            <a:off x="685800" y="1752600"/>
            <a:ext cx="3581400" cy="2743200"/>
          </a:xfrm>
          <a:prstGeom prst="wave">
            <a:avLst>
              <a:gd name="adj1" fmla="val 12500"/>
              <a:gd name="adj2" fmla="val 435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Bodoni MT Black" pitchFamily="18" charset="0"/>
              </a:rPr>
              <a:t>KALIMAT EFEKTIF</a:t>
            </a:r>
          </a:p>
        </p:txBody>
      </p:sp>
      <p:sp>
        <p:nvSpPr>
          <p:cNvPr id="5" name="Wave 4"/>
          <p:cNvSpPr/>
          <p:nvPr/>
        </p:nvSpPr>
        <p:spPr>
          <a:xfrm>
            <a:off x="4648200" y="381000"/>
            <a:ext cx="3048000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Britannic Bold" pitchFamily="34" charset="0"/>
              </a:rPr>
              <a:t>PENGERTIAN</a:t>
            </a:r>
          </a:p>
        </p:txBody>
      </p:sp>
      <p:sp>
        <p:nvSpPr>
          <p:cNvPr id="6" name="Wave 5"/>
          <p:cNvSpPr/>
          <p:nvPr/>
        </p:nvSpPr>
        <p:spPr>
          <a:xfrm>
            <a:off x="4800600" y="2286000"/>
            <a:ext cx="2971800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Britannic Bold" pitchFamily="34" charset="0"/>
              </a:rPr>
              <a:t>SYARAT</a:t>
            </a:r>
          </a:p>
        </p:txBody>
      </p:sp>
      <p:sp>
        <p:nvSpPr>
          <p:cNvPr id="7" name="Wave 6"/>
          <p:cNvSpPr/>
          <p:nvPr/>
        </p:nvSpPr>
        <p:spPr>
          <a:xfrm>
            <a:off x="4800600" y="4267200"/>
            <a:ext cx="3048000" cy="1676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Britannic Bold" pitchFamily="34" charset="0"/>
              </a:rPr>
              <a:t>JENIS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267200" y="1905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6" idx="1"/>
          </p:cNvCxnSpPr>
          <p:nvPr/>
        </p:nvCxnSpPr>
        <p:spPr>
          <a:xfrm>
            <a:off x="4251621" y="3124200"/>
            <a:ext cx="548979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267200" y="41148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Vertical Scroll 4"/>
          <p:cNvSpPr/>
          <p:nvPr/>
        </p:nvSpPr>
        <p:spPr>
          <a:xfrm>
            <a:off x="3429000" y="838200"/>
            <a:ext cx="5486400" cy="4876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  <a:latin typeface="Rockwell Extra Bold" pitchFamily="18" charset="0"/>
              </a:rPr>
              <a:t>PENGERTIAN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  <a:latin typeface="Rockwell Extra Bold" pitchFamily="18" charset="0"/>
              </a:rPr>
              <a:t>SYARAT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FF0000"/>
                </a:solidFill>
                <a:latin typeface="Rockwell Extra Bold" pitchFamily="18" charset="0"/>
              </a:rPr>
              <a:t>POLA PENGEMBANGAN</a:t>
            </a:r>
          </a:p>
        </p:txBody>
      </p:sp>
      <p:sp>
        <p:nvSpPr>
          <p:cNvPr id="7" name="Right Arrow Callout 6"/>
          <p:cNvSpPr/>
          <p:nvPr/>
        </p:nvSpPr>
        <p:spPr>
          <a:xfrm>
            <a:off x="533400" y="1828800"/>
            <a:ext cx="3429000" cy="2971800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Rockwell Extra Bold" pitchFamily="18" charset="0"/>
              </a:rPr>
              <a:t>PARAGRAF</a:t>
            </a:r>
          </a:p>
        </p:txBody>
      </p:sp>
    </p:spTree>
  </p:cSld>
  <p:clrMapOvr>
    <a:masterClrMapping/>
  </p:clrMapOvr>
  <p:transition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Up Ribbon 3"/>
          <p:cNvSpPr/>
          <p:nvPr/>
        </p:nvSpPr>
        <p:spPr>
          <a:xfrm>
            <a:off x="1295400" y="533400"/>
            <a:ext cx="6553200" cy="1371600"/>
          </a:xfrm>
          <a:prstGeom prst="ribbon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Arial Black" pitchFamily="34" charset="0"/>
              </a:rPr>
              <a:t>JENIS TULISAN</a:t>
            </a:r>
          </a:p>
        </p:txBody>
      </p:sp>
      <p:sp>
        <p:nvSpPr>
          <p:cNvPr id="5" name="Oval 4"/>
          <p:cNvSpPr/>
          <p:nvPr/>
        </p:nvSpPr>
        <p:spPr>
          <a:xfrm>
            <a:off x="609600" y="2209800"/>
            <a:ext cx="2971800" cy="1219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EKSPOSISI</a:t>
            </a:r>
          </a:p>
        </p:txBody>
      </p:sp>
      <p:sp>
        <p:nvSpPr>
          <p:cNvPr id="6" name="Oval 5"/>
          <p:cNvSpPr/>
          <p:nvPr/>
        </p:nvSpPr>
        <p:spPr>
          <a:xfrm>
            <a:off x="685800" y="3657600"/>
            <a:ext cx="2895600" cy="1371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NARASI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4800600"/>
            <a:ext cx="38862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ARGUMENTASI</a:t>
            </a:r>
          </a:p>
        </p:txBody>
      </p:sp>
      <p:sp>
        <p:nvSpPr>
          <p:cNvPr id="8" name="Oval 7"/>
          <p:cNvSpPr/>
          <p:nvPr/>
        </p:nvSpPr>
        <p:spPr>
          <a:xfrm>
            <a:off x="5334000" y="3733800"/>
            <a:ext cx="3048000" cy="1371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PERSUASI</a:t>
            </a:r>
          </a:p>
        </p:txBody>
      </p:sp>
      <p:sp>
        <p:nvSpPr>
          <p:cNvPr id="9" name="Oval 8"/>
          <p:cNvSpPr/>
          <p:nvPr/>
        </p:nvSpPr>
        <p:spPr>
          <a:xfrm>
            <a:off x="5257800" y="2209800"/>
            <a:ext cx="3048000" cy="1295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itchFamily="34" charset="0"/>
              </a:rPr>
              <a:t>DESKRIPSI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390900" y="17907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781300" y="2171700"/>
            <a:ext cx="20574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95600" y="2971800"/>
            <a:ext cx="29718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3924300" y="27051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991100" y="19431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Curved Down Ribbon 4"/>
          <p:cNvSpPr/>
          <p:nvPr/>
        </p:nvSpPr>
        <p:spPr>
          <a:xfrm>
            <a:off x="762000" y="914400"/>
            <a:ext cx="7696200" cy="4191000"/>
          </a:xfrm>
          <a:prstGeom prst="ellipseRibbon">
            <a:avLst>
              <a:gd name="adj1" fmla="val 26338"/>
              <a:gd name="adj2" fmla="val 50000"/>
              <a:gd name="adj3" fmla="val 125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Rockwell Extra Bold" pitchFamily="18" charset="0"/>
              </a:rPr>
              <a:t>RINGKASAN &amp; ABSTRAK</a:t>
            </a:r>
          </a:p>
        </p:txBody>
      </p:sp>
    </p:spTree>
  </p:cSld>
  <p:clrMapOvr>
    <a:masterClrMapping/>
  </p:clrMapOvr>
  <p:transition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762000" y="1600200"/>
            <a:ext cx="3276600" cy="2743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Showcard Gothic" pitchFamily="82" charset="0"/>
              </a:rPr>
              <a:t>RINGKASAN</a:t>
            </a:r>
          </a:p>
        </p:txBody>
      </p:sp>
      <p:sp>
        <p:nvSpPr>
          <p:cNvPr id="6" name="Cloud 5"/>
          <p:cNvSpPr/>
          <p:nvPr/>
        </p:nvSpPr>
        <p:spPr>
          <a:xfrm>
            <a:off x="4572000" y="990600"/>
            <a:ext cx="3581400" cy="2133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Showcard Gothic" pitchFamily="82" charset="0"/>
              </a:rPr>
              <a:t>PENGERTIAN</a:t>
            </a:r>
          </a:p>
        </p:txBody>
      </p:sp>
      <p:sp>
        <p:nvSpPr>
          <p:cNvPr id="7" name="Cloud 6"/>
          <p:cNvSpPr/>
          <p:nvPr/>
        </p:nvSpPr>
        <p:spPr>
          <a:xfrm>
            <a:off x="4419600" y="3657600"/>
            <a:ext cx="4114800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  <a:t>CARA</a:t>
            </a:r>
          </a:p>
        </p:txBody>
      </p:sp>
    </p:spTree>
  </p:cSld>
  <p:clrMapOvr>
    <a:masterClrMapping/>
  </p:clrMapOvr>
  <p:transition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7-Point Star 4"/>
          <p:cNvSpPr/>
          <p:nvPr/>
        </p:nvSpPr>
        <p:spPr>
          <a:xfrm>
            <a:off x="304800" y="1219200"/>
            <a:ext cx="3733800" cy="4038600"/>
          </a:xfrm>
          <a:prstGeom prst="star7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Showcard Gothic" pitchFamily="82" charset="0"/>
              </a:rPr>
              <a:t>ABSTRAK</a:t>
            </a:r>
          </a:p>
        </p:txBody>
      </p:sp>
      <p:sp>
        <p:nvSpPr>
          <p:cNvPr id="6" name="Explosion 2 5"/>
          <p:cNvSpPr/>
          <p:nvPr/>
        </p:nvSpPr>
        <p:spPr>
          <a:xfrm>
            <a:off x="3733800" y="228600"/>
            <a:ext cx="4876800" cy="2590800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PENGERTIAN</a:t>
            </a:r>
          </a:p>
        </p:txBody>
      </p:sp>
      <p:sp>
        <p:nvSpPr>
          <p:cNvPr id="7" name="Explosion 2 6"/>
          <p:cNvSpPr/>
          <p:nvPr/>
        </p:nvSpPr>
        <p:spPr>
          <a:xfrm>
            <a:off x="3810000" y="2819400"/>
            <a:ext cx="4876800" cy="3352800"/>
          </a:xfrm>
          <a:prstGeom prst="irregularSeal2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Rockwell Extra Bold" pitchFamily="18" charset="0"/>
              </a:rPr>
              <a:t>CARA MEMBUAT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00200" y="609600"/>
            <a:ext cx="5943600" cy="1524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Rockwell Extra Bold" pitchFamily="18" charset="0"/>
              </a:rPr>
              <a:t>PRODUKTIF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2819400"/>
            <a:ext cx="7848600" cy="2971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Rockwell Extra Bold" pitchFamily="18" charset="0"/>
              </a:rPr>
              <a:t>SISTEM LAMBANG YANG TERBATAS MAMPU MENGHASILKAN KATA, BENTUKAN KATA, FRASA, KLAUSA, DAN KALIMAT YANG TIDAK TERBATAS</a:t>
            </a:r>
          </a:p>
        </p:txBody>
      </p:sp>
      <p:sp>
        <p:nvSpPr>
          <p:cNvPr id="7" name="Down Arrow 6"/>
          <p:cNvSpPr/>
          <p:nvPr/>
        </p:nvSpPr>
        <p:spPr>
          <a:xfrm>
            <a:off x="4038600" y="2209800"/>
            <a:ext cx="1219200" cy="6096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  <a:ln>
            <a:solidFill>
              <a:srgbClr val="FF0066"/>
            </a:solidFill>
          </a:ln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1676400" y="1066800"/>
            <a:ext cx="5791200" cy="4114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FFFF00"/>
                </a:solidFill>
                <a:latin typeface="Algerian" pitchFamily="82" charset="0"/>
              </a:rPr>
              <a:t>KUTIPAN &amp; SISTEM RUJUKAN</a:t>
            </a:r>
          </a:p>
        </p:txBody>
      </p:sp>
    </p:spTree>
  </p:cSld>
  <p:clrMapOvr>
    <a:masterClrMapping/>
  </p:clrMapOvr>
  <p:transition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609600" y="1828800"/>
            <a:ext cx="3124200" cy="23622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Showcard Gothic" pitchFamily="82" charset="0"/>
                <a:cs typeface="Aharoni" pitchFamily="2" charset="-79"/>
              </a:rPr>
              <a:t>KUTIPAN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4419600" y="838200"/>
            <a:ext cx="3962400" cy="4267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FFFF00"/>
                </a:solidFill>
                <a:latin typeface="Elephant" pitchFamily="18" charset="0"/>
              </a:rPr>
              <a:t>PENGERTIAN</a:t>
            </a:r>
          </a:p>
          <a:p>
            <a:pPr algn="ctr">
              <a:lnSpc>
                <a:spcPct val="200000"/>
              </a:lnSpc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FFFF00"/>
                </a:solidFill>
                <a:latin typeface="Elephant" pitchFamily="18" charset="0"/>
              </a:rPr>
              <a:t>FUNGSI</a:t>
            </a:r>
          </a:p>
          <a:p>
            <a:pPr algn="ctr">
              <a:lnSpc>
                <a:spcPct val="200000"/>
              </a:lnSpc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FFFF00"/>
                </a:solidFill>
                <a:latin typeface="Elephant" pitchFamily="18" charset="0"/>
              </a:rPr>
              <a:t>JENIS</a:t>
            </a:r>
          </a:p>
          <a:p>
            <a:pPr algn="ctr">
              <a:lnSpc>
                <a:spcPct val="200000"/>
              </a:lnSpc>
              <a:spcAft>
                <a:spcPts val="600"/>
              </a:spcAft>
              <a:buFontTx/>
              <a:buChar char="-"/>
            </a:pPr>
            <a:r>
              <a:rPr lang="en-US" sz="2000" b="1" dirty="0">
                <a:solidFill>
                  <a:srgbClr val="FFFF00"/>
                </a:solidFill>
                <a:latin typeface="Elephant" pitchFamily="18" charset="0"/>
              </a:rPr>
              <a:t>CARA MEMBUAT</a:t>
            </a:r>
          </a:p>
        </p:txBody>
      </p:sp>
    </p:spTree>
  </p:cSld>
  <p:clrMapOvr>
    <a:masterClrMapping/>
  </p:clrMapOvr>
  <p:transition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838200" y="1752600"/>
            <a:ext cx="3276600" cy="2743200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Showcard Gothic" pitchFamily="82" charset="0"/>
              </a:rPr>
              <a:t>SISTEM RUJUKAN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4191000" y="838200"/>
            <a:ext cx="4419600" cy="4648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  <a:spcAft>
                <a:spcPts val="600"/>
              </a:spcAft>
              <a:buFontTx/>
              <a:buChar char="-"/>
            </a:pPr>
            <a:r>
              <a:rPr lang="en-US" sz="2400" b="1" dirty="0">
                <a:solidFill>
                  <a:srgbClr val="002060"/>
                </a:solidFill>
                <a:latin typeface="Elephant" pitchFamily="18" charset="0"/>
              </a:rPr>
              <a:t>PENGERTIAN</a:t>
            </a:r>
          </a:p>
          <a:p>
            <a:pPr algn="ctr">
              <a:lnSpc>
                <a:spcPct val="200000"/>
              </a:lnSpc>
              <a:spcAft>
                <a:spcPts val="600"/>
              </a:spcAft>
              <a:buFontTx/>
              <a:buChar char="-"/>
            </a:pPr>
            <a:r>
              <a:rPr lang="en-US" sz="2400" b="1" dirty="0">
                <a:solidFill>
                  <a:srgbClr val="002060"/>
                </a:solidFill>
                <a:latin typeface="Elephant" pitchFamily="18" charset="0"/>
              </a:rPr>
              <a:t>FUNGSI</a:t>
            </a:r>
          </a:p>
          <a:p>
            <a:pPr algn="ctr">
              <a:lnSpc>
                <a:spcPct val="200000"/>
              </a:lnSpc>
              <a:spcAft>
                <a:spcPts val="600"/>
              </a:spcAft>
              <a:buFontTx/>
              <a:buChar char="-"/>
            </a:pPr>
            <a:r>
              <a:rPr lang="en-US" sz="2400" b="1" dirty="0">
                <a:solidFill>
                  <a:srgbClr val="002060"/>
                </a:solidFill>
                <a:latin typeface="Elephant" pitchFamily="18" charset="0"/>
              </a:rPr>
              <a:t>JENIS</a:t>
            </a:r>
          </a:p>
          <a:p>
            <a:pPr algn="ctr">
              <a:lnSpc>
                <a:spcPct val="200000"/>
              </a:lnSpc>
              <a:spcAft>
                <a:spcPts val="600"/>
              </a:spcAft>
              <a:buFontTx/>
              <a:buChar char="-"/>
            </a:pPr>
            <a:r>
              <a:rPr lang="en-US" sz="2400" b="1" dirty="0">
                <a:solidFill>
                  <a:srgbClr val="002060"/>
                </a:solidFill>
                <a:latin typeface="Elephant" pitchFamily="18" charset="0"/>
              </a:rPr>
              <a:t>SYARAT MEMBUAT</a:t>
            </a:r>
          </a:p>
        </p:txBody>
      </p:sp>
    </p:spTree>
  </p:cSld>
  <p:clrMapOvr>
    <a:masterClrMapping/>
  </p:clrMapOvr>
  <p:transition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2286000" y="609600"/>
            <a:ext cx="4343400" cy="1447800"/>
          </a:xfrm>
          <a:prstGeom prst="wedge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60033"/>
                </a:solidFill>
                <a:latin typeface="Showcard Gothic" pitchFamily="82" charset="0"/>
              </a:rPr>
              <a:t>T O P I K</a:t>
            </a:r>
          </a:p>
        </p:txBody>
      </p:sp>
      <p:sp>
        <p:nvSpPr>
          <p:cNvPr id="5" name="Oval 4"/>
          <p:cNvSpPr/>
          <p:nvPr/>
        </p:nvSpPr>
        <p:spPr>
          <a:xfrm>
            <a:off x="609600" y="2362200"/>
            <a:ext cx="3124200" cy="13716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Rockwell Extra Bold" pitchFamily="18" charset="0"/>
              </a:rPr>
              <a:t>PENGERTIAN</a:t>
            </a:r>
          </a:p>
        </p:txBody>
      </p:sp>
      <p:sp>
        <p:nvSpPr>
          <p:cNvPr id="6" name="Oval 5"/>
          <p:cNvSpPr/>
          <p:nvPr/>
        </p:nvSpPr>
        <p:spPr>
          <a:xfrm>
            <a:off x="990600" y="3962400"/>
            <a:ext cx="3200400" cy="1447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Rockwell Extra Bold" pitchFamily="18" charset="0"/>
              </a:rPr>
              <a:t>FUNGSI</a:t>
            </a:r>
          </a:p>
        </p:txBody>
      </p:sp>
      <p:sp>
        <p:nvSpPr>
          <p:cNvPr id="7" name="Oval 6"/>
          <p:cNvSpPr/>
          <p:nvPr/>
        </p:nvSpPr>
        <p:spPr>
          <a:xfrm>
            <a:off x="4419600" y="4419600"/>
            <a:ext cx="3581400" cy="1524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Rockwell Extra Bold" pitchFamily="18" charset="0"/>
              </a:rPr>
              <a:t>MENGUJI</a:t>
            </a:r>
          </a:p>
        </p:txBody>
      </p:sp>
      <p:sp>
        <p:nvSpPr>
          <p:cNvPr id="8" name="Oval 7"/>
          <p:cNvSpPr/>
          <p:nvPr/>
        </p:nvSpPr>
        <p:spPr>
          <a:xfrm>
            <a:off x="4572000" y="2286000"/>
            <a:ext cx="3505200" cy="1447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Rockwell Extra Bold" pitchFamily="18" charset="0"/>
              </a:rPr>
              <a:t>CARA MENENTUKAN</a:t>
            </a:r>
          </a:p>
        </p:txBody>
      </p:sp>
      <p:cxnSp>
        <p:nvCxnSpPr>
          <p:cNvPr id="10" name="Straight Arrow Connector 9"/>
          <p:cNvCxnSpPr>
            <a:endCxn id="5" idx="7"/>
          </p:cNvCxnSpPr>
          <p:nvPr/>
        </p:nvCxnSpPr>
        <p:spPr>
          <a:xfrm rot="5400000">
            <a:off x="3214103" y="2348169"/>
            <a:ext cx="277066" cy="1527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4495800" y="21336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2895600" y="2819400"/>
            <a:ext cx="1905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3352800" y="3276600"/>
            <a:ext cx="2362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Striped Right Arrow 4"/>
          <p:cNvSpPr/>
          <p:nvPr/>
        </p:nvSpPr>
        <p:spPr>
          <a:xfrm>
            <a:off x="762000" y="1066800"/>
            <a:ext cx="3048000" cy="45720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Showcard Gothic" pitchFamily="82" charset="0"/>
              </a:rPr>
              <a:t>TUJUAN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4495800" y="762000"/>
            <a:ext cx="3657600" cy="4648200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  <a:latin typeface="Elephant" pitchFamily="18" charset="0"/>
              </a:rPr>
              <a:t> PENGERTIAN</a:t>
            </a:r>
          </a:p>
          <a:p>
            <a:pPr>
              <a:lnSpc>
                <a:spcPct val="20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  <a:latin typeface="Elephant" pitchFamily="18" charset="0"/>
              </a:rPr>
              <a:t>CARA </a:t>
            </a:r>
          </a:p>
          <a:p>
            <a:pPr>
              <a:lnSpc>
                <a:spcPct val="20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002060"/>
                </a:solidFill>
                <a:latin typeface="Elephant" pitchFamily="18" charset="0"/>
              </a:rPr>
              <a:t>  MERANCANG</a:t>
            </a:r>
          </a:p>
          <a:p>
            <a:pPr>
              <a:lnSpc>
                <a:spcPct val="20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>
                <a:solidFill>
                  <a:srgbClr val="002060"/>
                </a:solidFill>
                <a:latin typeface="Elephant" pitchFamily="18" charset="0"/>
              </a:rPr>
              <a:t>MENGUJI</a:t>
            </a:r>
          </a:p>
        </p:txBody>
      </p:sp>
    </p:spTree>
  </p:cSld>
  <p:clrMapOvr>
    <a:masterClrMapping/>
  </p:clrMapOvr>
  <p:transition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533400" y="1600200"/>
            <a:ext cx="2971800" cy="2971800"/>
          </a:xfrm>
          <a:prstGeom prst="strip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Showcard Gothic" pitchFamily="82" charset="0"/>
              </a:rPr>
              <a:t>TESIS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3276600" y="457200"/>
            <a:ext cx="5334000" cy="25146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92D050"/>
                </a:solidFill>
                <a:latin typeface="Showcard Gothic" pitchFamily="82" charset="0"/>
              </a:rPr>
              <a:t>PENGERTIAN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2590800" y="2895600"/>
            <a:ext cx="6096000" cy="3048000"/>
          </a:xfrm>
          <a:prstGeom prst="star5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Showcard Gothic" pitchFamily="82" charset="0"/>
              </a:rPr>
              <a:t>CARA MERANCANG</a:t>
            </a:r>
          </a:p>
        </p:txBody>
      </p:sp>
    </p:spTree>
  </p:cSld>
  <p:clrMapOvr>
    <a:masterClrMapping/>
  </p:clrMapOvr>
  <p:transition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533400" y="1143000"/>
            <a:ext cx="3200400" cy="3733800"/>
          </a:xfrm>
          <a:prstGeom prst="stripedRightArrow">
            <a:avLst>
              <a:gd name="adj1" fmla="val 50000"/>
              <a:gd name="adj2" fmla="val 4875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Showcard Gothic" pitchFamily="82" charset="0"/>
              </a:rPr>
              <a:t>KERANGKA KARANGAN</a:t>
            </a:r>
          </a:p>
        </p:txBody>
      </p:sp>
      <p:sp>
        <p:nvSpPr>
          <p:cNvPr id="6" name="Flowchart: Preparation 5"/>
          <p:cNvSpPr/>
          <p:nvPr/>
        </p:nvSpPr>
        <p:spPr>
          <a:xfrm>
            <a:off x="4191000" y="1295400"/>
            <a:ext cx="4419600" cy="35052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Showcard Gothic" pitchFamily="82" charset="0"/>
              </a:rPr>
              <a:t>CARA </a:t>
            </a:r>
          </a:p>
          <a:p>
            <a:pPr algn="ctr"/>
            <a:endParaRPr lang="en-US" sz="3200" dirty="0">
              <a:latin typeface="Showcard Gothic" pitchFamily="82" charset="0"/>
            </a:endParaRPr>
          </a:p>
          <a:p>
            <a:pPr algn="ctr"/>
            <a:r>
              <a:rPr lang="en-US" sz="3200" dirty="0">
                <a:latin typeface="Showcard Gothic" pitchFamily="82" charset="0"/>
              </a:rPr>
              <a:t>MENYUSUN</a:t>
            </a:r>
          </a:p>
        </p:txBody>
      </p:sp>
    </p:spTree>
  </p:cSld>
  <p:clrMapOvr>
    <a:masterClrMapping/>
  </p:clrMapOvr>
  <p:transition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Flowchart: Punched Tape 3"/>
          <p:cNvSpPr/>
          <p:nvPr/>
        </p:nvSpPr>
        <p:spPr>
          <a:xfrm>
            <a:off x="1828800" y="533400"/>
            <a:ext cx="5410200" cy="16428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660033"/>
                </a:solidFill>
                <a:latin typeface="Algerian" pitchFamily="82" charset="0"/>
              </a:rPr>
              <a:t>SINTESIS</a:t>
            </a:r>
          </a:p>
        </p:txBody>
      </p:sp>
      <p:sp>
        <p:nvSpPr>
          <p:cNvPr id="5" name="Flowchart: Preparation 4"/>
          <p:cNvSpPr/>
          <p:nvPr/>
        </p:nvSpPr>
        <p:spPr>
          <a:xfrm>
            <a:off x="609600" y="2590800"/>
            <a:ext cx="4038600" cy="1524000"/>
          </a:xfrm>
          <a:prstGeom prst="flowChartPreparation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92D050"/>
                </a:solidFill>
                <a:latin typeface="Showcard Gothic" pitchFamily="82" charset="0"/>
              </a:rPr>
              <a:t>PENGERTIAN</a:t>
            </a:r>
          </a:p>
        </p:txBody>
      </p:sp>
      <p:sp>
        <p:nvSpPr>
          <p:cNvPr id="6" name="Flowchart: Preparation 5"/>
          <p:cNvSpPr/>
          <p:nvPr/>
        </p:nvSpPr>
        <p:spPr>
          <a:xfrm>
            <a:off x="2590800" y="4419600"/>
            <a:ext cx="4267200" cy="1295400"/>
          </a:xfrm>
          <a:prstGeom prst="flowChartPreparation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Showcard Gothic" pitchFamily="82" charset="0"/>
              </a:rPr>
              <a:t>CARA MEMBUAT</a:t>
            </a:r>
          </a:p>
        </p:txBody>
      </p:sp>
      <p:sp>
        <p:nvSpPr>
          <p:cNvPr id="8" name="Flowchart: Preparation 7"/>
          <p:cNvSpPr/>
          <p:nvPr/>
        </p:nvSpPr>
        <p:spPr>
          <a:xfrm>
            <a:off x="4876800" y="2590800"/>
            <a:ext cx="3657600" cy="1524000"/>
          </a:xfrm>
          <a:prstGeom prst="flowChartPreparation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0"/>
          </a:gradFill>
          <a:ln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Showcard Gothic" pitchFamily="82" charset="0"/>
              </a:rPr>
              <a:t>FUNGSI</a:t>
            </a:r>
          </a:p>
        </p:txBody>
      </p:sp>
    </p:spTree>
  </p:cSld>
  <p:clrMapOvr>
    <a:masterClrMapping/>
  </p:clrMapOvr>
  <p:transition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Algerian" pitchFamily="82" charset="0"/>
              </a:rPr>
              <a:t>ALHAMDULILLAH</a:t>
            </a:r>
          </a:p>
        </p:txBody>
      </p:sp>
      <p:pic>
        <p:nvPicPr>
          <p:cNvPr id="1026" name="Picture 2" descr="C:\Program Files\Microsoft Office\MEDIA\CAGCAT10\j0301050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8381999" cy="5791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3200" b="1" dirty="0" err="1"/>
              <a:t>Jawaban</a:t>
            </a:r>
            <a:r>
              <a:rPr lang="en-US" sz="3200" b="1" dirty="0"/>
              <a:t> </a:t>
            </a:r>
            <a:r>
              <a:rPr lang="en-US" sz="3200" b="1" dirty="0" err="1"/>
              <a:t>Lembar</a:t>
            </a:r>
            <a:r>
              <a:rPr lang="en-US" sz="3200" b="1" dirty="0"/>
              <a:t> </a:t>
            </a:r>
            <a:r>
              <a:rPr lang="en-US" sz="3200" b="1" dirty="0" err="1"/>
              <a:t>Kerja</a:t>
            </a:r>
            <a:r>
              <a:rPr lang="en-US" sz="3200" b="1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4403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err="1"/>
              <a:t>Kaidah</a:t>
            </a:r>
            <a:r>
              <a:rPr lang="en-US" sz="2400" b="1" dirty="0"/>
              <a:t> 1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/>
              <a:t>Cerita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disadur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majalah</a:t>
            </a:r>
            <a:r>
              <a:rPr lang="en-US" sz="2400" dirty="0"/>
              <a:t> </a:t>
            </a:r>
            <a:r>
              <a:rPr lang="en-US" sz="2400" i="1" dirty="0" err="1"/>
              <a:t>Hai</a:t>
            </a:r>
            <a:r>
              <a:rPr lang="en-US" sz="2400" dirty="0"/>
              <a:t>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kami</a:t>
            </a:r>
            <a:r>
              <a:rPr lang="en-US" sz="2400" dirty="0"/>
              <a:t> </a:t>
            </a:r>
            <a:r>
              <a:rPr lang="en-US" sz="2400" dirty="0" err="1"/>
              <a:t>berlangganan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kabar</a:t>
            </a:r>
            <a:r>
              <a:rPr lang="en-US" sz="2400" dirty="0"/>
              <a:t> </a:t>
            </a:r>
            <a:r>
              <a:rPr lang="en-US" sz="2400" i="1" dirty="0" err="1"/>
              <a:t>Kompas</a:t>
            </a:r>
            <a:r>
              <a:rPr lang="en-US" sz="2400" dirty="0"/>
              <a:t>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2400" dirty="0" err="1"/>
              <a:t>Adikku</a:t>
            </a:r>
            <a:r>
              <a:rPr lang="en-US" sz="2400" dirty="0"/>
              <a:t> </a:t>
            </a:r>
            <a:r>
              <a:rPr lang="en-US" sz="2400" dirty="0" err="1"/>
              <a:t>senang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i="1" dirty="0" err="1"/>
              <a:t>Habis</a:t>
            </a:r>
            <a:r>
              <a:rPr lang="en-US" sz="2400" i="1" dirty="0"/>
              <a:t> </a:t>
            </a:r>
            <a:r>
              <a:rPr lang="en-US" sz="2400" i="1" dirty="0" err="1"/>
              <a:t>Gelap</a:t>
            </a:r>
            <a:r>
              <a:rPr lang="en-US" sz="2400" i="1" dirty="0"/>
              <a:t> </a:t>
            </a:r>
            <a:r>
              <a:rPr lang="en-US" sz="2400" i="1" dirty="0" err="1"/>
              <a:t>Terbitlah</a:t>
            </a:r>
            <a:r>
              <a:rPr lang="en-US" sz="2400" i="1" dirty="0"/>
              <a:t> </a:t>
            </a:r>
            <a:r>
              <a:rPr lang="en-US" sz="2400" i="1" dirty="0" err="1"/>
              <a:t>Terang</a:t>
            </a:r>
            <a:r>
              <a:rPr lang="en-US" sz="2400" i="1" dirty="0"/>
              <a:t>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2400" dirty="0" err="1"/>
              <a:t>Berita</a:t>
            </a:r>
            <a:r>
              <a:rPr lang="en-US" sz="2400" dirty="0"/>
              <a:t> </a:t>
            </a:r>
            <a:r>
              <a:rPr lang="en-US" sz="2400" dirty="0" err="1"/>
              <a:t>kehilangan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aku</a:t>
            </a:r>
            <a:r>
              <a:rPr lang="en-US" sz="2400" dirty="0"/>
              <a:t> </a:t>
            </a:r>
            <a:r>
              <a:rPr lang="en-US" sz="2400" dirty="0" err="1"/>
              <a:t>baca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kabar</a:t>
            </a:r>
            <a:r>
              <a:rPr lang="en-US" sz="2400" dirty="0"/>
              <a:t> </a:t>
            </a:r>
            <a:r>
              <a:rPr lang="en-US" sz="2400" i="1" dirty="0" err="1"/>
              <a:t>Pikiran</a:t>
            </a:r>
            <a:r>
              <a:rPr lang="en-US" sz="2400" i="1" dirty="0"/>
              <a:t> Rakyat.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err="1"/>
              <a:t>Kaidah</a:t>
            </a:r>
            <a:r>
              <a:rPr lang="en-US" sz="2400" b="1" dirty="0"/>
              <a:t> 2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i="1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STKIP </a:t>
            </a:r>
            <a:r>
              <a:rPr lang="en-US" sz="2400" dirty="0" err="1"/>
              <a:t>melainkan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STKIP.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/>
              <a:t>Kata</a:t>
            </a:r>
            <a:r>
              <a:rPr lang="en-US" sz="2400" dirty="0"/>
              <a:t> </a:t>
            </a:r>
            <a:r>
              <a:rPr lang="en-US" sz="2400" i="1" dirty="0" err="1"/>
              <a:t>meninggal</a:t>
            </a:r>
            <a:r>
              <a:rPr lang="en-US" sz="2400" i="1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diperhalus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kata</a:t>
            </a:r>
            <a:r>
              <a:rPr lang="en-US" sz="2400" dirty="0"/>
              <a:t> </a:t>
            </a:r>
            <a:r>
              <a:rPr lang="en-US" sz="2400" i="1" dirty="0" err="1"/>
              <a:t>dipanggil</a:t>
            </a:r>
            <a:r>
              <a:rPr lang="en-US" sz="2400" i="1" dirty="0"/>
              <a:t> </a:t>
            </a:r>
            <a:r>
              <a:rPr lang="en-US" sz="2400" i="1" dirty="0" err="1"/>
              <a:t>oleh</a:t>
            </a:r>
            <a:r>
              <a:rPr lang="en-US" sz="2400" i="1" dirty="0"/>
              <a:t> yang </a:t>
            </a:r>
            <a:r>
              <a:rPr lang="en-US" sz="2400" i="1" dirty="0" err="1"/>
              <a:t>kuasa</a:t>
            </a:r>
            <a:r>
              <a:rPr lang="en-US" sz="2400" i="1" dirty="0"/>
              <a:t>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berkata</a:t>
            </a:r>
            <a:r>
              <a:rPr lang="en-US" sz="2400" dirty="0"/>
              <a:t> </a:t>
            </a:r>
            <a:r>
              <a:rPr lang="en-US" sz="2400" i="1" dirty="0" err="1"/>
              <a:t>bahwa</a:t>
            </a:r>
            <a:r>
              <a:rPr lang="en-US" sz="2400" i="1" dirty="0"/>
              <a:t> </a:t>
            </a:r>
            <a:r>
              <a:rPr lang="en-US" sz="2400" dirty="0" err="1"/>
              <a:t>ibunya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berangkat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kota</a:t>
            </a:r>
            <a:r>
              <a:rPr lang="en-US" sz="2400" dirty="0"/>
              <a:t>.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i="1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dia</a:t>
            </a:r>
            <a:r>
              <a:rPr lang="en-US" sz="2400" dirty="0"/>
              <a:t> yang </a:t>
            </a:r>
            <a:r>
              <a:rPr lang="en-US" sz="2400" dirty="0" err="1"/>
              <a:t>merusak</a:t>
            </a:r>
            <a:r>
              <a:rPr lang="en-US" sz="2400" dirty="0"/>
              <a:t> radio </a:t>
            </a:r>
            <a:r>
              <a:rPr lang="en-US" sz="2400" dirty="0" err="1"/>
              <a:t>itu</a:t>
            </a:r>
            <a:r>
              <a:rPr lang="en-US" sz="2400" dirty="0"/>
              <a:t>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None/>
            </a:pPr>
            <a:endParaRPr lang="en-US" sz="2400" i="1" dirty="0"/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AutoNum type="arabicPeriod"/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457200"/>
            <a:ext cx="5410200" cy="1524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Rockwell Extra Bold" pitchFamily="18" charset="0"/>
              </a:rPr>
              <a:t>FONEMIS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2000" y="2667000"/>
            <a:ext cx="7543800" cy="3048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660033"/>
                </a:solidFill>
                <a:latin typeface="Rockwell Extra Bold" pitchFamily="18" charset="0"/>
              </a:rPr>
              <a:t>SISTEM LAMBANG BAHASA YANG SATU TIDAK SAMA DENGAN SISTEM LAMBANG BAHASA YANG LAIN</a:t>
            </a:r>
          </a:p>
        </p:txBody>
      </p:sp>
      <p:sp>
        <p:nvSpPr>
          <p:cNvPr id="7" name="Down Arrow 6"/>
          <p:cNvSpPr/>
          <p:nvPr/>
        </p:nvSpPr>
        <p:spPr>
          <a:xfrm>
            <a:off x="4191000" y="1981200"/>
            <a:ext cx="1066800" cy="6858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800" b="1" dirty="0" err="1"/>
              <a:t>Kaidah</a:t>
            </a:r>
            <a:r>
              <a:rPr lang="en-US" sz="1800" b="1" dirty="0"/>
              <a:t> 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Capung</a:t>
            </a:r>
            <a:r>
              <a:rPr lang="en-US" sz="1800" dirty="0"/>
              <a:t> </a:t>
            </a:r>
            <a:r>
              <a:rPr lang="en-US" sz="1800" dirty="0" err="1"/>
              <a:t>termasuk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i="1" dirty="0" err="1"/>
              <a:t>odo</a:t>
            </a:r>
            <a:r>
              <a:rPr lang="en-US" sz="1800" i="1" dirty="0"/>
              <a:t> </a:t>
            </a:r>
            <a:r>
              <a:rPr lang="en-US" sz="1800" i="1" dirty="0" err="1"/>
              <a:t>ordonata</a:t>
            </a:r>
            <a:r>
              <a:rPr lang="en-US" sz="18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Lemparan</a:t>
            </a:r>
            <a:r>
              <a:rPr lang="en-US" sz="1800" dirty="0"/>
              <a:t> </a:t>
            </a:r>
            <a:r>
              <a:rPr lang="en-US" sz="1800" i="1" dirty="0"/>
              <a:t>three point </a:t>
            </a:r>
            <a:r>
              <a:rPr lang="en-US" sz="1800" dirty="0"/>
              <a:t>Michael Jordan </a:t>
            </a:r>
            <a:r>
              <a:rPr lang="en-US" sz="1800" dirty="0" err="1"/>
              <a:t>penentu</a:t>
            </a:r>
            <a:r>
              <a:rPr lang="en-US" sz="1800" dirty="0"/>
              <a:t> </a:t>
            </a:r>
            <a:r>
              <a:rPr lang="en-US" sz="1800" dirty="0" err="1"/>
              <a:t>kemenangan</a:t>
            </a:r>
            <a:r>
              <a:rPr lang="en-US" sz="1800" dirty="0"/>
              <a:t> </a:t>
            </a:r>
            <a:r>
              <a:rPr lang="en-US" sz="1800" dirty="0" err="1"/>
              <a:t>regu</a:t>
            </a:r>
            <a:r>
              <a:rPr lang="en-US" sz="1800" dirty="0"/>
              <a:t> basket </a:t>
            </a:r>
            <a:r>
              <a:rPr lang="en-US" sz="1800" dirty="0" err="1"/>
              <a:t>mereka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i="1" dirty="0"/>
              <a:t>Homo </a:t>
            </a:r>
            <a:r>
              <a:rPr lang="en-US" sz="1800" i="1" dirty="0" err="1"/>
              <a:t>Soloensis</a:t>
            </a:r>
            <a:r>
              <a:rPr lang="en-US" sz="1800" i="1" dirty="0"/>
              <a:t> </a:t>
            </a:r>
            <a:r>
              <a:rPr lang="en-US" sz="1800" dirty="0" err="1"/>
              <a:t>ditemukan</a:t>
            </a:r>
            <a:r>
              <a:rPr lang="en-US" sz="1800" dirty="0"/>
              <a:t> </a:t>
            </a:r>
            <a:r>
              <a:rPr lang="en-US" sz="1800" dirty="0" err="1"/>
              <a:t>di</a:t>
            </a:r>
            <a:r>
              <a:rPr lang="en-US" sz="1800" dirty="0"/>
              <a:t> Indonesia.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i="1" dirty="0" err="1"/>
              <a:t>Carica</a:t>
            </a:r>
            <a:r>
              <a:rPr lang="en-US" sz="1800" i="1" dirty="0"/>
              <a:t> papaya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pepaya</a:t>
            </a:r>
            <a:r>
              <a:rPr lang="en-US" sz="1800" dirty="0"/>
              <a:t> </a:t>
            </a:r>
            <a:r>
              <a:rPr lang="en-US" sz="1800" dirty="0" err="1"/>
              <a:t>dikembangkan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tanaman</a:t>
            </a:r>
            <a:r>
              <a:rPr lang="en-US" sz="1800" dirty="0"/>
              <a:t> </a:t>
            </a:r>
            <a:r>
              <a:rPr lang="en-US" sz="1800" dirty="0" err="1"/>
              <a:t>komoditi</a:t>
            </a:r>
            <a:r>
              <a:rPr lang="en-US" sz="1800" dirty="0"/>
              <a:t>.</a:t>
            </a:r>
          </a:p>
          <a:p>
            <a:pPr marL="514350" indent="-514350">
              <a:buNone/>
            </a:pPr>
            <a:r>
              <a:rPr lang="en-US" sz="1800" b="1" dirty="0" err="1"/>
              <a:t>Lembar</a:t>
            </a:r>
            <a:r>
              <a:rPr lang="en-US" sz="1800" b="1" dirty="0"/>
              <a:t> </a:t>
            </a:r>
            <a:r>
              <a:rPr lang="en-US" sz="1800" b="1" dirty="0" err="1"/>
              <a:t>Kerja</a:t>
            </a:r>
            <a:r>
              <a:rPr lang="en-US" sz="1800" b="1" dirty="0"/>
              <a:t> 2</a:t>
            </a:r>
          </a:p>
          <a:p>
            <a:pPr marL="514350" indent="-514350">
              <a:buNone/>
            </a:pPr>
            <a:r>
              <a:rPr lang="en-US" sz="1800" b="1" dirty="0" err="1"/>
              <a:t>Kaidah</a:t>
            </a:r>
            <a:r>
              <a:rPr lang="en-US" sz="1800" b="1" dirty="0"/>
              <a:t>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menemukan</a:t>
            </a:r>
            <a:r>
              <a:rPr lang="en-US" sz="1800" dirty="0"/>
              <a:t> </a:t>
            </a:r>
            <a:r>
              <a:rPr lang="en-US" sz="1800" dirty="0" err="1"/>
              <a:t>bungkusan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i="1" dirty="0" err="1"/>
              <a:t>di</a:t>
            </a:r>
            <a:r>
              <a:rPr lang="en-US" sz="1800" dirty="0"/>
              <a:t> </a:t>
            </a:r>
            <a:r>
              <a:rPr lang="en-US" sz="1800" i="1" dirty="0" err="1"/>
              <a:t>pekarangan</a:t>
            </a:r>
            <a:r>
              <a:rPr lang="en-US" sz="1800" dirty="0"/>
              <a:t> </a:t>
            </a:r>
            <a:r>
              <a:rPr lang="en-US" sz="1800" dirty="0" err="1"/>
              <a:t>rumah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Dia</a:t>
            </a:r>
            <a:r>
              <a:rPr lang="en-US" sz="1800" dirty="0"/>
              <a:t> </a:t>
            </a:r>
            <a:r>
              <a:rPr lang="en-US" sz="1800" dirty="0" err="1"/>
              <a:t>membawa</a:t>
            </a:r>
            <a:r>
              <a:rPr lang="en-US" sz="1800" dirty="0"/>
              <a:t> </a:t>
            </a:r>
            <a:r>
              <a:rPr lang="en-US" sz="1800" dirty="0" err="1"/>
              <a:t>buku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i="1" dirty="0" err="1"/>
              <a:t>ke</a:t>
            </a:r>
            <a:r>
              <a:rPr lang="en-US" sz="1800" i="1" dirty="0"/>
              <a:t> </a:t>
            </a:r>
            <a:r>
              <a:rPr lang="en-US" sz="1800" i="1" dirty="0" err="1"/>
              <a:t>rumahku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teringat</a:t>
            </a:r>
            <a:r>
              <a:rPr lang="en-US" sz="1800" dirty="0"/>
              <a:t> ayah </a:t>
            </a:r>
            <a:r>
              <a:rPr lang="en-US" sz="1800" dirty="0" err="1"/>
              <a:t>ibunya</a:t>
            </a:r>
            <a:r>
              <a:rPr lang="en-US" sz="1800" dirty="0"/>
              <a:t> yang </a:t>
            </a:r>
            <a:r>
              <a:rPr lang="en-US" sz="1800" dirty="0" err="1"/>
              <a:t>tinggal</a:t>
            </a:r>
            <a:r>
              <a:rPr lang="en-US" sz="1800" dirty="0"/>
              <a:t> </a:t>
            </a:r>
            <a:r>
              <a:rPr lang="en-US" sz="1800" i="1" dirty="0" err="1"/>
              <a:t>di</a:t>
            </a:r>
            <a:r>
              <a:rPr lang="en-US" sz="1800" i="1" dirty="0"/>
              <a:t> </a:t>
            </a:r>
            <a:r>
              <a:rPr lang="en-US" sz="1800" i="1" dirty="0" err="1"/>
              <a:t>desa</a:t>
            </a:r>
            <a:r>
              <a:rPr lang="en-US" sz="18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Ayah </a:t>
            </a:r>
            <a:r>
              <a:rPr lang="en-US" sz="1800" dirty="0" err="1"/>
              <a:t>menyimpan</a:t>
            </a:r>
            <a:r>
              <a:rPr lang="en-US" sz="1800" dirty="0"/>
              <a:t> </a:t>
            </a:r>
            <a:r>
              <a:rPr lang="en-US" sz="1800" dirty="0" err="1"/>
              <a:t>perkakas</a:t>
            </a:r>
            <a:r>
              <a:rPr lang="en-US" sz="1800" dirty="0"/>
              <a:t> </a:t>
            </a:r>
            <a:r>
              <a:rPr lang="en-US" sz="1800" dirty="0" err="1"/>
              <a:t>pertukangan</a:t>
            </a:r>
            <a:r>
              <a:rPr lang="en-US" sz="1800" i="1" dirty="0"/>
              <a:t> </a:t>
            </a:r>
            <a:r>
              <a:rPr lang="en-US" sz="1800" i="1" dirty="0" err="1"/>
              <a:t>di</a:t>
            </a:r>
            <a:r>
              <a:rPr lang="en-US" sz="1800" i="1" dirty="0"/>
              <a:t> </a:t>
            </a:r>
            <a:r>
              <a:rPr lang="en-US" sz="1800" i="1" dirty="0" err="1"/>
              <a:t>garasi</a:t>
            </a:r>
            <a:r>
              <a:rPr lang="en-US" sz="18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Ibu</a:t>
            </a:r>
            <a:r>
              <a:rPr lang="en-US" sz="1800" dirty="0"/>
              <a:t> </a:t>
            </a:r>
            <a:r>
              <a:rPr lang="en-US" sz="1800" dirty="0" err="1"/>
              <a:t>menyuruhku</a:t>
            </a:r>
            <a:r>
              <a:rPr lang="en-US" sz="1800" dirty="0"/>
              <a:t> </a:t>
            </a:r>
            <a:r>
              <a:rPr lang="en-US" sz="1800" dirty="0" err="1"/>
              <a:t>pergi</a:t>
            </a:r>
            <a:r>
              <a:rPr lang="en-US" sz="1800" i="1" dirty="0"/>
              <a:t> </a:t>
            </a:r>
            <a:r>
              <a:rPr lang="en-US" sz="1800" i="1" dirty="0" err="1"/>
              <a:t>ke</a:t>
            </a:r>
            <a:r>
              <a:rPr lang="en-US" sz="1800" i="1" dirty="0"/>
              <a:t> </a:t>
            </a:r>
            <a:r>
              <a:rPr lang="en-US" sz="1800" i="1" dirty="0" err="1"/>
              <a:t>rumah</a:t>
            </a:r>
            <a:r>
              <a:rPr lang="en-US" sz="1800" i="1" dirty="0"/>
              <a:t> </a:t>
            </a:r>
            <a:r>
              <a:rPr lang="en-US" sz="1800" dirty="0" err="1"/>
              <a:t>nenek</a:t>
            </a:r>
            <a:r>
              <a:rPr lang="en-US" sz="1800" i="1" dirty="0"/>
              <a:t>.</a:t>
            </a:r>
          </a:p>
          <a:p>
            <a:pPr marL="514350" indent="-514350">
              <a:buNone/>
            </a:pPr>
            <a:r>
              <a:rPr lang="en-US" sz="1800" b="1" dirty="0" err="1"/>
              <a:t>Kaidah</a:t>
            </a:r>
            <a:r>
              <a:rPr lang="en-US" sz="1800" b="1" dirty="0"/>
              <a:t> 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selalu</a:t>
            </a:r>
            <a:r>
              <a:rPr lang="en-US" sz="1800" i="1" dirty="0"/>
              <a:t> </a:t>
            </a:r>
            <a:r>
              <a:rPr lang="en-US" sz="1800" i="1" dirty="0" err="1"/>
              <a:t>ketakutan</a:t>
            </a:r>
            <a:r>
              <a:rPr lang="en-US" sz="1800" i="1" dirty="0"/>
              <a:t>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melewati</a:t>
            </a:r>
            <a:r>
              <a:rPr lang="en-US" sz="1800" dirty="0"/>
              <a:t> </a:t>
            </a:r>
            <a:r>
              <a:rPr lang="en-US" sz="1800" dirty="0" err="1"/>
              <a:t>jalan</a:t>
            </a:r>
            <a:r>
              <a:rPr lang="en-US" sz="1800" dirty="0"/>
              <a:t> </a:t>
            </a:r>
            <a:r>
              <a:rPr lang="en-US" sz="1800" dirty="0" err="1"/>
              <a:t>gelap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Dengan</a:t>
            </a:r>
            <a:r>
              <a:rPr lang="en-US" sz="1800" i="1" dirty="0"/>
              <a:t> </a:t>
            </a:r>
            <a:r>
              <a:rPr lang="en-US" sz="1800" i="1" dirty="0" err="1"/>
              <a:t>kemauan</a:t>
            </a:r>
            <a:r>
              <a:rPr lang="en-US" sz="1800" i="1" dirty="0"/>
              <a:t> </a:t>
            </a:r>
            <a:r>
              <a:rPr lang="en-US" sz="1800" dirty="0"/>
              <a:t>yang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akhirnya</a:t>
            </a:r>
            <a:r>
              <a:rPr lang="en-US" sz="1800" dirty="0"/>
              <a:t> </a:t>
            </a: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dirty="0" err="1"/>
              <a:t>berhasil</a:t>
            </a:r>
            <a:r>
              <a:rPr lang="en-US" sz="1800" dirty="0"/>
              <a:t> </a:t>
            </a:r>
            <a:r>
              <a:rPr lang="en-US" sz="1800" dirty="0" err="1"/>
              <a:t>menyelesaikan</a:t>
            </a:r>
            <a:r>
              <a:rPr lang="en-US" sz="1800" dirty="0"/>
              <a:t> </a:t>
            </a:r>
            <a:r>
              <a:rPr lang="en-US" sz="1800" dirty="0" err="1"/>
              <a:t>studinya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Ia</a:t>
            </a:r>
            <a:r>
              <a:rPr lang="en-US" sz="1800" dirty="0"/>
              <a:t> </a:t>
            </a:r>
            <a:r>
              <a:rPr lang="en-US" sz="1800" i="1" dirty="0" err="1"/>
              <a:t>ketahuan</a:t>
            </a:r>
            <a:r>
              <a:rPr lang="en-US" sz="1800" dirty="0"/>
              <a:t> </a:t>
            </a:r>
            <a:r>
              <a:rPr lang="en-US" sz="1800" dirty="0" err="1"/>
              <a:t>mencuri</a:t>
            </a:r>
            <a:r>
              <a:rPr lang="en-US" sz="1800" dirty="0"/>
              <a:t> </a:t>
            </a:r>
            <a:r>
              <a:rPr lang="en-US" sz="1800" dirty="0" err="1"/>
              <a:t>buku</a:t>
            </a:r>
            <a:r>
              <a:rPr lang="en-US" sz="1800" dirty="0"/>
              <a:t> </a:t>
            </a:r>
            <a:r>
              <a:rPr lang="en-US" sz="1800" dirty="0" err="1"/>
              <a:t>temannya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i="1" dirty="0" err="1"/>
              <a:t>Keahlian</a:t>
            </a:r>
            <a:r>
              <a:rPr lang="en-US" sz="1800" i="1" dirty="0"/>
              <a:t> </a:t>
            </a:r>
            <a:r>
              <a:rPr lang="en-US" sz="1800" dirty="0"/>
              <a:t>yang </a:t>
            </a:r>
            <a:r>
              <a:rPr lang="en-US" sz="1800" dirty="0" err="1"/>
              <a:t>dimiliki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 </a:t>
            </a:r>
            <a:r>
              <a:rPr lang="en-US" sz="1800" dirty="0" err="1"/>
              <a:t>kerasnya</a:t>
            </a:r>
            <a:r>
              <a:rPr lang="en-US" sz="1800" dirty="0"/>
              <a:t> </a:t>
            </a:r>
            <a:r>
              <a:rPr lang="en-US" sz="1800" dirty="0" err="1"/>
              <a:t>bertahun-tahun</a:t>
            </a:r>
            <a:r>
              <a:rPr lang="en-US" sz="1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Mereka</a:t>
            </a:r>
            <a:r>
              <a:rPr lang="en-US" sz="1800" dirty="0"/>
              <a:t> </a:t>
            </a:r>
            <a:r>
              <a:rPr lang="en-US" sz="1800" dirty="0" err="1"/>
              <a:t>bekerja</a:t>
            </a:r>
            <a:r>
              <a:rPr lang="en-US" sz="1800" dirty="0"/>
              <a:t> </a:t>
            </a:r>
            <a:r>
              <a:rPr lang="en-US" sz="1800" dirty="0" err="1"/>
              <a:t>mengukur</a:t>
            </a:r>
            <a:r>
              <a:rPr lang="en-US" sz="1800" dirty="0"/>
              <a:t> </a:t>
            </a:r>
            <a:r>
              <a:rPr lang="en-US" sz="1800" i="1" dirty="0" err="1"/>
              <a:t>kedalaman</a:t>
            </a:r>
            <a:r>
              <a:rPr lang="en-US" sz="1800" i="1" dirty="0"/>
              <a:t> </a:t>
            </a:r>
            <a:r>
              <a:rPr lang="en-US" sz="1800" dirty="0" err="1"/>
              <a:t>laut</a:t>
            </a:r>
            <a:r>
              <a:rPr lang="en-US" sz="1800" dirty="0"/>
              <a:t>. </a:t>
            </a:r>
          </a:p>
        </p:txBody>
      </p:sp>
    </p:spTree>
  </p:cSld>
  <p:clrMapOvr>
    <a:masterClrMapping/>
  </p:clrMapOvr>
  <p:transition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b="1" dirty="0" err="1"/>
              <a:t>Kaidah</a:t>
            </a:r>
            <a:r>
              <a:rPr lang="en-US" sz="7200" b="1" dirty="0"/>
              <a:t> 3</a:t>
            </a:r>
          </a:p>
          <a:p>
            <a:pPr marL="514350" indent="-514350">
              <a:buFont typeface="+mj-lt"/>
              <a:buAutoNum type="arabicPeriod"/>
            </a:pPr>
            <a:endParaRPr lang="en-US" sz="7200" dirty="0"/>
          </a:p>
          <a:p>
            <a:pPr marL="514350" indent="-514350">
              <a:buFont typeface="+mj-lt"/>
              <a:buAutoNum type="arabicPeriod"/>
            </a:pPr>
            <a:r>
              <a:rPr lang="en-US" sz="7200" dirty="0" err="1"/>
              <a:t>Saat</a:t>
            </a:r>
            <a:r>
              <a:rPr lang="en-US" sz="7200" dirty="0"/>
              <a:t> </a:t>
            </a:r>
            <a:r>
              <a:rPr lang="en-US" sz="7200" dirty="0" err="1"/>
              <a:t>ini</a:t>
            </a:r>
            <a:r>
              <a:rPr lang="en-US" sz="7200" dirty="0"/>
              <a:t> </a:t>
            </a:r>
            <a:r>
              <a:rPr lang="en-US" sz="7200" dirty="0" err="1"/>
              <a:t>banyak</a:t>
            </a:r>
            <a:r>
              <a:rPr lang="en-US" sz="7200" dirty="0"/>
              <a:t> </a:t>
            </a:r>
            <a:r>
              <a:rPr lang="en-US" sz="7200" dirty="0" err="1"/>
              <a:t>pihak-pihak</a:t>
            </a:r>
            <a:r>
              <a:rPr lang="en-US" sz="7200" dirty="0"/>
              <a:t> yang </a:t>
            </a:r>
            <a:r>
              <a:rPr lang="en-US" sz="7200" dirty="0" err="1"/>
              <a:t>ingin</a:t>
            </a:r>
            <a:r>
              <a:rPr lang="en-US" sz="7200" dirty="0"/>
              <a:t> </a:t>
            </a:r>
            <a:r>
              <a:rPr lang="en-US" sz="7200" i="1" dirty="0" err="1"/>
              <a:t>memecah</a:t>
            </a:r>
            <a:r>
              <a:rPr lang="en-US" sz="7200" i="1" dirty="0"/>
              <a:t> </a:t>
            </a:r>
            <a:r>
              <a:rPr lang="en-US" sz="7200" i="1" dirty="0" err="1"/>
              <a:t>belah</a:t>
            </a:r>
            <a:r>
              <a:rPr lang="en-US" sz="7200" i="1" dirty="0"/>
              <a:t> </a:t>
            </a:r>
            <a:r>
              <a:rPr lang="en-US" sz="7200" dirty="0" err="1"/>
              <a:t>persatuan</a:t>
            </a:r>
            <a:r>
              <a:rPr lang="en-US" sz="7200" dirty="0"/>
              <a:t> </a:t>
            </a:r>
            <a:r>
              <a:rPr lang="en-US" sz="7200" dirty="0" err="1"/>
              <a:t>bangsa</a:t>
            </a:r>
            <a:r>
              <a:rPr lang="en-US" sz="7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err="1"/>
              <a:t>Hasil</a:t>
            </a:r>
            <a:r>
              <a:rPr lang="en-US" sz="7200" dirty="0"/>
              <a:t> </a:t>
            </a:r>
            <a:r>
              <a:rPr lang="en-US" sz="7200" i="1" dirty="0" err="1"/>
              <a:t>mata</a:t>
            </a:r>
            <a:r>
              <a:rPr lang="en-US" sz="7200" i="1" dirty="0"/>
              <a:t> </a:t>
            </a:r>
            <a:r>
              <a:rPr lang="en-US" sz="7200" i="1" dirty="0" err="1"/>
              <a:t>pencahariannya</a:t>
            </a:r>
            <a:r>
              <a:rPr lang="en-US" sz="7200" i="1" dirty="0"/>
              <a:t> </a:t>
            </a:r>
            <a:r>
              <a:rPr lang="en-US" sz="7200" dirty="0" err="1"/>
              <a:t>sehari-hari</a:t>
            </a:r>
            <a:r>
              <a:rPr lang="en-US" sz="7200" dirty="0"/>
              <a:t> </a:t>
            </a:r>
            <a:r>
              <a:rPr lang="en-US" sz="7200" dirty="0" err="1"/>
              <a:t>cukup</a:t>
            </a:r>
            <a:r>
              <a:rPr lang="en-US" sz="7200" dirty="0"/>
              <a:t> </a:t>
            </a:r>
            <a:r>
              <a:rPr lang="en-US" sz="7200" dirty="0" err="1"/>
              <a:t>memenuhi</a:t>
            </a:r>
            <a:r>
              <a:rPr lang="en-US" sz="7200" dirty="0"/>
              <a:t> </a:t>
            </a:r>
            <a:r>
              <a:rPr lang="en-US" sz="7200" dirty="0" err="1"/>
              <a:t>kebutuhan</a:t>
            </a:r>
            <a:r>
              <a:rPr lang="en-US" sz="7200" dirty="0"/>
              <a:t> </a:t>
            </a:r>
            <a:r>
              <a:rPr lang="en-US" sz="7200" dirty="0" err="1"/>
              <a:t>hidupnya</a:t>
            </a:r>
            <a:r>
              <a:rPr lang="en-US" sz="7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i="1" dirty="0" err="1"/>
              <a:t>Berbudi</a:t>
            </a:r>
            <a:r>
              <a:rPr lang="en-US" sz="7200" i="1" dirty="0"/>
              <a:t> </a:t>
            </a:r>
            <a:r>
              <a:rPr lang="en-US" sz="7200" i="1" dirty="0" err="1"/>
              <a:t>daya</a:t>
            </a:r>
            <a:r>
              <a:rPr lang="en-US" sz="7200" i="1" dirty="0"/>
              <a:t> </a:t>
            </a:r>
            <a:r>
              <a:rPr lang="en-US" sz="7200" dirty="0" err="1"/>
              <a:t>tanaman</a:t>
            </a:r>
            <a:r>
              <a:rPr lang="en-US" sz="7200" dirty="0"/>
              <a:t> </a:t>
            </a:r>
            <a:r>
              <a:rPr lang="en-US" sz="7200" dirty="0" err="1"/>
              <a:t>hias</a:t>
            </a:r>
            <a:r>
              <a:rPr lang="en-US" sz="7200" dirty="0"/>
              <a:t> </a:t>
            </a:r>
            <a:r>
              <a:rPr lang="en-US" sz="7200" dirty="0" err="1"/>
              <a:t>kini</a:t>
            </a:r>
            <a:r>
              <a:rPr lang="en-US" sz="7200" dirty="0"/>
              <a:t> </a:t>
            </a:r>
            <a:r>
              <a:rPr lang="en-US" sz="7200" dirty="0" err="1"/>
              <a:t>menjadi</a:t>
            </a:r>
            <a:r>
              <a:rPr lang="en-US" sz="7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err="1"/>
              <a:t>Mereka</a:t>
            </a:r>
            <a:r>
              <a:rPr lang="en-US" sz="7200" dirty="0"/>
              <a:t> </a:t>
            </a:r>
            <a:r>
              <a:rPr lang="en-US" sz="7200" dirty="0" err="1"/>
              <a:t>berusaha</a:t>
            </a:r>
            <a:r>
              <a:rPr lang="en-US" sz="7200" dirty="0"/>
              <a:t> agar </a:t>
            </a:r>
            <a:r>
              <a:rPr lang="en-US" sz="7200" dirty="0" err="1"/>
              <a:t>kita</a:t>
            </a:r>
            <a:r>
              <a:rPr lang="en-US" sz="7200" dirty="0"/>
              <a:t> </a:t>
            </a:r>
            <a:r>
              <a:rPr lang="en-US" sz="7200" dirty="0" err="1"/>
              <a:t>tidak</a:t>
            </a:r>
            <a:r>
              <a:rPr lang="en-US" sz="7200" dirty="0"/>
              <a:t> </a:t>
            </a:r>
            <a:r>
              <a:rPr lang="en-US" sz="7200" i="1" dirty="0" err="1"/>
              <a:t>tercerai</a:t>
            </a:r>
            <a:r>
              <a:rPr lang="en-US" sz="7200" i="1" dirty="0"/>
              <a:t> </a:t>
            </a:r>
            <a:r>
              <a:rPr lang="en-US" sz="7200" i="1" dirty="0" err="1"/>
              <a:t>berai</a:t>
            </a:r>
            <a:r>
              <a:rPr lang="en-US" sz="72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err="1"/>
              <a:t>Ia</a:t>
            </a:r>
            <a:r>
              <a:rPr lang="en-US" sz="7200" dirty="0"/>
              <a:t> </a:t>
            </a:r>
            <a:r>
              <a:rPr lang="en-US" sz="7200" dirty="0" err="1"/>
              <a:t>memaksaku</a:t>
            </a:r>
            <a:r>
              <a:rPr lang="en-US" sz="7200" dirty="0"/>
              <a:t> </a:t>
            </a:r>
            <a:r>
              <a:rPr lang="en-US" sz="7200" dirty="0" err="1"/>
              <a:t>untuk</a:t>
            </a:r>
            <a:r>
              <a:rPr lang="en-US" sz="7200" dirty="0"/>
              <a:t> </a:t>
            </a:r>
            <a:r>
              <a:rPr lang="en-US" sz="7200" i="1" dirty="0" err="1"/>
              <a:t>berterus</a:t>
            </a:r>
            <a:r>
              <a:rPr lang="en-US" sz="7200" i="1" dirty="0"/>
              <a:t> </a:t>
            </a:r>
            <a:r>
              <a:rPr lang="en-US" sz="7200" i="1" dirty="0" err="1"/>
              <a:t>terang</a:t>
            </a:r>
            <a:r>
              <a:rPr lang="en-US" sz="7200" i="1" dirty="0"/>
              <a:t> </a:t>
            </a:r>
            <a:r>
              <a:rPr lang="en-US" sz="7200" dirty="0" err="1"/>
              <a:t>tentang</a:t>
            </a:r>
            <a:r>
              <a:rPr lang="en-US" sz="7200" dirty="0"/>
              <a:t> </a:t>
            </a:r>
            <a:r>
              <a:rPr lang="en-US" sz="7200" dirty="0" err="1"/>
              <a:t>peristiwa</a:t>
            </a:r>
            <a:r>
              <a:rPr lang="en-US" sz="7200" dirty="0"/>
              <a:t> </a:t>
            </a:r>
            <a:r>
              <a:rPr lang="en-US" sz="7200" dirty="0" err="1"/>
              <a:t>malam</a:t>
            </a:r>
            <a:r>
              <a:rPr lang="en-US" sz="7200" dirty="0"/>
              <a:t> </a:t>
            </a:r>
            <a:r>
              <a:rPr lang="en-US" sz="7200" dirty="0" err="1"/>
              <a:t>itu</a:t>
            </a:r>
            <a:r>
              <a:rPr lang="en-US" sz="72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7200" dirty="0"/>
          </a:p>
          <a:p>
            <a:pPr marL="514350" indent="-514350">
              <a:buNone/>
            </a:pPr>
            <a:r>
              <a:rPr lang="en-US" sz="7200" b="1" dirty="0" err="1"/>
              <a:t>Kaidah</a:t>
            </a:r>
            <a:r>
              <a:rPr lang="en-US" sz="7200" b="1" dirty="0"/>
              <a:t> 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i="1" dirty="0" err="1"/>
              <a:t>Keterusterangannya</a:t>
            </a:r>
            <a:r>
              <a:rPr lang="en-US" sz="7200" i="1" dirty="0"/>
              <a:t> </a:t>
            </a:r>
            <a:r>
              <a:rPr lang="en-US" sz="7200" dirty="0" err="1"/>
              <a:t>sangat</a:t>
            </a:r>
            <a:r>
              <a:rPr lang="en-US" sz="7200" dirty="0"/>
              <a:t> </a:t>
            </a:r>
            <a:r>
              <a:rPr lang="en-US" sz="7200" dirty="0" err="1"/>
              <a:t>diperlukan</a:t>
            </a:r>
            <a:r>
              <a:rPr lang="en-US" sz="7200" dirty="0"/>
              <a:t> </a:t>
            </a:r>
            <a:r>
              <a:rPr lang="en-US" sz="7200" dirty="0" err="1"/>
              <a:t>dalam</a:t>
            </a:r>
            <a:r>
              <a:rPr lang="en-US" sz="7200" dirty="0"/>
              <a:t> </a:t>
            </a:r>
            <a:r>
              <a:rPr lang="en-US" sz="7200" dirty="0" err="1"/>
              <a:t>kasus</a:t>
            </a:r>
            <a:r>
              <a:rPr lang="en-US" sz="7200" dirty="0"/>
              <a:t> </a:t>
            </a:r>
            <a:r>
              <a:rPr lang="en-US" sz="7200" dirty="0" err="1"/>
              <a:t>ini</a:t>
            </a:r>
            <a:r>
              <a:rPr lang="en-US" sz="7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err="1"/>
              <a:t>Lelaki</a:t>
            </a:r>
            <a:r>
              <a:rPr lang="en-US" sz="7200" dirty="0"/>
              <a:t> </a:t>
            </a:r>
            <a:r>
              <a:rPr lang="en-US" sz="7200" dirty="0" err="1"/>
              <a:t>itu</a:t>
            </a:r>
            <a:r>
              <a:rPr lang="en-US" sz="7200" dirty="0"/>
              <a:t> </a:t>
            </a:r>
            <a:r>
              <a:rPr lang="en-US" sz="7200" dirty="0" err="1"/>
              <a:t>pandai</a:t>
            </a:r>
            <a:r>
              <a:rPr lang="en-US" sz="7200" dirty="0"/>
              <a:t> </a:t>
            </a:r>
            <a:r>
              <a:rPr lang="en-US" sz="7200" i="1" dirty="0" err="1"/>
              <a:t>memutarbalikkan</a:t>
            </a:r>
            <a:r>
              <a:rPr lang="en-US" sz="7200" i="1" dirty="0"/>
              <a:t> </a:t>
            </a:r>
            <a:r>
              <a:rPr lang="en-US" sz="7200" dirty="0" err="1"/>
              <a:t>fakta</a:t>
            </a:r>
            <a:r>
              <a:rPr lang="en-US" sz="7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i="1" dirty="0" err="1"/>
              <a:t>Ketidaktahuannya</a:t>
            </a:r>
            <a:r>
              <a:rPr lang="en-US" sz="7200" i="1" dirty="0"/>
              <a:t> </a:t>
            </a:r>
            <a:r>
              <a:rPr lang="en-US" sz="7200" dirty="0" err="1"/>
              <a:t>membuat</a:t>
            </a:r>
            <a:r>
              <a:rPr lang="en-US" sz="7200" dirty="0"/>
              <a:t> </a:t>
            </a:r>
            <a:r>
              <a:rPr lang="en-US" sz="7200" dirty="0" err="1"/>
              <a:t>ia</a:t>
            </a:r>
            <a:r>
              <a:rPr lang="en-US" sz="7200" dirty="0"/>
              <a:t> </a:t>
            </a:r>
            <a:r>
              <a:rPr lang="en-US" sz="7200" dirty="0" err="1"/>
              <a:t>terlambat</a:t>
            </a:r>
            <a:r>
              <a:rPr lang="en-US" sz="7200" dirty="0"/>
              <a:t> </a:t>
            </a:r>
            <a:r>
              <a:rPr lang="en-US" sz="7200" dirty="0" err="1"/>
              <a:t>datang</a:t>
            </a:r>
            <a:r>
              <a:rPr lang="en-US" sz="7200" dirty="0"/>
              <a:t> </a:t>
            </a:r>
            <a:r>
              <a:rPr lang="en-US" sz="7200" dirty="0" err="1"/>
              <a:t>ke</a:t>
            </a:r>
            <a:r>
              <a:rPr lang="en-US" sz="7200" dirty="0"/>
              <a:t> </a:t>
            </a:r>
            <a:r>
              <a:rPr lang="en-US" sz="7200" dirty="0" err="1"/>
              <a:t>kampus</a:t>
            </a:r>
            <a:r>
              <a:rPr lang="en-US" sz="7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err="1"/>
              <a:t>Ia</a:t>
            </a:r>
            <a:r>
              <a:rPr lang="en-US" sz="7200" dirty="0"/>
              <a:t> </a:t>
            </a:r>
            <a:r>
              <a:rPr lang="en-US" sz="7200" dirty="0" err="1"/>
              <a:t>saat</a:t>
            </a:r>
            <a:r>
              <a:rPr lang="en-US" sz="7200" dirty="0"/>
              <a:t> </a:t>
            </a:r>
            <a:r>
              <a:rPr lang="en-US" sz="7200" dirty="0" err="1"/>
              <a:t>ini</a:t>
            </a:r>
            <a:r>
              <a:rPr lang="en-US" sz="7200" dirty="0"/>
              <a:t> </a:t>
            </a:r>
            <a:r>
              <a:rPr lang="en-US" sz="7200" dirty="0" err="1"/>
              <a:t>sedang</a:t>
            </a:r>
            <a:r>
              <a:rPr lang="en-US" sz="7200" dirty="0"/>
              <a:t> </a:t>
            </a:r>
            <a:r>
              <a:rPr lang="en-US" sz="7200" dirty="0" err="1"/>
              <a:t>mengamati</a:t>
            </a:r>
            <a:r>
              <a:rPr lang="en-US" sz="7200" dirty="0"/>
              <a:t> </a:t>
            </a:r>
            <a:r>
              <a:rPr lang="en-US" sz="7200" i="1" dirty="0" err="1"/>
              <a:t>perkembangbiakan</a:t>
            </a:r>
            <a:r>
              <a:rPr lang="en-US" sz="7200" i="1" dirty="0"/>
              <a:t> </a:t>
            </a:r>
            <a:r>
              <a:rPr lang="en-US" sz="7200" dirty="0" err="1"/>
              <a:t>tanaman</a:t>
            </a:r>
            <a:r>
              <a:rPr lang="en-US" sz="7200" dirty="0"/>
              <a:t> </a:t>
            </a:r>
            <a:r>
              <a:rPr lang="en-US" sz="7200" dirty="0" err="1"/>
              <a:t>kapas</a:t>
            </a:r>
            <a:r>
              <a:rPr lang="en-US" sz="7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err="1"/>
              <a:t>Karena</a:t>
            </a:r>
            <a:r>
              <a:rPr lang="en-US" sz="7200" dirty="0"/>
              <a:t> </a:t>
            </a:r>
            <a:r>
              <a:rPr lang="en-US" sz="7200" i="1" dirty="0" err="1"/>
              <a:t>keingintahuannya</a:t>
            </a:r>
            <a:r>
              <a:rPr lang="en-US" sz="7200" dirty="0"/>
              <a:t> yang </a:t>
            </a:r>
            <a:r>
              <a:rPr lang="en-US" sz="7200" dirty="0" err="1"/>
              <a:t>besar</a:t>
            </a:r>
            <a:r>
              <a:rPr lang="en-US" sz="7200" dirty="0"/>
              <a:t>, </a:t>
            </a:r>
            <a:r>
              <a:rPr lang="en-US" sz="7200" dirty="0" err="1"/>
              <a:t>kini</a:t>
            </a:r>
            <a:r>
              <a:rPr lang="en-US" sz="7200" dirty="0"/>
              <a:t> </a:t>
            </a:r>
            <a:r>
              <a:rPr lang="en-US" sz="7200" dirty="0" err="1"/>
              <a:t>ia</a:t>
            </a:r>
            <a:r>
              <a:rPr lang="en-US" sz="7200" dirty="0"/>
              <a:t> </a:t>
            </a:r>
            <a:r>
              <a:rPr lang="en-US" sz="7200" dirty="0" err="1"/>
              <a:t>berhasil</a:t>
            </a:r>
            <a:r>
              <a:rPr lang="en-US" sz="7200" dirty="0"/>
              <a:t> </a:t>
            </a:r>
            <a:r>
              <a:rPr lang="en-US" sz="7200" dirty="0" err="1"/>
              <a:t>menjadi</a:t>
            </a:r>
            <a:r>
              <a:rPr lang="en-US" sz="7200" dirty="0"/>
              <a:t> </a:t>
            </a:r>
            <a:r>
              <a:rPr lang="en-US" sz="7200" dirty="0" err="1"/>
              <a:t>seorang</a:t>
            </a:r>
            <a:r>
              <a:rPr lang="en-US" sz="7200" dirty="0"/>
              <a:t> </a:t>
            </a:r>
            <a:r>
              <a:rPr lang="en-US" sz="7200" dirty="0" err="1"/>
              <a:t>peneliti</a:t>
            </a:r>
            <a:r>
              <a:rPr lang="en-US" sz="72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7200" dirty="0"/>
          </a:p>
          <a:p>
            <a:pPr marL="514350" indent="-514350">
              <a:buNone/>
            </a:pPr>
            <a:r>
              <a:rPr lang="en-US" sz="7200" b="1" dirty="0" err="1"/>
              <a:t>Kaidah</a:t>
            </a:r>
            <a:r>
              <a:rPr lang="en-US" sz="7200" b="1" dirty="0"/>
              <a:t> 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 err="1"/>
              <a:t>Produk</a:t>
            </a:r>
            <a:r>
              <a:rPr lang="en-US" sz="7200" dirty="0"/>
              <a:t> </a:t>
            </a:r>
            <a:r>
              <a:rPr lang="en-US" sz="7200" dirty="0" err="1"/>
              <a:t>dalam</a:t>
            </a:r>
            <a:r>
              <a:rPr lang="en-US" sz="7200" dirty="0"/>
              <a:t> </a:t>
            </a:r>
            <a:r>
              <a:rPr lang="en-US" sz="7200" dirty="0" err="1"/>
              <a:t>negeri</a:t>
            </a:r>
            <a:r>
              <a:rPr lang="en-US" sz="7200" dirty="0"/>
              <a:t> </a:t>
            </a:r>
            <a:r>
              <a:rPr lang="en-US" sz="7200" dirty="0" err="1"/>
              <a:t>sudah</a:t>
            </a:r>
            <a:r>
              <a:rPr lang="en-US" sz="7200" dirty="0"/>
              <a:t> </a:t>
            </a:r>
            <a:r>
              <a:rPr lang="en-US" sz="7200" dirty="0" err="1"/>
              <a:t>merambah</a:t>
            </a:r>
            <a:r>
              <a:rPr lang="en-US" sz="7200" dirty="0"/>
              <a:t> </a:t>
            </a:r>
            <a:r>
              <a:rPr lang="en-US" sz="7200" dirty="0" err="1"/>
              <a:t>ke</a:t>
            </a:r>
            <a:r>
              <a:rPr lang="en-US" sz="7200" dirty="0"/>
              <a:t> </a:t>
            </a:r>
            <a:r>
              <a:rPr lang="en-US" sz="7200" dirty="0" err="1"/>
              <a:t>pasar</a:t>
            </a:r>
            <a:r>
              <a:rPr lang="en-US" sz="7200" i="1" dirty="0"/>
              <a:t> </a:t>
            </a:r>
            <a:r>
              <a:rPr lang="en-US" sz="7200" i="1" dirty="0" err="1"/>
              <a:t>internasional</a:t>
            </a:r>
            <a:r>
              <a:rPr lang="en-US" sz="7200" b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Para </a:t>
            </a:r>
            <a:r>
              <a:rPr lang="en-US" sz="7200" dirty="0" err="1"/>
              <a:t>petani</a:t>
            </a:r>
            <a:r>
              <a:rPr lang="en-US" sz="7200" dirty="0"/>
              <a:t> </a:t>
            </a:r>
            <a:r>
              <a:rPr lang="en-US" sz="7200" dirty="0" err="1"/>
              <a:t>kita</a:t>
            </a:r>
            <a:r>
              <a:rPr lang="en-US" sz="7200" dirty="0"/>
              <a:t> </a:t>
            </a:r>
            <a:r>
              <a:rPr lang="en-US" sz="7200" dirty="0" err="1"/>
              <a:t>tengah</a:t>
            </a:r>
            <a:r>
              <a:rPr lang="en-US" sz="7200" dirty="0"/>
              <a:t> </a:t>
            </a:r>
            <a:r>
              <a:rPr lang="en-US" sz="7200" dirty="0" err="1"/>
              <a:t>menghadapi</a:t>
            </a:r>
            <a:r>
              <a:rPr lang="en-US" sz="7200" dirty="0"/>
              <a:t> </a:t>
            </a:r>
            <a:r>
              <a:rPr lang="en-US" sz="7200" dirty="0" err="1"/>
              <a:t>masa</a:t>
            </a:r>
            <a:r>
              <a:rPr lang="en-US" sz="7200" dirty="0"/>
              <a:t> </a:t>
            </a:r>
            <a:r>
              <a:rPr lang="en-US" sz="7200" i="1" dirty="0" err="1"/>
              <a:t>pascapanen</a:t>
            </a:r>
            <a:r>
              <a:rPr lang="en-US" sz="72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ABRI </a:t>
            </a:r>
            <a:r>
              <a:rPr lang="en-US" sz="7200" dirty="0" err="1"/>
              <a:t>dalam</a:t>
            </a:r>
            <a:r>
              <a:rPr lang="en-US" sz="7200" dirty="0"/>
              <a:t> </a:t>
            </a:r>
            <a:r>
              <a:rPr lang="en-US" sz="7200" dirty="0" err="1"/>
              <a:t>keberadaannya</a:t>
            </a:r>
            <a:r>
              <a:rPr lang="en-US" sz="7200" dirty="0"/>
              <a:t> </a:t>
            </a:r>
            <a:r>
              <a:rPr lang="en-US" sz="7200" dirty="0" err="1"/>
              <a:t>memiliki</a:t>
            </a:r>
            <a:r>
              <a:rPr lang="en-US" sz="7200" dirty="0"/>
              <a:t> </a:t>
            </a:r>
            <a:r>
              <a:rPr lang="en-US" sz="7200" i="1" dirty="0" err="1"/>
              <a:t>dwifungsi</a:t>
            </a:r>
            <a:r>
              <a:rPr lang="en-US" sz="72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Indonesia </a:t>
            </a:r>
            <a:r>
              <a:rPr lang="en-US" sz="7200" dirty="0" err="1"/>
              <a:t>terkenal</a:t>
            </a:r>
            <a:r>
              <a:rPr lang="en-US" sz="7200" dirty="0"/>
              <a:t> </a:t>
            </a:r>
            <a:r>
              <a:rPr lang="en-US" sz="7200" dirty="0" err="1"/>
              <a:t>sebagai</a:t>
            </a:r>
            <a:r>
              <a:rPr lang="en-US" sz="7200" dirty="0"/>
              <a:t> </a:t>
            </a:r>
            <a:r>
              <a:rPr lang="en-US" sz="7200" dirty="0" err="1"/>
              <a:t>negara</a:t>
            </a:r>
            <a:r>
              <a:rPr lang="en-US" sz="7200" dirty="0"/>
              <a:t> yang </a:t>
            </a:r>
            <a:r>
              <a:rPr lang="en-US" sz="7200" dirty="0" err="1"/>
              <a:t>memiliki</a:t>
            </a:r>
            <a:r>
              <a:rPr lang="en-US" sz="7200" dirty="0"/>
              <a:t> </a:t>
            </a:r>
            <a:r>
              <a:rPr lang="en-US" sz="7200" i="1" dirty="0" err="1"/>
              <a:t>multiras</a:t>
            </a:r>
            <a:r>
              <a:rPr lang="en-US" sz="7200" i="1" dirty="0"/>
              <a:t>.</a:t>
            </a:r>
            <a:endParaRPr lang="en-US" sz="72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800" dirty="0" err="1"/>
              <a:t>Lembar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3</a:t>
            </a:r>
          </a:p>
          <a:p>
            <a:pPr>
              <a:buNone/>
            </a:pPr>
            <a:r>
              <a:rPr lang="en-US" sz="2800" dirty="0" err="1"/>
              <a:t>Kaidah</a:t>
            </a:r>
            <a:r>
              <a:rPr lang="en-US" sz="2800" dirty="0"/>
              <a:t> 1 </a:t>
            </a:r>
            <a:r>
              <a:rPr lang="en-US" sz="2800" dirty="0" err="1"/>
              <a:t>dan</a:t>
            </a:r>
            <a:r>
              <a:rPr lang="en-US" sz="2800" dirty="0"/>
              <a:t> 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Jangankan</a:t>
            </a:r>
            <a:r>
              <a:rPr lang="en-US" sz="2800" dirty="0"/>
              <a:t> motor, </a:t>
            </a:r>
            <a:r>
              <a:rPr lang="en-US" sz="2800" i="1" dirty="0" err="1"/>
              <a:t>sepeda</a:t>
            </a:r>
            <a:r>
              <a:rPr lang="en-US" sz="2800" i="1" dirty="0"/>
              <a:t> pun </a:t>
            </a:r>
            <a:r>
              <a:rPr lang="en-US" sz="2800" dirty="0" err="1"/>
              <a:t>aku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punya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err="1"/>
              <a:t>Biarlah</a:t>
            </a:r>
            <a:r>
              <a:rPr lang="en-US" sz="2800" i="1" dirty="0"/>
              <a:t> </a:t>
            </a:r>
            <a:r>
              <a:rPr lang="en-US" sz="2800" dirty="0" err="1"/>
              <a:t>aku</a:t>
            </a:r>
            <a:r>
              <a:rPr lang="en-US" sz="2800" dirty="0"/>
              <a:t> yang </a:t>
            </a:r>
            <a:r>
              <a:rPr lang="en-US" sz="2800" dirty="0" err="1"/>
              <a:t>mengunjunginya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/>
              <a:t>Di </a:t>
            </a:r>
            <a:r>
              <a:rPr lang="en-US" sz="2800" i="1" dirty="0" err="1"/>
              <a:t>manakah</a:t>
            </a:r>
            <a:r>
              <a:rPr lang="en-US" sz="2800" i="1" dirty="0"/>
              <a:t> </a:t>
            </a:r>
            <a:r>
              <a:rPr lang="en-US" sz="2800" dirty="0" err="1"/>
              <a:t>adikku</a:t>
            </a:r>
            <a:r>
              <a:rPr lang="en-US" sz="2800" dirty="0"/>
              <a:t> </a:t>
            </a:r>
            <a:r>
              <a:rPr lang="en-US" sz="2800" dirty="0" err="1"/>
              <a:t>kini</a:t>
            </a:r>
            <a:r>
              <a:rPr lang="en-US" sz="2800" dirty="0"/>
              <a:t> </a:t>
            </a:r>
            <a:r>
              <a:rPr lang="en-US" sz="2800" dirty="0" err="1"/>
              <a:t>berada</a:t>
            </a:r>
            <a:r>
              <a:rPr lang="en-US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err="1"/>
              <a:t>Diakah</a:t>
            </a:r>
            <a:r>
              <a:rPr lang="en-US" sz="2800" dirty="0"/>
              <a:t> yang </a:t>
            </a:r>
            <a:r>
              <a:rPr lang="en-US" sz="2800" dirty="0" err="1"/>
              <a:t>mengetuk</a:t>
            </a:r>
            <a:r>
              <a:rPr lang="en-US" sz="2800" dirty="0"/>
              <a:t> </a:t>
            </a:r>
            <a:r>
              <a:rPr lang="en-US" sz="2800" dirty="0" err="1"/>
              <a:t>pintu</a:t>
            </a:r>
            <a:r>
              <a:rPr lang="en-US" sz="2800" dirty="0"/>
              <a:t> </a:t>
            </a:r>
            <a:r>
              <a:rPr lang="en-US" sz="2800" dirty="0" err="1"/>
              <a:t>tadi</a:t>
            </a:r>
            <a:r>
              <a:rPr lang="en-US" sz="2800" dirty="0"/>
              <a:t> </a:t>
            </a:r>
            <a:r>
              <a:rPr lang="en-US" sz="2800" dirty="0" err="1"/>
              <a:t>malam</a:t>
            </a:r>
            <a:r>
              <a:rPr lang="en-US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err="1"/>
              <a:t>Janganlah</a:t>
            </a:r>
            <a:r>
              <a:rPr lang="en-US" sz="2800" dirty="0"/>
              <a:t> </a:t>
            </a:r>
            <a:r>
              <a:rPr lang="en-US" sz="2800" dirty="0" err="1"/>
              <a:t>engkau</a:t>
            </a:r>
            <a:r>
              <a:rPr lang="en-US" sz="2800" dirty="0"/>
              <a:t> </a:t>
            </a:r>
            <a:r>
              <a:rPr lang="en-US" sz="2800" dirty="0" err="1"/>
              <a:t>berdiam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err="1"/>
              <a:t>Jagalah</a:t>
            </a:r>
            <a:r>
              <a:rPr lang="en-US" sz="2800" i="1" dirty="0"/>
              <a:t> </a:t>
            </a:r>
            <a:r>
              <a:rPr lang="en-US" sz="2800" dirty="0" err="1"/>
              <a:t>kebersihan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ruangan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Sampai</a:t>
            </a:r>
            <a:r>
              <a:rPr lang="en-US" sz="2800" i="1" dirty="0"/>
              <a:t> </a:t>
            </a:r>
            <a:r>
              <a:rPr lang="en-US" sz="2800" i="1" dirty="0" err="1"/>
              <a:t>kapan</a:t>
            </a:r>
            <a:r>
              <a:rPr lang="en-US" sz="2800" i="1" dirty="0"/>
              <a:t> pun, </a:t>
            </a:r>
            <a:r>
              <a:rPr lang="en-US" sz="2800" dirty="0" err="1"/>
              <a:t>aku</a:t>
            </a:r>
            <a:r>
              <a:rPr lang="en-US" sz="2800" dirty="0"/>
              <a:t>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kota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err="1"/>
              <a:t>Dia</a:t>
            </a:r>
            <a:r>
              <a:rPr lang="en-US" sz="2800" i="1" dirty="0"/>
              <a:t> pun </a:t>
            </a: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mempercayai</a:t>
            </a:r>
            <a:r>
              <a:rPr lang="en-US" sz="2800" dirty="0"/>
              <a:t> </a:t>
            </a:r>
            <a:r>
              <a:rPr lang="en-US" sz="2800" dirty="0" err="1"/>
              <a:t>ceritanyanya</a:t>
            </a:r>
            <a:r>
              <a:rPr lang="en-US" sz="2800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i="1" dirty="0" err="1"/>
              <a:t>Biarpun</a:t>
            </a:r>
            <a:r>
              <a:rPr lang="en-US" sz="2800" i="1" dirty="0"/>
              <a:t> </a:t>
            </a:r>
            <a:r>
              <a:rPr lang="en-US" sz="2800" dirty="0" err="1"/>
              <a:t>hujan</a:t>
            </a:r>
            <a:r>
              <a:rPr lang="en-US" sz="2800" dirty="0"/>
              <a:t>,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berangkat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Tak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hari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i="1" dirty="0" err="1"/>
              <a:t>kemarin</a:t>
            </a:r>
            <a:r>
              <a:rPr lang="en-US" sz="2800" i="1" dirty="0"/>
              <a:t> pun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r>
              <a:rPr lang="en-US" sz="2800" dirty="0" err="1"/>
              <a:t>mengunjungiku</a:t>
            </a:r>
            <a:r>
              <a:rPr lang="en-US" sz="2800" i="1" dirty="0"/>
              <a:t>.</a:t>
            </a:r>
          </a:p>
        </p:txBody>
      </p:sp>
    </p:spTree>
  </p:cSld>
  <p:clrMapOvr>
    <a:masterClrMapping/>
  </p:clrMapOvr>
  <p:transition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/>
              <a:t>Kaidah</a:t>
            </a:r>
            <a:r>
              <a:rPr lang="en-US" dirty="0"/>
              <a:t>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Daerah </a:t>
            </a:r>
            <a:r>
              <a:rPr lang="en-US" dirty="0" err="1"/>
              <a:t>wisata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kami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50.000,00 </a:t>
            </a:r>
            <a:r>
              <a:rPr lang="en-US" i="1" dirty="0"/>
              <a:t>per </a:t>
            </a:r>
            <a:r>
              <a:rPr lang="en-US" i="1" dirty="0" err="1"/>
              <a:t>orang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kuis</a:t>
            </a:r>
            <a:r>
              <a:rPr lang="en-US" dirty="0"/>
              <a:t> </a:t>
            </a:r>
            <a:r>
              <a:rPr lang="en-US" dirty="0" err="1"/>
              <a:t>lembar</a:t>
            </a:r>
            <a:r>
              <a:rPr lang="en-US" dirty="0"/>
              <a:t> per </a:t>
            </a:r>
            <a:r>
              <a:rPr lang="en-US" dirty="0" err="1"/>
              <a:t>lembar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Mobil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berkecepatan</a:t>
            </a:r>
            <a:r>
              <a:rPr lang="en-US" dirty="0"/>
              <a:t> 40 kilometer </a:t>
            </a:r>
            <a:r>
              <a:rPr lang="en-US" i="1" dirty="0"/>
              <a:t>per </a:t>
            </a:r>
            <a:r>
              <a:rPr lang="en-US" i="1" dirty="0" err="1"/>
              <a:t>jamnya</a:t>
            </a:r>
            <a:r>
              <a:rPr lang="en-US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2000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i="1" dirty="0"/>
              <a:t>per </a:t>
            </a:r>
            <a:r>
              <a:rPr lang="en-US" i="1" dirty="0" err="1"/>
              <a:t>hari</a:t>
            </a:r>
            <a:r>
              <a:rPr lang="en-US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menimbang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i="1" dirty="0"/>
              <a:t>kilo per kilo.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menyewa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i="1" dirty="0"/>
              <a:t>per </a:t>
            </a:r>
            <a:r>
              <a:rPr lang="en-US" i="1" dirty="0" err="1"/>
              <a:t>Agustus</a:t>
            </a:r>
            <a:r>
              <a:rPr lang="en-US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35.000,00 </a:t>
            </a:r>
            <a:r>
              <a:rPr lang="en-US" i="1" dirty="0"/>
              <a:t>per </a:t>
            </a:r>
            <a:r>
              <a:rPr lang="en-US" i="1" dirty="0" err="1"/>
              <a:t>bulan</a:t>
            </a:r>
            <a:r>
              <a:rPr lang="en-US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Ayah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i="1" dirty="0"/>
              <a:t>per </a:t>
            </a:r>
            <a:r>
              <a:rPr lang="en-US" i="1" dirty="0" err="1"/>
              <a:t>Sabtu</a:t>
            </a:r>
            <a:r>
              <a:rPr lang="en-US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1.000,00 </a:t>
            </a:r>
            <a:r>
              <a:rPr lang="en-US" i="1" dirty="0"/>
              <a:t>per </a:t>
            </a:r>
            <a:r>
              <a:rPr lang="en-US" i="1" dirty="0" err="1"/>
              <a:t>lembarnya</a:t>
            </a:r>
            <a:r>
              <a:rPr lang="en-US" i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Adik</a:t>
            </a:r>
            <a:r>
              <a:rPr lang="en-US" dirty="0"/>
              <a:t> </a:t>
            </a:r>
            <a:r>
              <a:rPr lang="en-US" dirty="0" err="1"/>
              <a:t>menghapal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sandi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i="1" dirty="0" err="1"/>
              <a:t>kata</a:t>
            </a:r>
            <a:r>
              <a:rPr lang="en-US" i="1" dirty="0"/>
              <a:t> per </a:t>
            </a:r>
            <a:r>
              <a:rPr lang="en-US" i="1" dirty="0" err="1"/>
              <a:t>kata</a:t>
            </a:r>
            <a:r>
              <a:rPr lang="en-US" i="1" dirty="0"/>
              <a:t>.</a:t>
            </a:r>
          </a:p>
        </p:txBody>
      </p:sp>
    </p:spTree>
  </p:cSld>
  <p:clrMapOvr>
    <a:masterClrMapping/>
  </p:clrMapOvr>
  <p:transition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4</a:t>
            </a:r>
          </a:p>
          <a:p>
            <a:pPr>
              <a:buNone/>
            </a:pPr>
            <a:r>
              <a:rPr lang="en-US" dirty="0" err="1"/>
              <a:t>Kaidah</a:t>
            </a:r>
            <a:r>
              <a:rPr lang="en-US"/>
              <a:t> 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7800" y="457200"/>
            <a:ext cx="6248400" cy="152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reflection blurRad="12700" stA="28000" endPos="45000" dist="1000" dir="5400000" sy="-100000" algn="bl" rotWithShape="0"/>
                </a:effectLst>
                <a:latin typeface="Rockwell Extra Bold" pitchFamily="18" charset="0"/>
              </a:rPr>
              <a:t>HIPONIMI</a:t>
            </a: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4380706" y="2171700"/>
            <a:ext cx="3817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371600" y="2362200"/>
            <a:ext cx="6400800" cy="3581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itchFamily="18" charset="0"/>
              </a:rPr>
              <a:t>HUBUNGAN DALAM SEMANTIK ANTARA MAKNA SPESIFIK DAN MAKNA GENERIK</a:t>
            </a:r>
          </a:p>
        </p:txBody>
      </p:sp>
    </p:spTree>
  </p:cSld>
  <p:clrMapOvr>
    <a:masterClrMapping/>
  </p:clrMapOvr>
  <p:transition/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457200"/>
            <a:ext cx="8001000" cy="1981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MENGHINDARI PEMAKAIAN HIPONIMI DAN SINONIMI YANG TIDAK PERLU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2514600"/>
            <a:ext cx="7924800" cy="1600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909C7"/>
                </a:solidFill>
                <a:latin typeface="Rockwell Extra Bold" pitchFamily="18" charset="0"/>
              </a:rPr>
              <a:t>MENGHINDARI PENGGUNAAN KATA DEPAN (PREPOSISI) DI DEPAN KALIMAT DAN DI DEPAN SUBJEK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09600" y="4191000"/>
            <a:ext cx="7924800" cy="1828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Rockwell Extra Bold" pitchFamily="18" charset="0"/>
              </a:rPr>
              <a:t>MENGHINDARI PENGGUNAAN KATA PENGHUBUNG (KONJUNGSI )DI DEPAN SUBJEK DI BELAKANG PREDIKAT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457200"/>
            <a:ext cx="5257800" cy="1371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Rockwell Extra Bold" pitchFamily="18" charset="0"/>
              </a:rPr>
              <a:t>UNIVERSAL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2000" y="2590800"/>
            <a:ext cx="7696200" cy="3276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660033"/>
                </a:solidFill>
                <a:latin typeface="Rockwell Extra Bold" pitchFamily="18" charset="0"/>
              </a:rPr>
              <a:t>SISTEM LAMBANG BAHASA ITU DIBENTUK BERDASARKAN ATURAN  SEHINGGA  DAPAT SAMA DENGAN SISTEM LAMBANG BAHASA LAIN</a:t>
            </a:r>
          </a:p>
        </p:txBody>
      </p:sp>
      <p:sp>
        <p:nvSpPr>
          <p:cNvPr id="7" name="Down Arrow 6"/>
          <p:cNvSpPr/>
          <p:nvPr/>
        </p:nvSpPr>
        <p:spPr>
          <a:xfrm>
            <a:off x="3962400" y="1905000"/>
            <a:ext cx="1143000" cy="6096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533400" y="990600"/>
            <a:ext cx="3505200" cy="4495800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Rockwell Extra Bold" pitchFamily="18" charset="0"/>
              </a:rPr>
              <a:t>FUNGSI BAHASA (LINGUIS)</a:t>
            </a:r>
          </a:p>
        </p:txBody>
      </p:sp>
      <p:sp>
        <p:nvSpPr>
          <p:cNvPr id="5" name="Oval 4"/>
          <p:cNvSpPr/>
          <p:nvPr/>
        </p:nvSpPr>
        <p:spPr>
          <a:xfrm>
            <a:off x="4419600" y="381000"/>
            <a:ext cx="4038600" cy="1143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EKSPRESI DIRI</a:t>
            </a:r>
          </a:p>
        </p:txBody>
      </p:sp>
      <p:sp>
        <p:nvSpPr>
          <p:cNvPr id="6" name="Oval 5"/>
          <p:cNvSpPr/>
          <p:nvPr/>
        </p:nvSpPr>
        <p:spPr>
          <a:xfrm>
            <a:off x="4343400" y="1752600"/>
            <a:ext cx="4114800" cy="1143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KOMUNIKASI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3124200"/>
            <a:ext cx="4114800" cy="1219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INTEGRASI &amp; ADAPTASI SOSIAL</a:t>
            </a:r>
          </a:p>
        </p:txBody>
      </p:sp>
      <p:sp>
        <p:nvSpPr>
          <p:cNvPr id="8" name="Oval 7"/>
          <p:cNvSpPr/>
          <p:nvPr/>
        </p:nvSpPr>
        <p:spPr>
          <a:xfrm>
            <a:off x="4343400" y="4724400"/>
            <a:ext cx="4038600" cy="1219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KONTROL SOSIAL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305800" cy="6400799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4" name="Oval 3"/>
          <p:cNvSpPr/>
          <p:nvPr/>
        </p:nvSpPr>
        <p:spPr>
          <a:xfrm>
            <a:off x="533400" y="304800"/>
            <a:ext cx="8077200" cy="5334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Rockwell Extra Bold" pitchFamily="18" charset="0"/>
              </a:rPr>
              <a:t>EKSPRESI DIRI</a:t>
            </a:r>
          </a:p>
        </p:txBody>
      </p:sp>
      <p:sp>
        <p:nvSpPr>
          <p:cNvPr id="5" name="Wave 4"/>
          <p:cNvSpPr/>
          <p:nvPr/>
        </p:nvSpPr>
        <p:spPr>
          <a:xfrm>
            <a:off x="457200" y="838200"/>
            <a:ext cx="8153400" cy="2362200"/>
          </a:xfrm>
          <a:prstGeom prst="wave">
            <a:avLst>
              <a:gd name="adj1" fmla="val 12500"/>
              <a:gd name="adj2" fmla="val -1449"/>
            </a:avLst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B0F0"/>
                </a:solidFill>
                <a:latin typeface="Rockwell Extra Bold" pitchFamily="18" charset="0"/>
              </a:rPr>
              <a:t>MENYATAKAN SESUATU YANG AKAN DISAMPAIKAN PENULIS ATAU PEMBICARA SEBAGAI </a:t>
            </a:r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EKSISTENSI DIRI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724400" y="838200"/>
            <a:ext cx="560832" cy="3810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Wave 12"/>
          <p:cNvSpPr/>
          <p:nvPr/>
        </p:nvSpPr>
        <p:spPr>
          <a:xfrm>
            <a:off x="457200" y="2667000"/>
            <a:ext cx="8229600" cy="3886200"/>
          </a:xfrm>
          <a:prstGeom prst="wave">
            <a:avLst>
              <a:gd name="adj1" fmla="val 12500"/>
              <a:gd name="adj2" fmla="val 502"/>
            </a:avLst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MAKSUD: </a:t>
            </a:r>
          </a:p>
          <a:p>
            <a:pPr marL="457200" indent="-457200">
              <a:buAutoNum type="alphaUcPeriod"/>
            </a:pPr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MENARIK PERHATIAN ORANG LAIN</a:t>
            </a:r>
          </a:p>
          <a:p>
            <a:pPr marL="457200" indent="-457200">
              <a:buAutoNum type="alphaUcPeriod"/>
            </a:pPr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MEMBEBASKAN TEKANAN DALAM DIRI (EMOSI)</a:t>
            </a:r>
          </a:p>
          <a:p>
            <a:pPr marL="457200" indent="-457200">
              <a:buAutoNum type="alphaUcPeriod"/>
            </a:pPr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MELATIH DIRI MENYAMPAIKAN IDE  YANG BAIK</a:t>
            </a:r>
          </a:p>
          <a:p>
            <a:pPr marL="457200" indent="-457200">
              <a:buAutoNum type="alphaUcPeriod"/>
            </a:pPr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MENUNJUKKAN KEBERANIAN MENYAMPAIKAN</a:t>
            </a:r>
          </a:p>
          <a:p>
            <a:pPr marL="457200" indent="-457200"/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        IDE</a:t>
            </a:r>
          </a:p>
          <a:p>
            <a:pPr marL="457200" indent="-457200"/>
            <a:endParaRPr lang="en-US" sz="2000" dirty="0">
              <a:solidFill>
                <a:srgbClr val="FFFF00"/>
              </a:solidFill>
              <a:latin typeface="Rockwell Extra Bold" pitchFamily="18" charset="0"/>
            </a:endParaRPr>
          </a:p>
          <a:p>
            <a:pPr marL="457200" indent="-457200"/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		</a:t>
            </a:r>
          </a:p>
        </p:txBody>
      </p:sp>
      <p:sp>
        <p:nvSpPr>
          <p:cNvPr id="14" name="Down Arrow 13"/>
          <p:cNvSpPr/>
          <p:nvPr/>
        </p:nvSpPr>
        <p:spPr>
          <a:xfrm flipH="1">
            <a:off x="4952997" y="2971800"/>
            <a:ext cx="533402" cy="3810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2438400"/>
            <a:ext cx="7772400" cy="2895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3200" dirty="0">
                <a:solidFill>
                  <a:srgbClr val="660033"/>
                </a:solidFill>
                <a:latin typeface="Rockwell Extra Bold" pitchFamily="18" charset="0"/>
              </a:rPr>
              <a:t>KOMUNIKASI  TERWUJUD ATAS DASAR EKSPRESI DIRI</a:t>
            </a:r>
          </a:p>
        </p:txBody>
      </p:sp>
      <p:sp>
        <p:nvSpPr>
          <p:cNvPr id="6" name="Wave 5"/>
          <p:cNvSpPr/>
          <p:nvPr/>
        </p:nvSpPr>
        <p:spPr>
          <a:xfrm>
            <a:off x="1066800" y="381000"/>
            <a:ext cx="7315200" cy="1676400"/>
          </a:xfrm>
          <a:prstGeom prst="wav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CC00"/>
                </a:solidFill>
                <a:latin typeface="Rockwell Extra Bold" pitchFamily="18" charset="0"/>
              </a:rPr>
              <a:t>KOMUNIKASI</a:t>
            </a:r>
          </a:p>
        </p:txBody>
      </p:sp>
      <p:sp>
        <p:nvSpPr>
          <p:cNvPr id="7" name="Down Arrow 6"/>
          <p:cNvSpPr/>
          <p:nvPr/>
        </p:nvSpPr>
        <p:spPr>
          <a:xfrm>
            <a:off x="4038600" y="1828800"/>
            <a:ext cx="838200" cy="60960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7" name="Down Arrow Callout 6"/>
          <p:cNvSpPr/>
          <p:nvPr/>
        </p:nvSpPr>
        <p:spPr>
          <a:xfrm>
            <a:off x="1524000" y="457200"/>
            <a:ext cx="5943600" cy="2286000"/>
          </a:xfrm>
          <a:prstGeom prst="downArrowCallou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660033"/>
                </a:solidFill>
                <a:latin typeface="Rockwell Extra Bold" pitchFamily="18" charset="0"/>
              </a:rPr>
              <a:t>INTEGRASI &amp; ADAPTASI  SOSIAL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38200" y="2819400"/>
            <a:ext cx="7543800" cy="2895600"/>
          </a:xfrm>
          <a:prstGeom prst="round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Rockwell Extra Bold" pitchFamily="18" charset="0"/>
              </a:rPr>
              <a:t>BAHASA MAMPU MENYATAKAN HIDUP BERSAMA DALAM SUATU IKATAN/MASYARAKAT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762000" y="2057400"/>
            <a:ext cx="7620000" cy="3962400"/>
          </a:xfrm>
          <a:prstGeom prst="wav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itchFamily="18" charset="0"/>
              </a:rPr>
              <a:t>BERMAKSUD MEMPENGARUHI PERILAKU DAN TINDAKAN ORANG DALAM  MASYARAKAT, SEHINGGA SESEORANG ITU TERLIBAT DALAM KOMUNIKASI DAN DAPAT SALING MEMAHAMI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2133600" y="381000"/>
            <a:ext cx="5105400" cy="2133600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Rockwell Extra Bold" pitchFamily="18" charset="0"/>
              </a:rPr>
              <a:t>KONTROL  SOSIAL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7924800" cy="57150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660033"/>
            </a:solidFill>
          </a:ln>
        </p:spPr>
        <p:txBody>
          <a:bodyPr/>
          <a:lstStyle/>
          <a:p>
            <a:endParaRPr lang="en-US" dirty="0">
              <a:latin typeface="Algerian" pitchFamily="8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143000" y="457200"/>
            <a:ext cx="6705600" cy="2057400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BAHASA INDONESIA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2133600" y="2514600"/>
            <a:ext cx="4953000" cy="33528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MENYIMAK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BERBICARA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MEMBACA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Bodoni MT Black" pitchFamily="18" charset="0"/>
              </a:rPr>
              <a:t>MENULIS</a:t>
            </a:r>
          </a:p>
        </p:txBody>
      </p:sp>
    </p:spTree>
    <p:extLst>
      <p:ext uri="{BB962C8B-B14F-4D97-AF65-F5344CB8AC3E}">
        <p14:creationId xmlns:p14="http://schemas.microsoft.com/office/powerpoint/2010/main" val="37033423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Down Arrow Callout 5"/>
          <p:cNvSpPr/>
          <p:nvPr/>
        </p:nvSpPr>
        <p:spPr>
          <a:xfrm>
            <a:off x="838200" y="457200"/>
            <a:ext cx="7467600" cy="15240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latin typeface="Rockwell Extra Bold" pitchFamily="18" charset="0"/>
              </a:rPr>
              <a:t>FUNGSI BAHASA</a:t>
            </a:r>
          </a:p>
          <a:p>
            <a:pPr algn="ctr"/>
            <a:r>
              <a:rPr lang="en-US" sz="3200" dirty="0">
                <a:solidFill>
                  <a:srgbClr val="FF0066"/>
                </a:solidFill>
                <a:latin typeface="Rockwell Extra Bold" pitchFamily="18" charset="0"/>
              </a:rPr>
              <a:t>(</a:t>
            </a:r>
            <a:r>
              <a:rPr lang="en-US" sz="3200" dirty="0" err="1">
                <a:solidFill>
                  <a:srgbClr val="FF0066"/>
                </a:solidFill>
                <a:latin typeface="Rockwell Extra Bold" pitchFamily="18" charset="0"/>
              </a:rPr>
              <a:t>Gorys</a:t>
            </a:r>
            <a:r>
              <a:rPr lang="en-US" sz="3200" dirty="0">
                <a:solidFill>
                  <a:srgbClr val="FF0066"/>
                </a:solidFill>
                <a:latin typeface="Rockwell Extra Bold" pitchFamily="18" charset="0"/>
              </a:rPr>
              <a:t> </a:t>
            </a:r>
            <a:r>
              <a:rPr lang="en-US" sz="3200" dirty="0" err="1">
                <a:solidFill>
                  <a:srgbClr val="FF0066"/>
                </a:solidFill>
                <a:latin typeface="Rockwell Extra Bold" pitchFamily="18" charset="0"/>
              </a:rPr>
              <a:t>Keraf</a:t>
            </a:r>
            <a:r>
              <a:rPr lang="en-US" sz="3200" dirty="0">
                <a:solidFill>
                  <a:srgbClr val="FF0066"/>
                </a:solidFill>
                <a:latin typeface="Rockwell Extra Bold" pitchFamily="18" charset="0"/>
              </a:rPr>
              <a:t>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3400" y="1981200"/>
            <a:ext cx="8153400" cy="411480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LEBIH MENGENAL KEMAMPUAN DIRI SENDIRI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LEBIH MEMAHAMI ORANG LAIN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BELAJAR MENGAMATI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MENGEMBANGKAN PROSES BERPIKIR YANG JELAS, RUNTUT, TERATUR, TERARAH DAN LOGIS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MENGEMBANGKAN/MEMENGARUHI ORANG LAIN DENGAN BAIK DAN MENARIK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MENGEMBANGKAN KEMUNGKINAN KECERDASAN GANDA :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38200" y="533400"/>
            <a:ext cx="7696200" cy="541020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3200" dirty="0">
                <a:solidFill>
                  <a:srgbClr val="660033"/>
                </a:solidFill>
                <a:latin typeface="Rockwell Extra Bold" pitchFamily="18" charset="0"/>
              </a:rPr>
              <a:t>LANJUTAN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Rockwell Extra Bold" pitchFamily="18" charset="0"/>
              </a:rPr>
              <a:t>7. MEMBENTUK KARAKTER DIRI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Rockwell Extra Bold" pitchFamily="18" charset="0"/>
              </a:rPr>
              <a:t>8. MEMBANGUN &amp; MENGEMBANGKAN PROFESI DIRI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Rockwell Extra Bold" pitchFamily="18" charset="0"/>
              </a:rPr>
              <a:t>9. MENCIPTAKAN BERBAGAI KREATIVITAS BARU</a:t>
            </a:r>
          </a:p>
          <a:p>
            <a:pPr marL="457200" indent="-457200"/>
            <a:r>
              <a:rPr lang="en-US" sz="3200" dirty="0">
                <a:solidFill>
                  <a:schemeClr val="tx1"/>
                </a:solidFill>
                <a:latin typeface="Rockwell Extra Bold" pitchFamily="18" charset="0"/>
              </a:rPr>
              <a:t>     (WIDIONO)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33400" y="914400"/>
            <a:ext cx="3886200" cy="4495800"/>
          </a:xfrm>
          <a:prstGeom prst="rightArrow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2060"/>
                </a:solidFill>
                <a:latin typeface="Rockwell Extra Bold" pitchFamily="18" charset="0"/>
              </a:rPr>
              <a:t>POSISI BAHASA INDONESIA</a:t>
            </a:r>
          </a:p>
        </p:txBody>
      </p:sp>
      <p:sp>
        <p:nvSpPr>
          <p:cNvPr id="5" name="Oval 4"/>
          <p:cNvSpPr/>
          <p:nvPr/>
        </p:nvSpPr>
        <p:spPr>
          <a:xfrm>
            <a:off x="4343400" y="533400"/>
            <a:ext cx="4038600" cy="1143000"/>
          </a:xfrm>
          <a:prstGeom prst="ellipse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PERSATUAN</a:t>
            </a:r>
          </a:p>
        </p:txBody>
      </p:sp>
      <p:sp>
        <p:nvSpPr>
          <p:cNvPr id="6" name="Oval 5"/>
          <p:cNvSpPr/>
          <p:nvPr/>
        </p:nvSpPr>
        <p:spPr>
          <a:xfrm>
            <a:off x="4495800" y="1828800"/>
            <a:ext cx="4038600" cy="1143000"/>
          </a:xfrm>
          <a:prstGeom prst="ellipse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Rockwell Extra Bold" pitchFamily="18" charset="0"/>
              </a:rPr>
              <a:t>NASIONAL</a:t>
            </a:r>
          </a:p>
        </p:txBody>
      </p:sp>
      <p:sp>
        <p:nvSpPr>
          <p:cNvPr id="7" name="Oval 6"/>
          <p:cNvSpPr/>
          <p:nvPr/>
        </p:nvSpPr>
        <p:spPr>
          <a:xfrm>
            <a:off x="4572000" y="3200400"/>
            <a:ext cx="3962400" cy="11430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Rockwell Extra Bold" pitchFamily="18" charset="0"/>
              </a:rPr>
              <a:t>NEGARA</a:t>
            </a:r>
          </a:p>
        </p:txBody>
      </p:sp>
      <p:sp>
        <p:nvSpPr>
          <p:cNvPr id="8" name="Oval 7"/>
          <p:cNvSpPr/>
          <p:nvPr/>
        </p:nvSpPr>
        <p:spPr>
          <a:xfrm>
            <a:off x="4572000" y="4800600"/>
            <a:ext cx="3886200" cy="1143000"/>
          </a:xfrm>
          <a:prstGeom prst="ellips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Rockwell Extra Bold" pitchFamily="18" charset="0"/>
              </a:rPr>
              <a:t>STANDAR/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Rockwell Extra Bold" pitchFamily="18" charset="0"/>
              </a:rPr>
              <a:t>BAKU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52600" y="457200"/>
            <a:ext cx="5486400" cy="1447800"/>
          </a:xfrm>
          <a:prstGeom prst="ellips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660033"/>
                </a:solidFill>
                <a:latin typeface="Rockwell Extra Bold" pitchFamily="18" charset="0"/>
              </a:rPr>
              <a:t>PERSATUAN</a:t>
            </a:r>
          </a:p>
        </p:txBody>
      </p:sp>
      <p:sp>
        <p:nvSpPr>
          <p:cNvPr id="5" name="Down Arrow 4"/>
          <p:cNvSpPr/>
          <p:nvPr/>
        </p:nvSpPr>
        <p:spPr>
          <a:xfrm>
            <a:off x="3733800" y="1905000"/>
            <a:ext cx="1676400" cy="6096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0200" y="2514600"/>
            <a:ext cx="5943600" cy="1371600"/>
          </a:xfrm>
          <a:prstGeom prst="ellips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Rockwell Extra Bold" pitchFamily="18" charset="0"/>
              </a:rPr>
              <a:t>PEMERSATU SUKU BANGSA</a:t>
            </a:r>
          </a:p>
        </p:txBody>
      </p:sp>
      <p:sp>
        <p:nvSpPr>
          <p:cNvPr id="8" name="Oval 7"/>
          <p:cNvSpPr/>
          <p:nvPr/>
        </p:nvSpPr>
        <p:spPr>
          <a:xfrm>
            <a:off x="685800" y="4343400"/>
            <a:ext cx="7772400" cy="1676400"/>
          </a:xfrm>
          <a:prstGeom prst="ellips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PEMERSATU SUKU, AGAMA, RASA &amp; ANTAR GOLONGAN (SARA) </a:t>
            </a:r>
          </a:p>
        </p:txBody>
      </p:sp>
      <p:sp>
        <p:nvSpPr>
          <p:cNvPr id="9" name="Down Arrow 8"/>
          <p:cNvSpPr/>
          <p:nvPr/>
        </p:nvSpPr>
        <p:spPr>
          <a:xfrm>
            <a:off x="3962400" y="3886200"/>
            <a:ext cx="1066800" cy="4572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381000"/>
            <a:ext cx="7239000" cy="762000"/>
          </a:xfrm>
          <a:prstGeom prst="ellipse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660033"/>
                </a:solidFill>
                <a:latin typeface="Rockwell Extra Bold" pitchFamily="18" charset="0"/>
              </a:rPr>
              <a:t>NASIONAL</a:t>
            </a:r>
          </a:p>
        </p:txBody>
      </p:sp>
      <p:sp>
        <p:nvSpPr>
          <p:cNvPr id="5" name="Wave 4"/>
          <p:cNvSpPr/>
          <p:nvPr/>
        </p:nvSpPr>
        <p:spPr>
          <a:xfrm>
            <a:off x="533400" y="1524000"/>
            <a:ext cx="8077200" cy="1447800"/>
          </a:xfrm>
          <a:prstGeom prst="wav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LAMBANG KEBANGGAAN KEBANGSAAN INDONESIA</a:t>
            </a:r>
          </a:p>
        </p:txBody>
      </p:sp>
      <p:sp>
        <p:nvSpPr>
          <p:cNvPr id="6" name="Wave 5"/>
          <p:cNvSpPr/>
          <p:nvPr/>
        </p:nvSpPr>
        <p:spPr>
          <a:xfrm>
            <a:off x="533400" y="2514600"/>
            <a:ext cx="8077200" cy="1295400"/>
          </a:xfrm>
          <a:prstGeom prst="wave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Rockwell Extra Bold" pitchFamily="18" charset="0"/>
              </a:rPr>
              <a:t>2. IDENTITAS NASIONAL DIMATA INTERNASIONAL</a:t>
            </a:r>
          </a:p>
        </p:txBody>
      </p:sp>
      <p:sp>
        <p:nvSpPr>
          <p:cNvPr id="7" name="Wave 6"/>
          <p:cNvSpPr/>
          <p:nvPr/>
        </p:nvSpPr>
        <p:spPr>
          <a:xfrm>
            <a:off x="533400" y="3429000"/>
            <a:ext cx="8077200" cy="1676400"/>
          </a:xfrm>
          <a:prstGeom prst="wave">
            <a:avLst>
              <a:gd name="adj1" fmla="val 12500"/>
              <a:gd name="adj2" fmla="val 305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3.  SARANA HUBUNGAN ANTARWARGA, ANTARDAERAH &amp; ANTARBUDAYA</a:t>
            </a:r>
          </a:p>
        </p:txBody>
      </p:sp>
      <p:sp>
        <p:nvSpPr>
          <p:cNvPr id="8" name="Wave 7"/>
          <p:cNvSpPr/>
          <p:nvPr/>
        </p:nvSpPr>
        <p:spPr>
          <a:xfrm>
            <a:off x="609600" y="4800600"/>
            <a:ext cx="8001000" cy="1371600"/>
          </a:xfrm>
          <a:prstGeom prst="wav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4. PEMERSATU LAPISAN MASYARAKAT: SOSIAL, BUDAYA, SUKU BANGSA, DAN BAHASA</a:t>
            </a:r>
          </a:p>
        </p:txBody>
      </p:sp>
      <p:sp>
        <p:nvSpPr>
          <p:cNvPr id="9" name="Down Arrow 8"/>
          <p:cNvSpPr/>
          <p:nvPr/>
        </p:nvSpPr>
        <p:spPr>
          <a:xfrm>
            <a:off x="4191000" y="1143000"/>
            <a:ext cx="1524000" cy="6096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828800" y="304800"/>
            <a:ext cx="5181600" cy="9906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Rockwell Extra Bold" pitchFamily="18" charset="0"/>
              </a:rPr>
              <a:t>NEGARA</a:t>
            </a:r>
          </a:p>
        </p:txBody>
      </p:sp>
      <p:sp>
        <p:nvSpPr>
          <p:cNvPr id="5" name="Wave 4"/>
          <p:cNvSpPr/>
          <p:nvPr/>
        </p:nvSpPr>
        <p:spPr>
          <a:xfrm>
            <a:off x="457200" y="1752600"/>
            <a:ext cx="8077200" cy="1066800"/>
          </a:xfrm>
          <a:prstGeom prst="wave">
            <a:avLst>
              <a:gd name="adj1" fmla="val 12500"/>
              <a:gd name="adj2" fmla="val -305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ADMINISTRASI KENEGARAAN</a:t>
            </a:r>
          </a:p>
        </p:txBody>
      </p:sp>
      <p:sp>
        <p:nvSpPr>
          <p:cNvPr id="6" name="Wave 5"/>
          <p:cNvSpPr/>
          <p:nvPr/>
        </p:nvSpPr>
        <p:spPr>
          <a:xfrm>
            <a:off x="457200" y="2590800"/>
            <a:ext cx="8077200" cy="990600"/>
          </a:xfrm>
          <a:prstGeom prst="wav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PENGANTAR RESMI BELAJAR</a:t>
            </a:r>
          </a:p>
        </p:txBody>
      </p:sp>
      <p:sp>
        <p:nvSpPr>
          <p:cNvPr id="7" name="Wave 6"/>
          <p:cNvSpPr/>
          <p:nvPr/>
        </p:nvSpPr>
        <p:spPr>
          <a:xfrm>
            <a:off x="457200" y="3352800"/>
            <a:ext cx="8153400" cy="1752600"/>
          </a:xfrm>
          <a:prstGeom prst="wave">
            <a:avLst>
              <a:gd name="adj1" fmla="val 11709"/>
              <a:gd name="adj2" fmla="val 0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PERENCANAAN &amp; PELAKSANAAN PEMBANGUNAN BAGI INDONESIA SEBAGAI NEGARA BERKEMBANG</a:t>
            </a:r>
          </a:p>
        </p:txBody>
      </p:sp>
      <p:sp>
        <p:nvSpPr>
          <p:cNvPr id="8" name="Wave 7"/>
          <p:cNvSpPr/>
          <p:nvPr/>
        </p:nvSpPr>
        <p:spPr>
          <a:xfrm>
            <a:off x="381000" y="4648200"/>
            <a:ext cx="8153400" cy="1676400"/>
          </a:xfrm>
          <a:prstGeom prst="wave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 BAHASA RESMI BERKEBUDAYAAN &amp; ILMU TEKNOLOGI (ILTEK)</a:t>
            </a:r>
          </a:p>
        </p:txBody>
      </p:sp>
      <p:sp>
        <p:nvSpPr>
          <p:cNvPr id="9" name="Down Arrow 8"/>
          <p:cNvSpPr/>
          <p:nvPr/>
        </p:nvSpPr>
        <p:spPr>
          <a:xfrm>
            <a:off x="3733800" y="1295400"/>
            <a:ext cx="1094232" cy="533400"/>
          </a:xfrm>
          <a:prstGeom prst="downArrow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09800" y="304800"/>
            <a:ext cx="5029200" cy="990600"/>
          </a:xfrm>
          <a:prstGeom prst="ellips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BAHASA STANDAR/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BAKU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28800" y="1524000"/>
            <a:ext cx="5715000" cy="685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PEMERSATU SOSIAL, BUDAYA, &amp; BAHASA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71600" y="2438400"/>
            <a:ext cx="6553200" cy="990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  <a:latin typeface="Rockwell Extra Bold" pitchFamily="18" charset="0"/>
              </a:rPr>
              <a:t>PENANDA KEPRIBADIAN BERSUARA &amp; BERKOMUNIKASI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43000" y="3657600"/>
            <a:ext cx="70866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  <a:latin typeface="Rockwell Extra Bold" pitchFamily="18" charset="0"/>
              </a:rPr>
              <a:t>PENAMBAH KEWIBAWAAN SEBAGAI PEJABAT&amp;INTELEKTUAL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62000" y="4876800"/>
            <a:ext cx="7696200" cy="1143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Rockwell Extra Bold" pitchFamily="18" charset="0"/>
              </a:rPr>
              <a:t>PENANDA ACUAN ILMIAH&amp;PENULISAN KARYA ILMIAH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4343400" y="1295400"/>
            <a:ext cx="713232" cy="2286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419600" y="2209800"/>
            <a:ext cx="533400" cy="2286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419600" y="3429000"/>
            <a:ext cx="533400" cy="2286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343400" y="4648200"/>
            <a:ext cx="609600" cy="2286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9" name="7-Point Star 8"/>
          <p:cNvSpPr/>
          <p:nvPr/>
        </p:nvSpPr>
        <p:spPr>
          <a:xfrm>
            <a:off x="609600" y="457200"/>
            <a:ext cx="8001000" cy="5562600"/>
          </a:xfrm>
          <a:prstGeom prst="star7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rgbClr val="0070C0"/>
              </a:solidFill>
              <a:latin typeface="Algerian" pitchFamily="82" charset="0"/>
            </a:endParaRPr>
          </a:p>
          <a:p>
            <a:pPr algn="ctr"/>
            <a:endParaRPr lang="en-US" sz="2800" b="1" dirty="0">
              <a:solidFill>
                <a:srgbClr val="0070C0"/>
              </a:solidFill>
              <a:latin typeface="Algerian" pitchFamily="82" charset="0"/>
            </a:endParaRP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Algerian" pitchFamily="82" charset="0"/>
              </a:rPr>
              <a:t>POSISI DAN FUNGSI BAHASA INDONESIA MERUPAKAN KEKUATAN BANGSA INDONESIA &amp; JATI DIRI BANGSA INDONESIA YANG KOKOH DAN MANDIRI 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6-Point Star 5"/>
          <p:cNvSpPr/>
          <p:nvPr/>
        </p:nvSpPr>
        <p:spPr>
          <a:xfrm>
            <a:off x="914400" y="381000"/>
            <a:ext cx="7162800" cy="5715000"/>
          </a:xfrm>
          <a:prstGeom prst="star6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  <a:latin typeface="Algerian" pitchFamily="82" charset="0"/>
              </a:rPr>
              <a:t>EKSISTENSI BAHASA INDONESIA DIPERKUAT DENGAN LATAR BELAKANG SEJARAH YANG RUNTUT DAN ARGUMENTATIF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>
              <a:solidFill>
                <a:srgbClr val="660033"/>
              </a:solidFill>
              <a:latin typeface="Rockwell Extra Bold" pitchFamily="18" charset="0"/>
            </a:endParaRPr>
          </a:p>
          <a:p>
            <a:pPr>
              <a:buNone/>
            </a:pPr>
            <a:endParaRPr lang="en-US" dirty="0">
              <a:solidFill>
                <a:srgbClr val="660033"/>
              </a:solidFill>
              <a:latin typeface="Rockwell Extra Bold" pitchFamily="18" charset="0"/>
            </a:endParaRPr>
          </a:p>
          <a:p>
            <a:pPr>
              <a:buNone/>
            </a:pPr>
            <a:endParaRPr lang="en-US" dirty="0">
              <a:solidFill>
                <a:srgbClr val="660033"/>
              </a:solidFill>
              <a:latin typeface="Rockwell Extra Bold" pitchFamily="18" charset="0"/>
            </a:endParaRPr>
          </a:p>
          <a:p>
            <a:pPr>
              <a:buNone/>
            </a:pPr>
            <a:endParaRPr lang="en-US" dirty="0">
              <a:solidFill>
                <a:srgbClr val="660033"/>
              </a:solidFill>
              <a:latin typeface="Rockwell Extra Bold" pitchFamily="18" charset="0"/>
            </a:endParaRPr>
          </a:p>
          <a:p>
            <a:pPr>
              <a:buNone/>
            </a:pPr>
            <a:endParaRPr lang="en-US" dirty="0">
              <a:solidFill>
                <a:srgbClr val="660033"/>
              </a:solidFill>
              <a:latin typeface="Rockwell Extra Bold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2000" y="381000"/>
            <a:ext cx="4648200" cy="2057400"/>
          </a:xfrm>
          <a:prstGeom prst="ellips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  <a:latin typeface="Rockwell Extra Bold" pitchFamily="18" charset="0"/>
              </a:rPr>
              <a:t>CIRI-CIRI BAHASA INDONESIA YANG KHAS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62000" y="2286000"/>
            <a:ext cx="4648200" cy="1981200"/>
          </a:xfrm>
          <a:prstGeom prst="ellipse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660033"/>
                </a:solidFill>
                <a:latin typeface="Rockwell Extra Bold" pitchFamily="18" charset="0"/>
              </a:rPr>
              <a:t>LEGITIMASI SEBAGAI INTERAKSI BAHASA INDONESIA</a:t>
            </a:r>
            <a:endParaRPr lang="en-US" dirty="0">
              <a:solidFill>
                <a:srgbClr val="660033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8200" y="4114800"/>
            <a:ext cx="4648200" cy="1981200"/>
          </a:xfrm>
          <a:prstGeom prst="ellips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Rockwell Extra Bold" pitchFamily="18" charset="0"/>
              </a:rPr>
              <a:t>ADANYA RAGAM SERTA LARAS BAHASA INDONESIA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715000" y="838200"/>
            <a:ext cx="2971800" cy="4724400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660033"/>
                </a:solidFill>
                <a:latin typeface="Rockwell Extra Bold" pitchFamily="18" charset="0"/>
              </a:rPr>
              <a:t>MEMPERKUAT KONSEPSI &amp; FUNGSI BAHASA INDONESIA DIKEMBANGKAN KE BERBAGAI ILMU, TEKNOLOGI, BIDANG, DAN BUDAYA SEKARANG &amp; NANTI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5410200" y="914400"/>
            <a:ext cx="304800" cy="865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410200" y="2819400"/>
            <a:ext cx="304800" cy="865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5410200" y="4724400"/>
            <a:ext cx="304800" cy="865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7924800" cy="5715000"/>
          </a:xfrm>
          <a:blipFill>
            <a:blip r:embed="rId2" cstate="print"/>
            <a:tile tx="0" ty="0" sx="100000" sy="100000" flip="none" algn="tl"/>
          </a:blipFill>
          <a:ln>
            <a:solidFill>
              <a:srgbClr val="660033"/>
            </a:solidFill>
          </a:ln>
        </p:spPr>
        <p:txBody>
          <a:bodyPr/>
          <a:lstStyle/>
          <a:p>
            <a:endParaRPr lang="en-US" dirty="0">
              <a:latin typeface="Algerian" pitchFamily="8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143000" y="457200"/>
            <a:ext cx="6705600" cy="2057400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Algerian" pitchFamily="82" charset="0"/>
              </a:rPr>
              <a:t>BAHASA INDONESIA YANG BAIK DAN BENAR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914400" y="2286000"/>
            <a:ext cx="7010400" cy="3962400"/>
          </a:xfrm>
          <a:prstGeom prst="horizontalScroll">
            <a:avLst>
              <a:gd name="adj" fmla="val 744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/>
              <a:t>BAIK = </a:t>
            </a:r>
            <a:r>
              <a:rPr lang="en-US" sz="3200" dirty="0" err="1"/>
              <a:t>Sesuai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sasaran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siapa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di </a:t>
            </a:r>
            <a:r>
              <a:rPr lang="en-US" sz="3200" dirty="0" err="1"/>
              <a:t>sampaikan</a:t>
            </a:r>
            <a:r>
              <a:rPr lang="en-US" sz="3200" dirty="0"/>
              <a:t> – </a:t>
            </a:r>
            <a:r>
              <a:rPr lang="en-US" sz="3200" dirty="0" err="1"/>
              <a:t>Aspek</a:t>
            </a:r>
            <a:r>
              <a:rPr lang="en-US" sz="3200" dirty="0"/>
              <a:t> </a:t>
            </a:r>
            <a:r>
              <a:rPr lang="en-US" sz="3200" dirty="0" err="1"/>
              <a:t>Komunikatif</a:t>
            </a:r>
            <a:r>
              <a:rPr lang="en-US" sz="3200" dirty="0"/>
              <a:t>.</a:t>
            </a:r>
          </a:p>
          <a:p>
            <a:pPr algn="just"/>
            <a:endParaRPr lang="en-US" sz="3200" dirty="0">
              <a:solidFill>
                <a:schemeClr val="accent2">
                  <a:lumMod val="50000"/>
                </a:schemeClr>
              </a:solidFill>
              <a:latin typeface="Bodoni MT Black" pitchFamily="18" charset="0"/>
            </a:endParaRPr>
          </a:p>
          <a:p>
            <a:pPr algn="just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BENAR = </a:t>
            </a:r>
            <a:r>
              <a:rPr lang="en-US" sz="3200" dirty="0" err="1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US" sz="3200" dirty="0" err="1"/>
              <a:t>eraturan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 (</a:t>
            </a:r>
            <a:r>
              <a:rPr lang="en-US" sz="3200" dirty="0" err="1"/>
              <a:t>tata</a:t>
            </a:r>
            <a:r>
              <a:rPr lang="en-US" sz="3200" dirty="0"/>
              <a:t> </a:t>
            </a:r>
            <a:r>
              <a:rPr lang="en-US" sz="3200" dirty="0" err="1"/>
              <a:t>bahasa</a:t>
            </a:r>
            <a:r>
              <a:rPr lang="en-US" sz="3200" dirty="0"/>
              <a:t>, </a:t>
            </a:r>
            <a:r>
              <a:rPr lang="en-US" sz="3200" dirty="0" err="1"/>
              <a:t>pilihan</a:t>
            </a:r>
            <a:r>
              <a:rPr lang="en-US" sz="3200" dirty="0"/>
              <a:t> kata, </a:t>
            </a:r>
            <a:r>
              <a:rPr lang="en-US" sz="3200" dirty="0" err="1"/>
              <a:t>tanda</a:t>
            </a:r>
            <a:r>
              <a:rPr lang="en-US" sz="3200" dirty="0"/>
              <a:t> </a:t>
            </a:r>
            <a:r>
              <a:rPr lang="en-US" sz="3200" dirty="0" err="1"/>
              <a:t>baca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ejaan</a:t>
            </a:r>
            <a:r>
              <a:rPr lang="en-US" sz="3200" dirty="0"/>
              <a:t>). – </a:t>
            </a:r>
            <a:r>
              <a:rPr lang="en-US" sz="3200" dirty="0" err="1"/>
              <a:t>Aspek</a:t>
            </a:r>
            <a:r>
              <a:rPr lang="en-US" sz="3200" dirty="0"/>
              <a:t> </a:t>
            </a:r>
            <a:r>
              <a:rPr lang="en-US" sz="3200" dirty="0" err="1"/>
              <a:t>kaidah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6203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/>
          <a:lstStyle/>
          <a:p>
            <a:pPr algn="ctr">
              <a:buNone/>
            </a:pPr>
            <a:endParaRPr lang="en-US" dirty="0">
              <a:latin typeface="Algerian" pitchFamily="8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33600" y="1981200"/>
            <a:ext cx="5486400" cy="24384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660033"/>
                </a:solidFill>
                <a:latin typeface="Algerian" pitchFamily="82" charset="0"/>
              </a:rPr>
              <a:t>ALHAMDULILLAH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triped Right Arrow 3"/>
          <p:cNvSpPr/>
          <p:nvPr/>
        </p:nvSpPr>
        <p:spPr>
          <a:xfrm>
            <a:off x="0" y="152400"/>
            <a:ext cx="5029200" cy="6019800"/>
          </a:xfrm>
          <a:prstGeom prst="stripedRightArrow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6200000" scaled="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33CC"/>
                </a:solidFill>
                <a:latin typeface="Arial Black" pitchFamily="34" charset="0"/>
              </a:rPr>
              <a:t>KETIKA BAHASA BERADA PADA TATARAN EKSPRESI DIRI &amp; KOMUNIKASI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57800" y="1066800"/>
            <a:ext cx="3276600" cy="434340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BAHASA YANG DIGUNAKAN MASUK KE DALAM RAGAM BAHASA &amp; LARAS BAHASA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457200"/>
            <a:ext cx="7391400" cy="990600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Rockwell Extra Bold" pitchFamily="18" charset="0"/>
              </a:rPr>
              <a:t>RAGAM BAHASA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90600" y="2057400"/>
            <a:ext cx="7467600" cy="1828800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660033"/>
                </a:solidFill>
                <a:latin typeface="Rockwell Extra Bold" pitchFamily="18" charset="0"/>
                <a:ea typeface="GungsuhChe" pitchFamily="49" charset="-127"/>
              </a:rPr>
              <a:t>VARIASI BAHASA YANG TERBENTUK KARENA </a:t>
            </a:r>
            <a:r>
              <a:rPr lang="en-US" sz="2400" b="1" dirty="0">
                <a:solidFill>
                  <a:srgbClr val="002060"/>
                </a:solidFill>
                <a:latin typeface="Rockwell Extra Bold" pitchFamily="18" charset="0"/>
                <a:ea typeface="GungsuhChe" pitchFamily="49" charset="-127"/>
              </a:rPr>
              <a:t>PEMAKAIAN BAHASA </a:t>
            </a:r>
          </a:p>
        </p:txBody>
      </p:sp>
      <p:sp>
        <p:nvSpPr>
          <p:cNvPr id="9" name="Down Arrow 8"/>
          <p:cNvSpPr/>
          <p:nvPr/>
        </p:nvSpPr>
        <p:spPr>
          <a:xfrm>
            <a:off x="4038600" y="1447800"/>
            <a:ext cx="1295400" cy="6096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371600" y="3886200"/>
            <a:ext cx="6629400" cy="2057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latin typeface="Rockwell Extra Bold" pitchFamily="18" charset="0"/>
              </a:rPr>
              <a:t>DIBEDAKAN BERDASARKAN MEDIA YANG DIGUNAKAN PADA TOPIK PEMBICARAAN DAN SIKAP PEMBICARANYA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7239000" y="3200400"/>
            <a:ext cx="6096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6-Point Star 3"/>
          <p:cNvSpPr/>
          <p:nvPr/>
        </p:nvSpPr>
        <p:spPr>
          <a:xfrm>
            <a:off x="685800" y="381000"/>
            <a:ext cx="7848600" cy="5638800"/>
          </a:xfrm>
          <a:prstGeom prst="star6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  <a:latin typeface="Rockwell Extra Bold" pitchFamily="18" charset="0"/>
              </a:rPr>
              <a:t>LARAS BAHASA  : </a:t>
            </a:r>
            <a:r>
              <a:rPr lang="en-US" sz="3200" dirty="0">
                <a:solidFill>
                  <a:srgbClr val="FFFF00"/>
                </a:solidFill>
                <a:latin typeface="Rockwell Extra Bold" pitchFamily="18" charset="0"/>
              </a:rPr>
              <a:t>KESESUAIAN ANTARA BAHASA </a:t>
            </a:r>
            <a:r>
              <a:rPr lang="en-US" sz="3200" dirty="0">
                <a:solidFill>
                  <a:srgbClr val="002060"/>
                </a:solidFill>
                <a:latin typeface="Rockwell Extra Bold" pitchFamily="18" charset="0"/>
              </a:rPr>
              <a:t>DAN FUNGSI PEMAKAINYA (UTAMA)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6-Point Star 3"/>
          <p:cNvSpPr/>
          <p:nvPr/>
        </p:nvSpPr>
        <p:spPr>
          <a:xfrm>
            <a:off x="533400" y="381000"/>
            <a:ext cx="8001000" cy="5715000"/>
          </a:xfrm>
          <a:prstGeom prst="star6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Rockwell Extra Bold" pitchFamily="18" charset="0"/>
              </a:rPr>
              <a:t>RAGAM BAHASA DAN LARAS BAHASA SALING TERKAIT DALAM PERWUJUDAN ASPEK KOMUNIKASI BAHASA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09600" y="762000"/>
            <a:ext cx="2438400" cy="51054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Rockwell Extra Bold" pitchFamily="18" charset="0"/>
              </a:rPr>
              <a:t>KBBI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2895600" y="609600"/>
            <a:ext cx="5638800" cy="5257800"/>
          </a:xfrm>
          <a:prstGeom prst="vertic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66"/>
                </a:solidFill>
                <a:latin typeface="Rockwell Extra Bold" pitchFamily="18" charset="0"/>
                <a:ea typeface="GungsuhChe" pitchFamily="49" charset="-127"/>
              </a:rPr>
              <a:t>VARIASI BAHASA MENURUT PEMAKAINYA, TOPIK YANG PERLU DIBICARAKAN, HUBUNGAN PEMBICARA &amp; TEMAN BICARA, DAN MEDIUM PEMBICARAANNYA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7200" y="381000"/>
            <a:ext cx="4648200" cy="5638800"/>
          </a:xfrm>
          <a:prstGeom prst="right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Rockwell Extra Bold" pitchFamily="18" charset="0"/>
              </a:rPr>
              <a:t>RAGAM BAHASA DALAM BERKOMUNIKASI HARUS MEMPERHATIKAN ASPEK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05400" y="304800"/>
            <a:ext cx="3581400" cy="1219200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66"/>
                </a:solidFill>
                <a:latin typeface="Rockwell Extra Bold" pitchFamily="18" charset="0"/>
              </a:rPr>
              <a:t>SITUASI YANG DIHADAPI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05400" y="1524000"/>
            <a:ext cx="3581400" cy="1447800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  <a:cs typeface="Aharoni" pitchFamily="2" charset="-79"/>
              </a:rPr>
              <a:t>PERMASALAHAN YANG DISAMPAIKAN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05400" y="2971800"/>
            <a:ext cx="3581400" cy="16002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  <a:latin typeface="Rockwell Extra Bold" pitchFamily="18" charset="0"/>
                <a:cs typeface="Aharoni" pitchFamily="2" charset="-79"/>
              </a:rPr>
              <a:t>LATAR BELAKANG PEMBACA / PENDENGAR YANG DITUJU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105400" y="4572000"/>
            <a:ext cx="3581400" cy="1447800"/>
          </a:xfrm>
          <a:prstGeom prst="round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66"/>
                </a:solidFill>
                <a:latin typeface="Rockwell Extra Bold" pitchFamily="18" charset="0"/>
                <a:cs typeface="Aharoni" pitchFamily="2" charset="-79"/>
              </a:rPr>
              <a:t>MEDIUM/SARANA BAHASA YANG DIGUNAKAN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>
              <a:latin typeface="Rockwell Extra Bold" pitchFamily="18" charset="0"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457200" y="1066800"/>
            <a:ext cx="3429000" cy="4419600"/>
          </a:xfrm>
          <a:prstGeom prst="curvedRightArrow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191000" y="304800"/>
            <a:ext cx="4343400" cy="2819400"/>
          </a:xfrm>
          <a:prstGeom prst="ellipse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RAGAM BAHASA BERDASARKAN SITUASI PEMAKAINYA</a:t>
            </a:r>
          </a:p>
        </p:txBody>
      </p:sp>
      <p:sp>
        <p:nvSpPr>
          <p:cNvPr id="6" name="Oval 5"/>
          <p:cNvSpPr/>
          <p:nvPr/>
        </p:nvSpPr>
        <p:spPr>
          <a:xfrm>
            <a:off x="4114800" y="3505200"/>
            <a:ext cx="4419600" cy="2514600"/>
          </a:xfrm>
          <a:prstGeom prst="ellipse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FORMAL</a:t>
            </a:r>
          </a:p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SEMIFORMAL ATAU</a:t>
            </a:r>
          </a:p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 NONFORMAL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Down Arrow Callout 5"/>
          <p:cNvSpPr/>
          <p:nvPr/>
        </p:nvSpPr>
        <p:spPr>
          <a:xfrm>
            <a:off x="1447800" y="304800"/>
            <a:ext cx="6400800" cy="1447800"/>
          </a:xfrm>
          <a:prstGeom prst="down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Rockwell Extra Bold" pitchFamily="18" charset="0"/>
              </a:rPr>
              <a:t>KRITERIA BAHASA FORMAL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1752600"/>
            <a:ext cx="7620000" cy="609600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dirty="0">
                <a:solidFill>
                  <a:srgbClr val="92D050"/>
                </a:solidFill>
                <a:latin typeface="Rockwell Extra Bold" pitchFamily="18" charset="0"/>
              </a:rPr>
              <a:t>KEMANTAPAN DINAMIS DALAM PEMAKAIAN KAIDAH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143000" y="2438400"/>
            <a:ext cx="7086600" cy="609600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PENGGUNAAN FUNGSI-FUNGSI GRAMATIKAL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371600" y="3124200"/>
            <a:ext cx="6705600" cy="762000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000" dirty="0">
                <a:solidFill>
                  <a:srgbClr val="002060"/>
                </a:solidFill>
                <a:latin typeface="Rockwell Extra Bold" pitchFamily="18" charset="0"/>
              </a:rPr>
              <a:t>PENGGUNAAN BENTUKAN KATA SECARA LENGKAP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600200" y="3962400"/>
            <a:ext cx="6172200" cy="914400"/>
          </a:xfrm>
          <a:prstGeom prst="roundRec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Rockwell Extra Bold" pitchFamily="18" charset="0"/>
              </a:rPr>
              <a:t>PENGGUNAAN IMBUHAN /AFIKASI SECARA EKSPLISIT &amp; KONSISTEN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905000" y="4953000"/>
            <a:ext cx="5562600" cy="1066800"/>
          </a:xfrm>
          <a:prstGeom prst="round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PENGGUNAAN EJAAN YANG BAKU PADA RAGAM TULIS &amp; LAFAL BAKU RAGAM LISAN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457200"/>
            <a:ext cx="7391400" cy="1447800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B0F0"/>
                </a:solidFill>
                <a:latin typeface="Rockwell Extra Bold" pitchFamily="18" charset="0"/>
              </a:rPr>
              <a:t>PEMBEDAAN RAGAM BAHASA FORMAL &amp; NONFORMAL</a:t>
            </a:r>
          </a:p>
        </p:txBody>
      </p:sp>
      <p:sp>
        <p:nvSpPr>
          <p:cNvPr id="5" name="Wave 4"/>
          <p:cNvSpPr/>
          <p:nvPr/>
        </p:nvSpPr>
        <p:spPr>
          <a:xfrm>
            <a:off x="533400" y="2057400"/>
            <a:ext cx="7848600" cy="1295400"/>
          </a:xfrm>
          <a:prstGeom prst="wave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PENGGUNAAN KATA SAPAAN &amp; KATA GANTI</a:t>
            </a:r>
          </a:p>
        </p:txBody>
      </p:sp>
      <p:sp>
        <p:nvSpPr>
          <p:cNvPr id="6" name="Wave 5"/>
          <p:cNvSpPr/>
          <p:nvPr/>
        </p:nvSpPr>
        <p:spPr>
          <a:xfrm>
            <a:off x="533400" y="2895600"/>
            <a:ext cx="7848600" cy="1752600"/>
          </a:xfrm>
          <a:prstGeom prst="wave">
            <a:avLst>
              <a:gd name="adj1" fmla="val 12500"/>
              <a:gd name="adj2" fmla="val 174"/>
            </a:avLst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PENGGUNAAN IMBUHAN (AFIKSASI); AWALAN, AKHIRAN, GABUNGAN AWALAN DAN AKHIRAN, &amp; IMBUHAN TERPISAH </a:t>
            </a:r>
          </a:p>
        </p:txBody>
      </p:sp>
      <p:sp>
        <p:nvSpPr>
          <p:cNvPr id="7" name="Wave 6"/>
          <p:cNvSpPr/>
          <p:nvPr/>
        </p:nvSpPr>
        <p:spPr>
          <a:xfrm>
            <a:off x="533400" y="4114800"/>
            <a:ext cx="7848600" cy="1447800"/>
          </a:xfrm>
          <a:prstGeom prst="wav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  <a:latin typeface="Rockwell Extra Bold" pitchFamily="18" charset="0"/>
              </a:rPr>
              <a:t>PENGGUNAAN UNSUR FATIK (PERSUASI)</a:t>
            </a:r>
          </a:p>
        </p:txBody>
      </p:sp>
      <p:sp>
        <p:nvSpPr>
          <p:cNvPr id="8" name="Wave 7"/>
          <p:cNvSpPr/>
          <p:nvPr/>
        </p:nvSpPr>
        <p:spPr>
          <a:xfrm>
            <a:off x="457200" y="5029200"/>
            <a:ext cx="7924800" cy="1143000"/>
          </a:xfrm>
          <a:prstGeom prst="wave">
            <a:avLst>
              <a:gd name="adj1" fmla="val 12500"/>
              <a:gd name="adj2" fmla="val -512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PENGHILANGAN UNSUR /FUNGSI KALIMAT (S-P-O-PEL-KET)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114800" y="1905000"/>
            <a:ext cx="941832" cy="4572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54763"/>
          </a:xfrm>
          <a:blipFill>
            <a:blip r:embed="rId2" cstate="print"/>
            <a:tile tx="0" ty="0" sx="100000" sy="100000" flip="none" algn="tl"/>
          </a:blipFill>
          <a:ln cap="rnd" cmpd="dbl">
            <a:solidFill>
              <a:schemeClr val="tx1"/>
            </a:solidFill>
            <a:miter lim="800000"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>
              <a:rot lat="0" lon="0" rev="600000"/>
            </a:lightRig>
          </a:scene3d>
          <a:sp3d contourW="12700">
            <a:contourClr>
              <a:srgbClr val="FF33CC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447800" y="381000"/>
            <a:ext cx="6858000" cy="1295400"/>
          </a:xfrm>
          <a:prstGeom prst="wedgeRoundRect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66"/>
                </a:solidFill>
                <a:latin typeface="Rockwell Extra Bold" pitchFamily="18" charset="0"/>
              </a:rPr>
              <a:t>B A H A S A N</a:t>
            </a:r>
          </a:p>
        </p:txBody>
      </p:sp>
      <p:sp>
        <p:nvSpPr>
          <p:cNvPr id="8" name="Vertical Scroll 7"/>
          <p:cNvSpPr/>
          <p:nvPr/>
        </p:nvSpPr>
        <p:spPr>
          <a:xfrm>
            <a:off x="762000" y="1981200"/>
            <a:ext cx="7620000" cy="441960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endParaRPr lang="en-US" sz="2000" dirty="0">
              <a:latin typeface="Rockwell Extra Bold" pitchFamily="18" charset="0"/>
            </a:endParaRPr>
          </a:p>
          <a:p>
            <a:pPr marL="1828800" lvl="3" indent="-457200">
              <a:buFont typeface="+mj-lt"/>
              <a:buAutoNum type="arabicPeriod"/>
            </a:pPr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FUNGSI BAHASA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RAGAM DAN LARAS BAHASA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EJAAN DAN TANDA BACA</a:t>
            </a:r>
          </a:p>
          <a:p>
            <a:pPr marL="457200" indent="-457200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		4 +  5.  	KALIMAT EFEKTIF</a:t>
            </a:r>
          </a:p>
          <a:p>
            <a:pPr marL="457200" indent="-457200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		6 + 7.  	PARAGRAF</a:t>
            </a:r>
          </a:p>
          <a:p>
            <a:pPr marL="1828800" lvl="3" indent="-457200">
              <a:buAutoNum type="arabicPeriod" startAt="8"/>
            </a:pPr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UTS</a:t>
            </a:r>
          </a:p>
          <a:p>
            <a:pPr marL="1828800" lvl="3" indent="-457200">
              <a:buAutoNum type="arabicPeriod" startAt="8"/>
            </a:pPr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KUTIPAN DAN SISTEM RUJUKAN</a:t>
            </a:r>
          </a:p>
          <a:p>
            <a:pPr marL="1828800" lvl="3" indent="-457200">
              <a:buAutoNum type="arabicPeriod" startAt="8"/>
            </a:pPr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TOPIK, TUJUAN, TESIS</a:t>
            </a:r>
          </a:p>
          <a:p>
            <a:pPr marL="1828800" lvl="3" indent="-457200">
              <a:buAutoNum type="arabicPeriod" startAt="8"/>
            </a:pPr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 JENIS TULISAN</a:t>
            </a:r>
          </a:p>
          <a:p>
            <a:pPr marL="457200" indent="-457200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	    12 + 13.  RINGKASAN, ABSTRAK, DAN 		 SINTESIS</a:t>
            </a:r>
          </a:p>
          <a:p>
            <a:pPr marL="457200" indent="-457200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		       14.  UAS</a:t>
            </a:r>
          </a:p>
          <a:p>
            <a:pPr marL="457200" indent="-457200" algn="ctr">
              <a:buFont typeface="+mj-lt"/>
              <a:buAutoNum type="arabicPeriod"/>
            </a:pPr>
            <a:endParaRPr lang="en-US" sz="2000" dirty="0">
              <a:latin typeface="Rockwell Extra Bold" pitchFamily="18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38200" y="381000"/>
            <a:ext cx="7391400" cy="1524000"/>
          </a:xfrm>
          <a:prstGeom prst="ellipse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Rockwell Extra Bold" pitchFamily="18" charset="0"/>
              </a:rPr>
              <a:t>PEMBEDAAN ANTARA RAGAM BAHASA FORMAL, SEMI FORMAL, NONFORMAL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09800" y="2209800"/>
            <a:ext cx="5029200" cy="609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000" dirty="0">
                <a:solidFill>
                  <a:srgbClr val="002060"/>
                </a:solidFill>
                <a:latin typeface="Rockwell Extra Bold" pitchFamily="18" charset="0"/>
              </a:rPr>
              <a:t>POKOK MASALAH YANG DIBAHAS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752600" y="2819400"/>
            <a:ext cx="57912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HUBUNGAN ANTARA PEMBICARA DAN PENDENGAR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24000" y="3581400"/>
            <a:ext cx="63246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MEDIUM BAHASA YANG DIGUNAKAN LISAN/TULIS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143000" y="4495800"/>
            <a:ext cx="69342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000" dirty="0">
                <a:solidFill>
                  <a:srgbClr val="FFCC00"/>
                </a:solidFill>
                <a:latin typeface="Rockwell Extra Bold" pitchFamily="18" charset="0"/>
              </a:rPr>
              <a:t>AREA/LINGKUNGAN PEMBICARAAN TERJADI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14400" y="5257800"/>
            <a:ext cx="7391400" cy="685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000" dirty="0">
                <a:solidFill>
                  <a:srgbClr val="C00000"/>
                </a:solidFill>
                <a:latin typeface="Rockwell Extra Bold" pitchFamily="18" charset="0"/>
              </a:rPr>
              <a:t>SITUASI BERLANGSUNGNYA PEMBICARAAN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3886200" y="1905000"/>
            <a:ext cx="1219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1828800" y="381000"/>
            <a:ext cx="5486400" cy="914400"/>
          </a:xfrm>
          <a:prstGeom prst="downArrowCallout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40000"/>
                    <a:lumOff val="60000"/>
                  </a:schemeClr>
                </a:solidFill>
                <a:latin typeface="Rockwell Extra Bold" pitchFamily="18" charset="0"/>
              </a:rPr>
              <a:t>CONTOH-CONTOH</a:t>
            </a:r>
          </a:p>
        </p:txBody>
      </p:sp>
      <p:sp>
        <p:nvSpPr>
          <p:cNvPr id="10" name="Plaque 9"/>
          <p:cNvSpPr/>
          <p:nvPr/>
        </p:nvSpPr>
        <p:spPr>
          <a:xfrm>
            <a:off x="609600" y="1371600"/>
            <a:ext cx="7924800" cy="4495800"/>
          </a:xfrm>
          <a:prstGeom prst="plaque">
            <a:avLst>
              <a:gd name="adj" fmla="val 15683"/>
            </a:avLst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rgbClr val="FFFF00"/>
              </a:solidFill>
              <a:latin typeface="Rockwell Extra Bold" pitchFamily="18" charset="0"/>
            </a:endParaRPr>
          </a:p>
          <a:p>
            <a:endParaRPr lang="en-US" sz="2000" dirty="0">
              <a:solidFill>
                <a:srgbClr val="FFFF00"/>
              </a:solidFill>
              <a:latin typeface="Rockwell Extra Bold" pitchFamily="18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B0F0"/>
                </a:solidFill>
                <a:latin typeface="Rockwell Extra Bold" pitchFamily="18" charset="0"/>
              </a:rPr>
              <a:t>SAPAAN</a:t>
            </a:r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: SAYA + GUE/OGUT, ANDA +</a:t>
            </a:r>
          </a:p>
          <a:p>
            <a:pPr marL="457200" indent="-457200"/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		 LU/SITU/ENTE</a:t>
            </a:r>
          </a:p>
          <a:p>
            <a:pPr marL="457200" indent="-457200">
              <a:buAutoNum type="arabicPeriod" startAt="2"/>
            </a:pPr>
            <a:r>
              <a:rPr lang="en-US" sz="2000" dirty="0">
                <a:solidFill>
                  <a:srgbClr val="00B0F0"/>
                </a:solidFill>
                <a:latin typeface="Rockwell Extra Bold" pitchFamily="18" charset="0"/>
              </a:rPr>
              <a:t>AWALAN (PREFIKS): </a:t>
            </a:r>
          </a:p>
          <a:p>
            <a:pPr marL="457200" indent="-457200"/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      		MENGAPA – APAAN</a:t>
            </a:r>
          </a:p>
          <a:p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      	MENGOPI – NGOPI </a:t>
            </a:r>
          </a:p>
          <a:p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      </a:t>
            </a:r>
            <a:r>
              <a:rPr lang="en-US" sz="2000" dirty="0">
                <a:solidFill>
                  <a:srgbClr val="00B0F0"/>
                </a:solidFill>
                <a:latin typeface="Rockwell Extra Bold" pitchFamily="18" charset="0"/>
              </a:rPr>
              <a:t>AKHIRAN (SUFIKS): </a:t>
            </a:r>
          </a:p>
          <a:p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     	 LAPORAN – LAPORIN</a:t>
            </a:r>
          </a:p>
          <a:p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      	MARAHI – MARAHIN</a:t>
            </a:r>
          </a:p>
          <a:p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      </a:t>
            </a:r>
            <a:r>
              <a:rPr lang="en-US" sz="2000" dirty="0">
                <a:solidFill>
                  <a:srgbClr val="00B0F0"/>
                </a:solidFill>
                <a:latin typeface="Rockwell Extra Bold" pitchFamily="18" charset="0"/>
              </a:rPr>
              <a:t>AWALAN + AKHIRAN (SIMULFIKS): </a:t>
            </a:r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	MENEMUKAN – NEMUIN, 	MENYERAHKAN – NYERAHIN</a:t>
            </a:r>
          </a:p>
          <a:p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       </a:t>
            </a:r>
            <a:r>
              <a:rPr lang="en-US" sz="2000" dirty="0">
                <a:solidFill>
                  <a:srgbClr val="00B0F0"/>
                </a:solidFill>
                <a:latin typeface="Rockwell Extra Bold" pitchFamily="18" charset="0"/>
              </a:rPr>
              <a:t>IMBUHAN TERPISAH (KONFIKS):    </a:t>
            </a:r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	KESALAHAN – NYALAHIN, </a:t>
            </a:r>
          </a:p>
          <a:p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	PEMBETULAN -- BETULIN</a:t>
            </a:r>
          </a:p>
          <a:p>
            <a:pPr algn="ctr"/>
            <a:endParaRPr lang="en-US" dirty="0">
              <a:latin typeface="Rockwell Extra Bold" pitchFamily="18" charset="0"/>
            </a:endParaRPr>
          </a:p>
          <a:p>
            <a:pPr algn="ctr"/>
            <a:endParaRPr lang="en-US" dirty="0">
              <a:latin typeface="Rockwell Extra Bold" pitchFamily="18" charset="0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67000" y="381000"/>
            <a:ext cx="3886200" cy="457200"/>
          </a:xfrm>
          <a:prstGeom prst="round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Rockwell Extra Bold" pitchFamily="18" charset="0"/>
              </a:rPr>
              <a:t>CONTOH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33400" y="838200"/>
            <a:ext cx="3657600" cy="4800600"/>
          </a:xfrm>
          <a:prstGeom prst="rightArrow">
            <a:avLst/>
          </a:prstGeom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PENGGUNAAN UNSUR FATIK</a:t>
            </a:r>
          </a:p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NONFORMAL</a:t>
            </a:r>
          </a:p>
        </p:txBody>
      </p:sp>
      <p:sp>
        <p:nvSpPr>
          <p:cNvPr id="6" name="Oval 5"/>
          <p:cNvSpPr/>
          <p:nvPr/>
        </p:nvSpPr>
        <p:spPr>
          <a:xfrm>
            <a:off x="4495800" y="990600"/>
            <a:ext cx="4038600" cy="4495800"/>
          </a:xfrm>
          <a:prstGeom prst="ellipse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SIH, DEH, DONG, KOK, LHO, YA KALE, GITU YA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57200" y="1371600"/>
            <a:ext cx="4038600" cy="3505200"/>
          </a:xfrm>
          <a:prstGeom prst="rightArrow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PENGHILANGAN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UNSUR / FUNGSI KALIMAT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48200" y="381000"/>
            <a:ext cx="3962400" cy="1219200"/>
          </a:xfrm>
          <a:prstGeom prst="round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Rockwell Extra Bold" pitchFamily="18" charset="0"/>
              </a:rPr>
              <a:t>SUBJEK: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Rockwell Extra Bold" pitchFamily="18" charset="0"/>
              </a:rPr>
              <a:t> </a:t>
            </a:r>
            <a:r>
              <a:rPr lang="en-US" sz="2400" i="1" dirty="0">
                <a:solidFill>
                  <a:srgbClr val="000066"/>
                </a:solidFill>
                <a:latin typeface="Rockwell Extra Bold" pitchFamily="18" charset="0"/>
              </a:rPr>
              <a:t>KEPADA HADIRIN HARAP BERDIRI</a:t>
            </a:r>
            <a:endParaRPr lang="en-US" sz="2400" i="1" dirty="0">
              <a:solidFill>
                <a:srgbClr val="C00000"/>
              </a:solidFill>
              <a:latin typeface="Rockwell Extra Bold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48200" y="1752600"/>
            <a:ext cx="3962400" cy="1295400"/>
          </a:xfrm>
          <a:prstGeom prst="roundRec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Rockwell Extra Bold" pitchFamily="18" charset="0"/>
              </a:rPr>
              <a:t>PREDIKAT: </a:t>
            </a:r>
          </a:p>
          <a:p>
            <a:pPr algn="ctr"/>
            <a:r>
              <a:rPr lang="en-US" sz="2400" i="1" dirty="0">
                <a:solidFill>
                  <a:srgbClr val="002060"/>
                </a:solidFill>
                <a:latin typeface="Rockwell Extra Bold" pitchFamily="18" charset="0"/>
              </a:rPr>
              <a:t>LAPORAN ITU UNTUK PIMPINAN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48200" y="3200400"/>
            <a:ext cx="3962400" cy="1219200"/>
          </a:xfrm>
          <a:prstGeom prst="round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Rockwell Extra Bold" pitchFamily="18" charset="0"/>
              </a:rPr>
              <a:t>OBJEK: </a:t>
            </a:r>
          </a:p>
          <a:p>
            <a:pPr algn="ctr"/>
            <a:r>
              <a:rPr lang="en-US" sz="2000" dirty="0">
                <a:solidFill>
                  <a:srgbClr val="C00000"/>
                </a:solidFill>
                <a:latin typeface="Rockwell Extra Bold" pitchFamily="18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Rockwell Extra Bold" pitchFamily="18" charset="0"/>
              </a:rPr>
              <a:t>RCTI MELAPORKAN DARI MEDAN</a:t>
            </a:r>
            <a:r>
              <a:rPr lang="en-US" sz="2000" i="1" dirty="0">
                <a:solidFill>
                  <a:srgbClr val="002060"/>
                </a:solidFill>
                <a:latin typeface="Rockwell Extra Bold" pitchFamily="18" charset="0"/>
              </a:rPr>
              <a:t>  </a:t>
            </a:r>
          </a:p>
          <a:p>
            <a:pPr algn="ctr"/>
            <a:endParaRPr lang="en-US" sz="2000" dirty="0">
              <a:solidFill>
                <a:srgbClr val="C00000"/>
              </a:solidFill>
              <a:latin typeface="Rockwell Extra Bold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4648200" y="4572000"/>
            <a:ext cx="3962400" cy="1600200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Rockwell Extra Bold" pitchFamily="18" charset="0"/>
              </a:rPr>
              <a:t>PELENGKAP: </a:t>
            </a:r>
          </a:p>
          <a:p>
            <a:pPr algn="ctr"/>
            <a:r>
              <a:rPr lang="en-US" sz="2400" i="1" dirty="0">
                <a:solidFill>
                  <a:srgbClr val="002060"/>
                </a:solidFill>
                <a:latin typeface="Rockwell Extra Bold" pitchFamily="18" charset="0"/>
              </a:rPr>
              <a:t>MEREKA BERDISKUSI DI LANTAI II</a:t>
            </a:r>
            <a:endParaRPr lang="en-US" sz="2000" dirty="0">
              <a:solidFill>
                <a:srgbClr val="C00000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029200" y="838200"/>
            <a:ext cx="3581400" cy="1981200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Rockwell Extra Bold" pitchFamily="18" charset="0"/>
              </a:rPr>
              <a:t>LISAN</a:t>
            </a:r>
          </a:p>
        </p:txBody>
      </p:sp>
      <p:sp>
        <p:nvSpPr>
          <p:cNvPr id="5" name="Oval 4"/>
          <p:cNvSpPr/>
          <p:nvPr/>
        </p:nvSpPr>
        <p:spPr>
          <a:xfrm>
            <a:off x="5105400" y="3352800"/>
            <a:ext cx="3505200" cy="19812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660033"/>
                </a:solidFill>
                <a:latin typeface="Rockwell Extra Bold" pitchFamily="18" charset="0"/>
              </a:rPr>
              <a:t>TULIS</a:t>
            </a:r>
          </a:p>
        </p:txBody>
      </p:sp>
      <p:sp>
        <p:nvSpPr>
          <p:cNvPr id="7" name="Right Arrow Callout 6"/>
          <p:cNvSpPr/>
          <p:nvPr/>
        </p:nvSpPr>
        <p:spPr>
          <a:xfrm>
            <a:off x="609600" y="914400"/>
            <a:ext cx="5257800" cy="4495800"/>
          </a:xfrm>
          <a:prstGeom prst="rightArrowCallout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itchFamily="18" charset="0"/>
              </a:rPr>
              <a:t>RAGAM BAHASA BERDASARKAN </a:t>
            </a:r>
          </a:p>
          <a:p>
            <a:pPr algn="ctr">
              <a:lnSpc>
                <a:spcPct val="20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itchFamily="18" charset="0"/>
              </a:rPr>
              <a:t>MEDIUMNYA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228600"/>
            <a:ext cx="8077200" cy="24384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RAGAM  LISAN : BAHASA YANG  DILAFALKAN LANGSUNG OLEH PENUTURNYA KEPADA PENDENGAR/ TEMAN BICARANYA</a:t>
            </a:r>
            <a:endParaRPr lang="en-US" sz="2400" dirty="0"/>
          </a:p>
        </p:txBody>
      </p:sp>
      <p:sp>
        <p:nvSpPr>
          <p:cNvPr id="5" name="Down Arrow 4"/>
          <p:cNvSpPr/>
          <p:nvPr/>
        </p:nvSpPr>
        <p:spPr>
          <a:xfrm>
            <a:off x="3429000" y="2667000"/>
            <a:ext cx="2209800" cy="304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219200" y="2971800"/>
            <a:ext cx="6705600" cy="6096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  <a:latin typeface="Rockwell Extra Bold" pitchFamily="18" charset="0"/>
              </a:rPr>
              <a:t>INTONASI PEMAHAMAN MAKNA</a:t>
            </a:r>
          </a:p>
        </p:txBody>
      </p:sp>
      <p:sp>
        <p:nvSpPr>
          <p:cNvPr id="7" name="Down Arrow 6"/>
          <p:cNvSpPr/>
          <p:nvPr/>
        </p:nvSpPr>
        <p:spPr>
          <a:xfrm>
            <a:off x="2438400" y="3657600"/>
            <a:ext cx="4114800" cy="8382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Rockwell Extra Bold" pitchFamily="18" charset="0"/>
              </a:rPr>
              <a:t>CONTOH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85800" y="4495800"/>
            <a:ext cx="7620000" cy="152400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lphaLcPeriod"/>
            </a:pP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Kucing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/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makan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tikus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mati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.</a:t>
            </a:r>
          </a:p>
          <a:p>
            <a:pPr marL="457200" indent="-457200" algn="ctr">
              <a:buAutoNum type="alphaLcPeriod"/>
            </a:pP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Kucing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makan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/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tikus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mati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.</a:t>
            </a:r>
          </a:p>
          <a:p>
            <a:pPr marL="457200" indent="-457200" algn="ctr">
              <a:buAutoNum type="alphaLcPeriod"/>
            </a:pP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Kucing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makan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tikus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/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mati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. 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304800"/>
            <a:ext cx="8077200" cy="3276600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RAGAM TULIS: RAGAM BAHASA YANG DITULIS/DICETAK DENGAN MEMERHATIKAN PENEMPATAN TANDA BACA &amp; EJAAN SECARA BENAR</a:t>
            </a:r>
          </a:p>
        </p:txBody>
      </p:sp>
      <p:sp>
        <p:nvSpPr>
          <p:cNvPr id="5" name="Down Arrow 4"/>
          <p:cNvSpPr/>
          <p:nvPr/>
        </p:nvSpPr>
        <p:spPr>
          <a:xfrm>
            <a:off x="3429000" y="3581400"/>
            <a:ext cx="22860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" y="4267200"/>
            <a:ext cx="7848600" cy="1676400"/>
          </a:xfrm>
          <a:prstGeom prst="round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FORMAL: SEMINAR, SKRIPSI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SEMIFORMAL: PERKULIAHAN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NONFORMAL: KESEHARIAN SECARA INFORMAL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228600"/>
            <a:ext cx="8077200" cy="457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PERBEDAAN RAGAM LISAN DAN TULIS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609600" y="762000"/>
            <a:ext cx="8229600" cy="5334000"/>
          </a:xfrm>
          <a:prstGeom prst="verticalScroll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66"/>
                </a:solidFill>
                <a:latin typeface="Rockwell Extra Bold" pitchFamily="18" charset="0"/>
              </a:rPr>
              <a:t>LISAN: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DIDUKUNG ISYARAT PARALINGUISTIK</a:t>
            </a:r>
            <a:endParaRPr lang="en-US" sz="3200" dirty="0">
              <a:solidFill>
                <a:srgbClr val="660033"/>
              </a:solidFill>
              <a:latin typeface="Rockwell Extra Bold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KURANG TERSTRUKTUR DIBANDINGKAN  DENGAN BAHASA TULIS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KURANG MENGGUNAKAN KONSTRUKSI PASIF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SERING MENGULANGI BENTUK SINTAKSIS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DAPAT DIPERHALUS SAMBIL TERUS BERBICARA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MEMILIKI TOPIK SEBUTAN (</a:t>
            </a:r>
            <a:r>
              <a:rPr lang="en-US" sz="2400" i="1" dirty="0">
                <a:solidFill>
                  <a:srgbClr val="660033"/>
                </a:solidFill>
                <a:latin typeface="Rockwell Extra Bold" pitchFamily="18" charset="0"/>
              </a:rPr>
              <a:t>TOPIC-COMMENT) 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304800" y="381000"/>
            <a:ext cx="8458200" cy="5638800"/>
          </a:xfrm>
          <a:prstGeom prst="verticalScrol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Rockwell Extra Bold" pitchFamily="18" charset="0"/>
              </a:rPr>
              <a:t>TULIS: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DAPAT MENYIMPAN INFORMASI TANPA BERGANTUNG PADA RUANG &amp; WAKTU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DAPAT MEMINDAHKAN BAHASA DARI BENTUK ORAL KE BENTUK VISUAL, MEMUNGKINKAN KATA-KATA LEPAS DARI KONTEKSNYA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BANYAK MENGANDUNG PENANDA METALINGUAL YANG MENGHUBUNGKAN ANTARA FRASA-KLAUSA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UMUMNYA SUBJEK-PREDIKAT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81000"/>
            <a:ext cx="7543800" cy="1752600"/>
          </a:xfrm>
          <a:prstGeom prst="ellipse">
            <a:avLst/>
          </a:prstGeom>
          <a:gradFill flip="none" rotWithShape="1"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92D05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60033"/>
                </a:solidFill>
                <a:latin typeface="Rockwell Extra Bold" pitchFamily="18" charset="0"/>
              </a:rPr>
              <a:t>PERSAMAAN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2514600"/>
            <a:ext cx="7772400" cy="3048000"/>
          </a:xfrm>
          <a:prstGeom prst="round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Rockwell Extra Bold" pitchFamily="18" charset="0"/>
              </a:rPr>
              <a:t>BERURUSAN DENGAN TATABAHASA, KOSA KATA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2057400"/>
            <a:ext cx="3581400" cy="2057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Rockwell Extra Bold" pitchFamily="18" charset="0"/>
              </a:rPr>
              <a:t>TERAMPIL MENYIMAK</a:t>
            </a:r>
          </a:p>
        </p:txBody>
      </p:sp>
      <p:sp>
        <p:nvSpPr>
          <p:cNvPr id="5" name="Oval 4"/>
          <p:cNvSpPr/>
          <p:nvPr/>
        </p:nvSpPr>
        <p:spPr>
          <a:xfrm>
            <a:off x="4648200" y="838200"/>
            <a:ext cx="3657600" cy="1981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itchFamily="18" charset="0"/>
              </a:rPr>
              <a:t>KONSEP &amp; FUNGSI BAHASA</a:t>
            </a:r>
          </a:p>
        </p:txBody>
      </p:sp>
      <p:sp>
        <p:nvSpPr>
          <p:cNvPr id="6" name="Oval 5"/>
          <p:cNvSpPr/>
          <p:nvPr/>
        </p:nvSpPr>
        <p:spPr>
          <a:xfrm>
            <a:off x="4800600" y="3429000"/>
            <a:ext cx="3581400" cy="2286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Rockwell Extra Bold" pitchFamily="18" charset="0"/>
              </a:rPr>
              <a:t>RAGAM &amp; LARAS BAHASA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91000" y="34290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191000" y="22098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685800" y="152400"/>
            <a:ext cx="7772400" cy="1795272"/>
          </a:xfrm>
          <a:prstGeom prst="horizontalScroll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Rockwell Extra Bold" pitchFamily="18" charset="0"/>
              </a:rPr>
              <a:t>RAGAM BAHASA &amp; LARAS BAHASA DALAM PENULISAN KARANGAN ILMIAH</a:t>
            </a:r>
          </a:p>
        </p:txBody>
      </p:sp>
      <p:sp>
        <p:nvSpPr>
          <p:cNvPr id="6" name="Vertical Scroll 5"/>
          <p:cNvSpPr/>
          <p:nvPr/>
        </p:nvSpPr>
        <p:spPr>
          <a:xfrm>
            <a:off x="1295400" y="2057400"/>
            <a:ext cx="6477000" cy="3886200"/>
          </a:xfrm>
          <a:prstGeom prst="verticalScroll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endParaRPr lang="en-US" sz="2400" dirty="0">
              <a:solidFill>
                <a:schemeClr val="tx1"/>
              </a:solidFill>
              <a:latin typeface="Rockwell Extra Bold" pitchFamily="18" charset="0"/>
            </a:endParaRPr>
          </a:p>
          <a:p>
            <a:pPr marL="457200" indent="-457200" algn="ctr"/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HARUS  BERUPAYA PADA: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RAGAM BAHASA FORMAL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RAGAM BAHASA TULIS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RAGAM BAHASA LISAN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LARAS BAHASA ILMIAH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BERBAHASA INDONESIA DENGAN BAIK BENAR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381000"/>
            <a:ext cx="62484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Rockwell Extra Bold" pitchFamily="18" charset="0"/>
              </a:rPr>
              <a:t>LARAS BAHASA</a:t>
            </a:r>
          </a:p>
        </p:txBody>
      </p:sp>
      <p:sp>
        <p:nvSpPr>
          <p:cNvPr id="5" name="Down Arrow 4"/>
          <p:cNvSpPr/>
          <p:nvPr/>
        </p:nvSpPr>
        <p:spPr>
          <a:xfrm>
            <a:off x="3733800" y="1295400"/>
            <a:ext cx="17526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" y="1981200"/>
            <a:ext cx="7543800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KESESUAIAN ANTARA BAHASA DAN FUNGSI PEMAKAIANNYA YANG TERKAIT LANGSUNG DENGAN SELINGKUNG BIDANG &amp; KEILMUAN</a:t>
            </a:r>
          </a:p>
        </p:txBody>
      </p:sp>
      <p:sp>
        <p:nvSpPr>
          <p:cNvPr id="7" name="Down Arrow 6"/>
          <p:cNvSpPr/>
          <p:nvPr/>
        </p:nvSpPr>
        <p:spPr>
          <a:xfrm>
            <a:off x="3886200" y="3810000"/>
            <a:ext cx="1447800" cy="3810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38200" y="4267200"/>
            <a:ext cx="7543800" cy="1752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Rockwell Extra Bold" pitchFamily="18" charset="0"/>
              </a:rPr>
              <a:t>LARAS BAHASA ILMIAH DENGAN BAGIAN SUB-SUBLARASNYA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457200" y="1143000"/>
            <a:ext cx="3657600" cy="4191000"/>
          </a:xfrm>
          <a:prstGeom prst="rightArrowCallou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SUB-SUBLARAS DALAM LARAS BAHASA ILMIAH DAPAT DIAMATI DARI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191000" y="457200"/>
            <a:ext cx="43434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2060"/>
                </a:solidFill>
                <a:latin typeface="Rockwell Extra Bold" pitchFamily="18" charset="0"/>
              </a:rPr>
              <a:t>PENGGUNAAN KOSAKATA DAN BENTUKAN KATA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91000" y="1524000"/>
            <a:ext cx="43434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Rockwell Extra Bold" pitchFamily="18" charset="0"/>
              </a:rPr>
              <a:t>PENYUSUNAN FRASA, KLAUSA &amp; KALIMAT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91000" y="2438400"/>
            <a:ext cx="4343400" cy="838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Rockwell Extra Bold" pitchFamily="18" charset="0"/>
              </a:rPr>
              <a:t>PENGGUNAAN ISTILAH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91000" y="3429000"/>
            <a:ext cx="43434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Rockwell Extra Bold" pitchFamily="18" charset="0"/>
              </a:rPr>
              <a:t>PEMBENTUKAN PARAGRAF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267200" y="4343400"/>
            <a:ext cx="42672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CC00"/>
                </a:solidFill>
                <a:latin typeface="Rockwell Extra Bold" pitchFamily="18" charset="0"/>
              </a:rPr>
              <a:t>PENAMPILAN HAL TEKNIS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67200" y="5257800"/>
            <a:ext cx="4267200" cy="838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PENAMPILAN KEKHASAN DALAM WACANA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14600" y="381000"/>
            <a:ext cx="4114800" cy="1295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Rockwell Extra Bold" pitchFamily="18" charset="0"/>
              </a:rPr>
              <a:t>CONTOH</a:t>
            </a:r>
          </a:p>
        </p:txBody>
      </p:sp>
      <p:sp>
        <p:nvSpPr>
          <p:cNvPr id="7" name="7-Point Star 6"/>
          <p:cNvSpPr/>
          <p:nvPr/>
        </p:nvSpPr>
        <p:spPr>
          <a:xfrm>
            <a:off x="457200" y="1676400"/>
            <a:ext cx="8229600" cy="4343400"/>
          </a:xfrm>
          <a:prstGeom prst="star7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660033"/>
              </a:solidFill>
              <a:latin typeface="Rockwell Extra Bold" pitchFamily="18" charset="0"/>
            </a:endParaRPr>
          </a:p>
          <a:p>
            <a:pPr algn="ctr"/>
            <a:endParaRPr lang="en-US" sz="2000" dirty="0">
              <a:solidFill>
                <a:srgbClr val="660033"/>
              </a:solidFill>
              <a:latin typeface="Rockwell Extra Bold" pitchFamily="18" charset="0"/>
            </a:endParaRPr>
          </a:p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BERDASARKAN KONSEPSI, LARAS BAHASA EKONOMI MEMPUNYAI SUB-SUBLARAS BAHASA MANAJEMEN, SUBLARAS AKUNTANSI, SUBLARAS ASURANSI, SUBLARAS PERPAJAKAN, DAN LAIN-LAIN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762000" y="533400"/>
            <a:ext cx="7620000" cy="5486400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err="1">
                <a:solidFill>
                  <a:srgbClr val="002060"/>
                </a:solidFill>
                <a:latin typeface="Algerian" pitchFamily="82" charset="0"/>
              </a:rPr>
              <a:t>alhamdulillah</a:t>
            </a:r>
            <a:endParaRPr lang="en-US" sz="5400" b="1" i="1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2209800"/>
            <a:ext cx="3429000" cy="1828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Rockwell Extra Bold" pitchFamily="18" charset="0"/>
              </a:rPr>
              <a:t>TERAMPIL BERBICARA</a:t>
            </a:r>
          </a:p>
        </p:txBody>
      </p:sp>
      <p:sp>
        <p:nvSpPr>
          <p:cNvPr id="5" name="Oval 4"/>
          <p:cNvSpPr/>
          <p:nvPr/>
        </p:nvSpPr>
        <p:spPr>
          <a:xfrm>
            <a:off x="4953000" y="457200"/>
            <a:ext cx="3505200" cy="14478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EJAAN &amp; TANDA BACA (INTONASI)</a:t>
            </a:r>
          </a:p>
        </p:txBody>
      </p:sp>
      <p:sp>
        <p:nvSpPr>
          <p:cNvPr id="6" name="Oval 5"/>
          <p:cNvSpPr/>
          <p:nvPr/>
        </p:nvSpPr>
        <p:spPr>
          <a:xfrm>
            <a:off x="4953000" y="2209800"/>
            <a:ext cx="3505200" cy="1676400"/>
          </a:xfrm>
          <a:prstGeom prst="ellipse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KALIMAT EFEKTIF</a:t>
            </a:r>
          </a:p>
        </p:txBody>
      </p:sp>
      <p:sp>
        <p:nvSpPr>
          <p:cNvPr id="7" name="Oval 6"/>
          <p:cNvSpPr/>
          <p:nvPr/>
        </p:nvSpPr>
        <p:spPr>
          <a:xfrm>
            <a:off x="5029200" y="4191000"/>
            <a:ext cx="3429000" cy="1752600"/>
          </a:xfrm>
          <a:prstGeom prst="ellips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PARAGRAF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038600" y="16002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</p:cNvCxnSpPr>
          <p:nvPr/>
        </p:nvCxnSpPr>
        <p:spPr>
          <a:xfrm>
            <a:off x="4038600" y="3124200"/>
            <a:ext cx="838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38600" y="39624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133600"/>
            <a:ext cx="3581400" cy="198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Rockwell Extra Bold" pitchFamily="18" charset="0"/>
              </a:rPr>
              <a:t>TERAMPIL MEMBACA</a:t>
            </a:r>
          </a:p>
        </p:txBody>
      </p:sp>
      <p:sp>
        <p:nvSpPr>
          <p:cNvPr id="5" name="Oval 4"/>
          <p:cNvSpPr/>
          <p:nvPr/>
        </p:nvSpPr>
        <p:spPr>
          <a:xfrm>
            <a:off x="4572000" y="457200"/>
            <a:ext cx="3962400" cy="1524000"/>
          </a:xfrm>
          <a:prstGeom prst="ellips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660033"/>
                </a:solidFill>
                <a:latin typeface="Rockwell Extra Bold" pitchFamily="18" charset="0"/>
              </a:rPr>
              <a:t>Kutipan</a:t>
            </a: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 &amp; </a:t>
            </a:r>
            <a:r>
              <a:rPr lang="en-US" sz="2400" dirty="0" err="1">
                <a:solidFill>
                  <a:srgbClr val="660033"/>
                </a:solidFill>
                <a:latin typeface="Rockwell Extra Bold" pitchFamily="18" charset="0"/>
              </a:rPr>
              <a:t>Sistem</a:t>
            </a: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 </a:t>
            </a:r>
            <a:r>
              <a:rPr lang="en-US" sz="2400" dirty="0" err="1">
                <a:solidFill>
                  <a:srgbClr val="660033"/>
                </a:solidFill>
                <a:latin typeface="Rockwell Extra Bold" pitchFamily="18" charset="0"/>
              </a:rPr>
              <a:t>Rujukan</a:t>
            </a:r>
            <a:endParaRPr lang="en-US" sz="2400" dirty="0">
              <a:solidFill>
                <a:srgbClr val="660033"/>
              </a:solidFill>
              <a:latin typeface="Rockwell Extra Bold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800600" y="2209800"/>
            <a:ext cx="3733800" cy="1752600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909C7"/>
                </a:solidFill>
                <a:latin typeface="Rockwell Extra Bold" pitchFamily="18" charset="0"/>
              </a:rPr>
              <a:t>Jenis</a:t>
            </a:r>
            <a:r>
              <a:rPr lang="en-US" sz="2800" dirty="0">
                <a:solidFill>
                  <a:srgbClr val="0909C7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909C7"/>
                </a:solidFill>
                <a:latin typeface="Rockwell Extra Bold" pitchFamily="18" charset="0"/>
              </a:rPr>
              <a:t>Tulisan</a:t>
            </a:r>
            <a:endParaRPr lang="en-US" sz="2800" dirty="0">
              <a:solidFill>
                <a:srgbClr val="0909C7"/>
              </a:solidFill>
              <a:latin typeface="Rockwell Extra Bold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724400" y="4191000"/>
            <a:ext cx="3810000" cy="17526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Ringkasan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Abstrak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, &amp; </a:t>
            </a:r>
            <a:r>
              <a:rPr lang="en-US" sz="2400" dirty="0" err="1">
                <a:solidFill>
                  <a:srgbClr val="002060"/>
                </a:solidFill>
                <a:latin typeface="Rockwell Extra Bold" pitchFamily="18" charset="0"/>
              </a:rPr>
              <a:t>Sintesis</a:t>
            </a:r>
            <a:endParaRPr lang="en-US" sz="2400" dirty="0">
              <a:solidFill>
                <a:srgbClr val="002060"/>
              </a:solidFill>
              <a:latin typeface="Rockwell Extra Bold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962400" y="16002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</p:cNvCxnSpPr>
          <p:nvPr/>
        </p:nvCxnSpPr>
        <p:spPr>
          <a:xfrm>
            <a:off x="4038600" y="31242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62400" y="40386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2057400"/>
            <a:ext cx="3505200" cy="2057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Rockwell Extra Bold" pitchFamily="18" charset="0"/>
              </a:rPr>
              <a:t>TERAMPIL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Rockwell Extra Bold" pitchFamily="18" charset="0"/>
              </a:rPr>
              <a:t>MENULIS</a:t>
            </a:r>
          </a:p>
        </p:txBody>
      </p:sp>
      <p:sp>
        <p:nvSpPr>
          <p:cNvPr id="5" name="Oval 4"/>
          <p:cNvSpPr/>
          <p:nvPr/>
        </p:nvSpPr>
        <p:spPr>
          <a:xfrm>
            <a:off x="4800600" y="762000"/>
            <a:ext cx="3429000" cy="1371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Rockwell Extra Bold" pitchFamily="18" charset="0"/>
              </a:rPr>
              <a:t>EJAAN &amp; TANDA BACA</a:t>
            </a:r>
          </a:p>
        </p:txBody>
      </p:sp>
      <p:sp>
        <p:nvSpPr>
          <p:cNvPr id="6" name="Oval 5"/>
          <p:cNvSpPr/>
          <p:nvPr/>
        </p:nvSpPr>
        <p:spPr>
          <a:xfrm>
            <a:off x="4800600" y="2362200"/>
            <a:ext cx="3352800" cy="1600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KALIMAT EFEKTIF</a:t>
            </a:r>
          </a:p>
        </p:txBody>
      </p:sp>
      <p:sp>
        <p:nvSpPr>
          <p:cNvPr id="7" name="Oval 6"/>
          <p:cNvSpPr/>
          <p:nvPr/>
        </p:nvSpPr>
        <p:spPr>
          <a:xfrm>
            <a:off x="4800600" y="4267200"/>
            <a:ext cx="3429000" cy="1447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Rockwell Extra Bold" pitchFamily="18" charset="0"/>
              </a:rPr>
              <a:t>PARAGRAF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114800" y="1752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91000" y="4038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3"/>
          </p:cNvCxnSpPr>
          <p:nvPr/>
        </p:nvCxnSpPr>
        <p:spPr>
          <a:xfrm>
            <a:off x="4191000" y="30861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533400"/>
            <a:ext cx="7391400" cy="1371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PENULISAN EJAAN &amp; TANDA BACA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2743200"/>
            <a:ext cx="3886200" cy="2743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KONSEPSI EJAAN</a:t>
            </a:r>
          </a:p>
        </p:txBody>
      </p:sp>
      <p:sp>
        <p:nvSpPr>
          <p:cNvPr id="6" name="Oval 5"/>
          <p:cNvSpPr/>
          <p:nvPr/>
        </p:nvSpPr>
        <p:spPr>
          <a:xfrm>
            <a:off x="4495800" y="2743200"/>
            <a:ext cx="4191000" cy="2743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Rockwell Extra Bold" pitchFamily="18" charset="0"/>
              </a:rPr>
              <a:t>KAIDAH PENEMPATAN EJAAN DALAM PENULISAN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2667000" y="19050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800600" y="1905000"/>
            <a:ext cx="1752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52600" y="381000"/>
            <a:ext cx="5715000" cy="16002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KONSEPSI EJAAN KBBI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1295400" y="2362200"/>
            <a:ext cx="6400800" cy="3505200"/>
          </a:xfrm>
          <a:prstGeom prst="verticalScrol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Rockwell Extra Bold" pitchFamily="18" charset="0"/>
              </a:rPr>
              <a:t>KESELURUHAN PELAMBANGAN BUNYI BAHASA, PENGGABUNGAN DAN PEMISAHAN KATA, PENEMPATAN TANDA BACA DALAM TATARAN SATUAN BAHASA</a:t>
            </a:r>
          </a:p>
        </p:txBody>
      </p:sp>
      <p:sp>
        <p:nvSpPr>
          <p:cNvPr id="6" name="Down Arrow 5"/>
          <p:cNvSpPr/>
          <p:nvPr/>
        </p:nvSpPr>
        <p:spPr>
          <a:xfrm>
            <a:off x="4114800" y="1981200"/>
            <a:ext cx="865632" cy="3810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533400" y="1219200"/>
            <a:ext cx="3429000" cy="41148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KONSEPSI BAHASA</a:t>
            </a:r>
          </a:p>
        </p:txBody>
      </p:sp>
      <p:sp>
        <p:nvSpPr>
          <p:cNvPr id="5" name="Oval 4"/>
          <p:cNvSpPr/>
          <p:nvPr/>
        </p:nvSpPr>
        <p:spPr>
          <a:xfrm>
            <a:off x="3733800" y="685800"/>
            <a:ext cx="2514600" cy="2438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UJARAN</a:t>
            </a:r>
          </a:p>
        </p:txBody>
      </p:sp>
      <p:sp>
        <p:nvSpPr>
          <p:cNvPr id="6" name="Oval 5"/>
          <p:cNvSpPr/>
          <p:nvPr/>
        </p:nvSpPr>
        <p:spPr>
          <a:xfrm>
            <a:off x="3657600" y="3200400"/>
            <a:ext cx="2590800" cy="2667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TULISAN</a:t>
            </a:r>
          </a:p>
        </p:txBody>
      </p:sp>
      <p:sp>
        <p:nvSpPr>
          <p:cNvPr id="8" name="Right Brace 7"/>
          <p:cNvSpPr/>
          <p:nvPr/>
        </p:nvSpPr>
        <p:spPr>
          <a:xfrm>
            <a:off x="6248400" y="1752600"/>
            <a:ext cx="762000" cy="289560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315200" y="685800"/>
            <a:ext cx="1143000" cy="5029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Broadway" pitchFamily="82" charset="0"/>
              </a:rPr>
              <a:t>K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Broadway" pitchFamily="82" charset="0"/>
              </a:rPr>
              <a:t>O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Broadway" pitchFamily="82" charset="0"/>
              </a:rPr>
              <a:t>M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Broadway" pitchFamily="82" charset="0"/>
              </a:rPr>
              <a:t>U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Broadway" pitchFamily="82" charset="0"/>
              </a:rPr>
              <a:t>N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Broadway" pitchFamily="82" charset="0"/>
              </a:rPr>
              <a:t>I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Broadway" pitchFamily="82" charset="0"/>
              </a:rPr>
              <a:t>K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Broadway" pitchFamily="82" charset="0"/>
              </a:rPr>
              <a:t>A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Broadway" pitchFamily="82" charset="0"/>
              </a:rPr>
              <a:t>S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Broadway" pitchFamily="82" charset="0"/>
              </a:rPr>
              <a:t>I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86200" y="33528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962400" y="28956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09800" y="381000"/>
            <a:ext cx="5029200" cy="914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Rockwell Extra Bold" pitchFamily="18" charset="0"/>
              </a:rPr>
              <a:t>EJAAN</a:t>
            </a:r>
          </a:p>
        </p:txBody>
      </p:sp>
      <p:sp>
        <p:nvSpPr>
          <p:cNvPr id="5" name="Down Arrow 4"/>
          <p:cNvSpPr/>
          <p:nvPr/>
        </p:nvSpPr>
        <p:spPr>
          <a:xfrm>
            <a:off x="3810000" y="1371600"/>
            <a:ext cx="1828800" cy="3810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Vertical Scroll 5"/>
          <p:cNvSpPr/>
          <p:nvPr/>
        </p:nvSpPr>
        <p:spPr>
          <a:xfrm>
            <a:off x="1447800" y="1828800"/>
            <a:ext cx="6400800" cy="4038600"/>
          </a:xfrm>
          <a:prstGeom prst="vertic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KAIDAH-KAIDAH CARA MENGGAMBARKAN BUNYI-BUNYI DALAM BENTUK HURUF SERTA PENGGUNAANTANDA BACA DALAM TATARAN WACANA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ight Arrow Callout 3"/>
          <p:cNvSpPr/>
          <p:nvPr/>
        </p:nvSpPr>
        <p:spPr>
          <a:xfrm>
            <a:off x="457200" y="1752600"/>
            <a:ext cx="3429000" cy="2971800"/>
          </a:xfrm>
          <a:prstGeom prst="rightArrowCallou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B0F0"/>
                </a:solidFill>
                <a:latin typeface="Rockwell Extra Bold" pitchFamily="18" charset="0"/>
              </a:rPr>
              <a:t>CAKUPAN BAHASAN EJAAN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886200" y="381000"/>
            <a:ext cx="46482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PEMAKAIAN HURUF VOKAL DAN KONSONAN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86200" y="1295400"/>
            <a:ext cx="4648200" cy="990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PENGGUNAAN HURUF KAPITAL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86200" y="2362200"/>
            <a:ext cx="4648200" cy="1143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PENULISAN KOSAKATA DAN BENTUKAN KATA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886200" y="3581400"/>
            <a:ext cx="4648200" cy="1447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en-US" sz="2000" dirty="0">
                <a:solidFill>
                  <a:srgbClr val="FFFF00"/>
                </a:solidFill>
                <a:latin typeface="Rockwell Extra Bold" pitchFamily="18" charset="0"/>
              </a:rPr>
              <a:t>PENULISAN UNSUR SERAPAN AFIKSASI DAN KOSAKATA ASING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886200" y="5105400"/>
            <a:ext cx="46482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PENEMPATAN DAN PEMAKAIAN TANDA BACA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Plaque 3"/>
          <p:cNvSpPr/>
          <p:nvPr/>
        </p:nvSpPr>
        <p:spPr>
          <a:xfrm>
            <a:off x="990600" y="381000"/>
            <a:ext cx="7162800" cy="762000"/>
          </a:xfrm>
          <a:prstGeom prst="plaqu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KAIDAH PENEMPATAN EJAAN DALAM PENULISAN</a:t>
            </a:r>
          </a:p>
        </p:txBody>
      </p:sp>
      <p:sp>
        <p:nvSpPr>
          <p:cNvPr id="6" name="Down Arrow 5"/>
          <p:cNvSpPr/>
          <p:nvPr/>
        </p:nvSpPr>
        <p:spPr>
          <a:xfrm>
            <a:off x="3505200" y="1143000"/>
            <a:ext cx="1905000" cy="304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Vertical Scroll 6"/>
          <p:cNvSpPr/>
          <p:nvPr/>
        </p:nvSpPr>
        <p:spPr>
          <a:xfrm>
            <a:off x="533400" y="1447800"/>
            <a:ext cx="8077200" cy="4572000"/>
          </a:xfrm>
          <a:prstGeom prst="verticalScroll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PEMAKAIAN ABJAD;  HURUF VOKAL, KONSONAN, DAN ABJAD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PERSUKUAN; PEMISAHAN SUKU KATA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PENULISAN HURUF BESAR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PENULISAN HURUF MIRING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PENULISAN KATA DASAR, KATA ULANG,KATA BERIMBUHAN, GABUNGAN KATA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PENULISAN ANGKA DAN LAMBANG BILANGAN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PENEMPATAN TANDA BACA /PUNGTUASI 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609600" y="457200"/>
            <a:ext cx="7924800" cy="1066800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660033"/>
                </a:solidFill>
                <a:latin typeface="Rockwell Extra Bold" pitchFamily="18" charset="0"/>
              </a:rPr>
              <a:t>TANDA BACA/PUNGTUASI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381000" y="1447800"/>
            <a:ext cx="4114800" cy="4572000"/>
          </a:xfrm>
          <a:prstGeom prst="verticalScroll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TANDA: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TITIK	         (.)	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 KOMA	         (,)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TITIK DUA       (:)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TITIK KOMA   (;)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TITIKTITIK/</a:t>
            </a:r>
          </a:p>
          <a:p>
            <a:pPr marL="457200" indent="-457200"/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	ELLIPSIS    (…)</a:t>
            </a:r>
          </a:p>
          <a:p>
            <a:pPr marL="457200" indent="-457200">
              <a:buAutoNum type="arabicPeriod" startAt="6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TANYA              (?)</a:t>
            </a:r>
          </a:p>
          <a:p>
            <a:pPr marL="457200" indent="-457200">
              <a:buAutoNum type="arabicPeriod" startAt="6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SERU                  (!)</a:t>
            </a:r>
          </a:p>
          <a:p>
            <a:pPr marL="457200" indent="-457200">
              <a:buAutoNum type="arabicPeriod" startAt="6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KURUNG BIASA (())</a:t>
            </a:r>
          </a:p>
          <a:p>
            <a:pPr marL="457200" indent="-457200">
              <a:buAutoNum type="arabicPeriod" startAt="6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HUBUNG          (-)</a:t>
            </a:r>
          </a:p>
          <a:p>
            <a:pPr marL="457200" indent="-457200">
              <a:buAutoNum type="arabicPeriod" startAt="6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PISAH                (--)   </a:t>
            </a:r>
            <a:r>
              <a:rPr lang="en-US" sz="2000" dirty="0">
                <a:latin typeface="Rockwell Extra Bold" pitchFamily="18" charset="0"/>
              </a:rPr>
              <a:t>	</a:t>
            </a: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	</a:t>
            </a:r>
            <a:r>
              <a:rPr lang="en-US" sz="2000" dirty="0">
                <a:latin typeface="Rockwell Extra Bold" pitchFamily="18" charset="0"/>
              </a:rPr>
              <a:t>	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>
              <a:latin typeface="Rockwell Extra Bold" pitchFamily="18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4419600" y="1447800"/>
            <a:ext cx="4267200" cy="4572000"/>
          </a:xfrm>
          <a:prstGeom prst="verticalScroll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11. PETIK TUNGGAL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       (‘…’) 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12. PETIK GANDA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        (“…”) 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13. KURUNG SIKU 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        ([…])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14. GARIS MIRING (/)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15. ULANG ANGKA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        DUA (…2)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16.  APOSTROF/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        PENYINGKAT</a:t>
            </a:r>
          </a:p>
          <a:p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        (‘ …)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533400" y="381000"/>
            <a:ext cx="8153400" cy="5715000"/>
          </a:xfrm>
          <a:prstGeom prst="star7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KE-16 TANDA BACA TERSEBUT DIDESKRIPSIKAN DI DALAM </a:t>
            </a:r>
            <a:r>
              <a:rPr lang="en-US" sz="2800" i="1" dirty="0">
                <a:solidFill>
                  <a:srgbClr val="660033"/>
                </a:solidFill>
                <a:latin typeface="Rockwell Extra Bold" pitchFamily="18" charset="0"/>
              </a:rPr>
              <a:t>PEDOMAN EYD </a:t>
            </a:r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(PUSAT BAHASA,2009,CETAKAN KE-30:15-39)</a:t>
            </a: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457200"/>
            <a:ext cx="7467600" cy="990600"/>
          </a:xfrm>
          <a:prstGeom prst="ellipse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660033"/>
                </a:solidFill>
                <a:latin typeface="Rockwell Extra Bold" pitchFamily="18" charset="0"/>
              </a:rPr>
              <a:t>KALIMAT  EFEKTIF</a:t>
            </a:r>
          </a:p>
        </p:txBody>
      </p:sp>
      <p:sp>
        <p:nvSpPr>
          <p:cNvPr id="5" name="Down Arrow 4"/>
          <p:cNvSpPr/>
          <p:nvPr/>
        </p:nvSpPr>
        <p:spPr>
          <a:xfrm>
            <a:off x="4191000" y="1447800"/>
            <a:ext cx="762000" cy="4572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685800" y="1447800"/>
            <a:ext cx="7848600" cy="4495800"/>
          </a:xfrm>
          <a:prstGeom prst="horizontalScroll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66"/>
                </a:solidFill>
                <a:latin typeface="Rockwell Extra Bold" pitchFamily="18" charset="0"/>
              </a:rPr>
              <a:t>SATUAN BAHASA (KALIMAT) YANG SECARA TEPAT HARUS MEWAKILI GAGASAN/PERASAAN PENULIS DAN HARUS  PULA DIMENGERTI OLEH PEMBACA SEBAGAIMANA YANG DIMAKSUD PENULIS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457200" y="228600"/>
            <a:ext cx="8229600" cy="5867400"/>
          </a:xfrm>
          <a:prstGeom prst="star7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0066"/>
              </a:solidFill>
              <a:latin typeface="Rockwell Extra Bold" pitchFamily="18" charset="0"/>
            </a:endParaRPr>
          </a:p>
          <a:p>
            <a:pPr algn="ctr"/>
            <a:r>
              <a:rPr lang="en-US" sz="2400" dirty="0">
                <a:solidFill>
                  <a:srgbClr val="000066"/>
                </a:solidFill>
                <a:latin typeface="Rockwell Extra Bold" pitchFamily="18" charset="0"/>
              </a:rPr>
              <a:t>KALIMAT  EFEKTIF HARUS TEPAT SASARAN DALAM PENYAMPAIAN DAN PEMERIAN BAGI PEMBACANYA, PERLU PERSYARATAN, DAN HINDARKAN HAL-HAL YANG MENYALAHI KALIMAT EFEKTIF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1524000" y="381000"/>
            <a:ext cx="6019800" cy="1066800"/>
          </a:xfrm>
          <a:prstGeom prst="downArrowCallout">
            <a:avLst/>
          </a:prstGeom>
          <a:gradFill flip="none"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Rockwell Extra Bold" pitchFamily="18" charset="0"/>
              </a:rPr>
              <a:t>PERSYARATAN KALIMAT EFEKTIF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1371600" y="1524000"/>
            <a:ext cx="6477000" cy="4419600"/>
          </a:xfrm>
          <a:prstGeom prst="verticalScroll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KESATUAN FUNGSI GRAMATIKAL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KEPADUAN/KOHERENSI DALAM KALIMAT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KEHEMATAN KALIMAT ATAU EKONOMI BAHASA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PENEKANAN DALAM KALIMAT EFEKTIF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KESEJAJARAN DALAM KALIMAT/PARALELISME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KEVARIASIAN DALAM KALIMAT EFEKTIF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PENALARAN DALAM KALIMAT EFEKTIF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609600"/>
            <a:ext cx="7924800" cy="25146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Rockwell Extra Bold" pitchFamily="18" charset="0"/>
              </a:rPr>
              <a:t>1. FUNGSI GRAMATIKAL DALAM KALIMAT EFEKTIF ATAU KESATUAN FUNGSI GRAMATIKAL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3400" y="4343400"/>
            <a:ext cx="137160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Rockwell Extra Bold" pitchFamily="18" charset="0"/>
              </a:rPr>
              <a:t>SUBJEK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81200" y="4419600"/>
            <a:ext cx="18288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909C7"/>
                </a:solidFill>
                <a:latin typeface="Rockwell Extra Bold" pitchFamily="18" charset="0"/>
              </a:rPr>
              <a:t>PREDIKAT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886200" y="4419600"/>
            <a:ext cx="12954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Rockwell Extra Bold" pitchFamily="18" charset="0"/>
              </a:rPr>
              <a:t>OBJEK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257800" y="4495800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CC00"/>
                </a:solidFill>
                <a:latin typeface="Rockwell Extra Bold" pitchFamily="18" charset="0"/>
              </a:rPr>
              <a:t>PELENG</a:t>
            </a:r>
          </a:p>
          <a:p>
            <a:pPr algn="ctr"/>
            <a:r>
              <a:rPr lang="en-US" sz="2000" dirty="0">
                <a:solidFill>
                  <a:srgbClr val="FFCC00"/>
                </a:solidFill>
                <a:latin typeface="Rockwell Extra Bold" pitchFamily="18" charset="0"/>
              </a:rPr>
              <a:t>KAP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086600" y="4495800"/>
            <a:ext cx="16002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KETERANGAN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914400" y="3048000"/>
            <a:ext cx="35052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971800" y="3124200"/>
            <a:ext cx="1371600" cy="1219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771106" y="3695700"/>
            <a:ext cx="12961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419600" y="3048000"/>
            <a:ext cx="1371600" cy="137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419600" y="3048000"/>
            <a:ext cx="32004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3400" y="457200"/>
            <a:ext cx="2438400" cy="1295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Rockwell Extra Bold" pitchFamily="18" charset="0"/>
              </a:rPr>
              <a:t>SUBJEK</a:t>
            </a:r>
          </a:p>
        </p:txBody>
      </p:sp>
      <p:sp>
        <p:nvSpPr>
          <p:cNvPr id="5" name="Oval 4"/>
          <p:cNvSpPr/>
          <p:nvPr/>
        </p:nvSpPr>
        <p:spPr>
          <a:xfrm>
            <a:off x="3124200" y="457200"/>
            <a:ext cx="5486400" cy="1447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66"/>
                </a:solidFill>
                <a:latin typeface="Rockwell Extra Bold" pitchFamily="18" charset="0"/>
              </a:rPr>
              <a:t>FUNGSI KALIMAT YANG MENANDAI APA YANG DINYATAKAN PENULIS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2286000"/>
            <a:ext cx="2971800" cy="9144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909C7"/>
                </a:solidFill>
                <a:latin typeface="Rockwell Extra Bold" pitchFamily="18" charset="0"/>
              </a:rPr>
              <a:t>PREDIKAT</a:t>
            </a:r>
          </a:p>
        </p:txBody>
      </p:sp>
      <p:sp>
        <p:nvSpPr>
          <p:cNvPr id="7" name="Oval 6"/>
          <p:cNvSpPr/>
          <p:nvPr/>
        </p:nvSpPr>
        <p:spPr>
          <a:xfrm>
            <a:off x="3505200" y="1981200"/>
            <a:ext cx="5029200" cy="1447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CC00"/>
                </a:solidFill>
                <a:latin typeface="Rockwell Extra Bold" pitchFamily="18" charset="0"/>
              </a:rPr>
              <a:t>YANG MENANDAI APA YANG DINYATAKAN PENULIS TENTANG SUBJEK</a:t>
            </a:r>
          </a:p>
        </p:txBody>
      </p:sp>
      <p:sp>
        <p:nvSpPr>
          <p:cNvPr id="8" name="Oval 7"/>
          <p:cNvSpPr/>
          <p:nvPr/>
        </p:nvSpPr>
        <p:spPr>
          <a:xfrm>
            <a:off x="533400" y="4495800"/>
            <a:ext cx="23622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OBJEK</a:t>
            </a:r>
          </a:p>
        </p:txBody>
      </p:sp>
      <p:sp>
        <p:nvSpPr>
          <p:cNvPr id="9" name="Oval 8"/>
          <p:cNvSpPr/>
          <p:nvPr/>
        </p:nvSpPr>
        <p:spPr>
          <a:xfrm>
            <a:off x="2971800" y="3581400"/>
            <a:ext cx="5562600" cy="25908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Rockwell Extra Bold" pitchFamily="18" charset="0"/>
              </a:rPr>
              <a:t>YANG MELENGKAPI KATA KERJA AKTIF DAN PASIF SEBAGAI HASIL PERBUATAN, YANG DIKENAI PERBUATAN, YANG MENERIMA/YANG DIUNTUNGKAN OLEH PERBUATAN SEBAGAI PREDIKAT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09600" y="1676400"/>
            <a:ext cx="3429000" cy="26670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Bernard MT Condensed" pitchFamily="18" charset="0"/>
              </a:rPr>
              <a:t>KOMUNIKASI</a:t>
            </a:r>
          </a:p>
        </p:txBody>
      </p:sp>
      <p:sp>
        <p:nvSpPr>
          <p:cNvPr id="9" name="Vertical Scroll 8"/>
          <p:cNvSpPr/>
          <p:nvPr/>
        </p:nvSpPr>
        <p:spPr>
          <a:xfrm>
            <a:off x="3962400" y="1219200"/>
            <a:ext cx="4191000" cy="3962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660033"/>
                </a:solidFill>
                <a:latin typeface="Bernard MT Condensed" pitchFamily="18" charset="0"/>
              </a:rPr>
              <a:t>MASYARAKAT</a:t>
            </a:r>
          </a:p>
          <a:p>
            <a:pPr algn="ctr"/>
            <a:r>
              <a:rPr lang="en-US" sz="4000" dirty="0">
                <a:solidFill>
                  <a:srgbClr val="660033"/>
                </a:solidFill>
                <a:latin typeface="Bernard MT Condensed" pitchFamily="18" charset="0"/>
              </a:rPr>
              <a:t>&amp;</a:t>
            </a:r>
          </a:p>
          <a:p>
            <a:pPr algn="ctr"/>
            <a:r>
              <a:rPr lang="en-US" sz="4000" dirty="0">
                <a:solidFill>
                  <a:srgbClr val="660033"/>
                </a:solidFill>
                <a:latin typeface="Bernard MT Condensed" pitchFamily="18" charset="0"/>
              </a:rPr>
              <a:t>LINGKUNGAN AKADEMIK</a:t>
            </a:r>
          </a:p>
        </p:txBody>
      </p:sp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endParaRPr lang="en-US" sz="2800" dirty="0">
              <a:latin typeface="Rockwell Extra Bold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838200"/>
            <a:ext cx="3124200" cy="1676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rgbClr val="002060"/>
                </a:solidFill>
                <a:latin typeface="Rockwell Extra Bold" pitchFamily="18" charset="0"/>
              </a:rPr>
              <a:t>PELENGKAP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3886200"/>
            <a:ext cx="3200400" cy="1371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KETERANGAN</a:t>
            </a:r>
          </a:p>
        </p:txBody>
      </p:sp>
      <p:sp>
        <p:nvSpPr>
          <p:cNvPr id="6" name="Oval 5"/>
          <p:cNvSpPr/>
          <p:nvPr/>
        </p:nvSpPr>
        <p:spPr>
          <a:xfrm>
            <a:off x="3733800" y="457200"/>
            <a:ext cx="4800600" cy="2514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Rockwell Extra Bold" pitchFamily="18" charset="0"/>
              </a:rPr>
              <a:t>FUNGSI YANG MELENGKAPI FUNGSI KATA KERJA BERAWALAN BER- DALAM PREDIKAT SEHINGGA PREDIKATNYA LENGKAP</a:t>
            </a:r>
          </a:p>
        </p:txBody>
      </p:sp>
      <p:sp>
        <p:nvSpPr>
          <p:cNvPr id="7" name="Oval 6"/>
          <p:cNvSpPr/>
          <p:nvPr/>
        </p:nvSpPr>
        <p:spPr>
          <a:xfrm>
            <a:off x="3886200" y="3124200"/>
            <a:ext cx="4724400" cy="2971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YANG MELENGKAPI FUNGSI-FUNGSI KALIMAT: SUBJEK,PREDIKAT,</a:t>
            </a:r>
          </a:p>
          <a:p>
            <a:pPr algn="ctr"/>
            <a:r>
              <a:rPr lang="en-US" sz="2000" dirty="0">
                <a:solidFill>
                  <a:srgbClr val="660033"/>
                </a:solidFill>
                <a:latin typeface="Rockwell Extra Bold" pitchFamily="18" charset="0"/>
              </a:rPr>
              <a:t>OBJEK ATAU FUNGSI SEMUA UNSUR KALIMAT</a:t>
            </a:r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981200"/>
            <a:ext cx="7543800" cy="3733800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660066"/>
                </a:solidFill>
                <a:latin typeface="Rockwell Extra Bold" pitchFamily="18" charset="0"/>
              </a:rPr>
              <a:t>HUBUNGAN TIMBAL BALIK ATAU HUBUNGAN KEDUA ARAH DI ANTARA KATA DAN FRASA DENGAN JELAS, BENAR, DAN LOGIS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914400" y="381000"/>
            <a:ext cx="7315200" cy="1524000"/>
          </a:xfrm>
          <a:prstGeom prst="downArrowCallou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Rockwell Extra Bold" pitchFamily="18" charset="0"/>
              </a:rPr>
              <a:t>2. KEPADUAN/KOHERENSI DALAM KALIMAT</a:t>
            </a:r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err="1">
                <a:latin typeface="Rockwell Extra Bold" pitchFamily="18" charset="0"/>
              </a:rPr>
              <a:t>Tidak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koherensif</a:t>
            </a:r>
            <a:endParaRPr lang="en-US" sz="2800" dirty="0">
              <a:latin typeface="Rockwell Extra Bold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sz="2800" dirty="0" err="1">
                <a:latin typeface="Rockwell Extra Bold" pitchFamily="18" charset="0"/>
              </a:rPr>
              <a:t>Setiap</a:t>
            </a:r>
            <a:r>
              <a:rPr lang="en-US" sz="1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hari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dia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pulang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pergi</a:t>
            </a:r>
            <a:r>
              <a:rPr lang="en-US" sz="2800" dirty="0">
                <a:latin typeface="Rockwell Extra Bold" pitchFamily="18" charset="0"/>
              </a:rPr>
              <a:t> Bogor –</a:t>
            </a:r>
            <a:r>
              <a:rPr lang="en-US" sz="2800" dirty="0" err="1">
                <a:latin typeface="Rockwell Extra Bold" pitchFamily="18" charset="0"/>
              </a:rPr>
              <a:t>Jakarata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dengan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kereta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api</a:t>
            </a:r>
            <a:r>
              <a:rPr lang="en-US" sz="2800" dirty="0">
                <a:latin typeface="Rockwell Extra Bold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US" sz="2800" dirty="0" err="1">
                <a:latin typeface="Rockwell Extra Bold" pitchFamily="18" charset="0"/>
              </a:rPr>
              <a:t>Oleh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panitia</a:t>
            </a:r>
            <a:r>
              <a:rPr lang="en-US" sz="2800" dirty="0">
                <a:latin typeface="Rockwell Extra Bold" pitchFamily="18" charset="0"/>
              </a:rPr>
              <a:t> seminar </a:t>
            </a:r>
            <a:r>
              <a:rPr lang="en-US" sz="2800" dirty="0" err="1">
                <a:latin typeface="Rockwell Extra Bold" pitchFamily="18" charset="0"/>
              </a:rPr>
              <a:t>makalah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itu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dimasukkan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ke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dalam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antologi</a:t>
            </a:r>
            <a:r>
              <a:rPr lang="en-US" sz="2800" dirty="0">
                <a:latin typeface="Rockwell Extra Bold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Pelaksanaan</a:t>
            </a:r>
            <a:r>
              <a:rPr lang="en-US" sz="2800" dirty="0">
                <a:latin typeface="Rockwell Extra Bold" pitchFamily="18" charset="0"/>
              </a:rPr>
              <a:t> seminar </a:t>
            </a:r>
            <a:r>
              <a:rPr lang="en-US" sz="2800" dirty="0" err="1">
                <a:latin typeface="Rockwell Extra Bold" pitchFamily="18" charset="0"/>
              </a:rPr>
              <a:t>itu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karena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jalan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macet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harus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ditunda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satu</a:t>
            </a:r>
            <a:r>
              <a:rPr lang="en-US" sz="2800" dirty="0">
                <a:latin typeface="Rockwell Extra Bold" pitchFamily="18" charset="0"/>
              </a:rPr>
              <a:t> jam </a:t>
            </a:r>
            <a:r>
              <a:rPr lang="en-US" sz="2800" dirty="0" err="1">
                <a:latin typeface="Rockwell Extra Bold" pitchFamily="18" charset="0"/>
              </a:rPr>
              <a:t>kemudian</a:t>
            </a:r>
            <a:r>
              <a:rPr lang="en-US" sz="2800" dirty="0">
                <a:latin typeface="Rockwell Extra Bold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err="1">
                <a:latin typeface="Rockwell Extra Bold" pitchFamily="18" charset="0"/>
              </a:rPr>
              <a:t>Kalimat</a:t>
            </a:r>
            <a:r>
              <a:rPr lang="en-US" sz="2800" dirty="0">
                <a:latin typeface="Rockwell Extra Bold" pitchFamily="18" charset="0"/>
              </a:rPr>
              <a:t> </a:t>
            </a:r>
            <a:r>
              <a:rPr lang="en-US" sz="2800" dirty="0" err="1">
                <a:latin typeface="Rockwell Extra Bold" pitchFamily="18" charset="0"/>
              </a:rPr>
              <a:t>Koherensif</a:t>
            </a:r>
            <a:endParaRPr lang="en-US" sz="2800" dirty="0">
              <a:latin typeface="Rockwell Extra Bold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Setiap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hari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dia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pergi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pulang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, Bogor – Jakarta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dengan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kereta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api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Makalah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seminar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itu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dimasukkan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ke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dalam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antologi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Karena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jalan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macet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,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pelaksaan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seminar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itu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ditunda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satu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 jam </a:t>
            </a:r>
            <a:r>
              <a:rPr lang="en-US" sz="2800" dirty="0" err="1">
                <a:solidFill>
                  <a:srgbClr val="00B050"/>
                </a:solidFill>
                <a:latin typeface="Rockwell Extra Bold" pitchFamily="18" charset="0"/>
              </a:rPr>
              <a:t>kemudian</a:t>
            </a:r>
            <a:r>
              <a:rPr lang="en-US" sz="2800" dirty="0">
                <a:solidFill>
                  <a:srgbClr val="00B050"/>
                </a:solidFill>
                <a:latin typeface="Rockwell Extra Bold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>
              <a:latin typeface="Rockwell Extra Bold" pitchFamily="18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09600" y="457200"/>
            <a:ext cx="7924800" cy="1524000"/>
          </a:xfrm>
          <a:prstGeom prst="downArrowCallou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3200" dirty="0">
                <a:solidFill>
                  <a:srgbClr val="000066"/>
                </a:solidFill>
                <a:latin typeface="Rockwell Extra Bold" pitchFamily="18" charset="0"/>
              </a:rPr>
              <a:t>3. KEHEMATAN KALIMAT ATAU EKONOMI BAHASA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2057400"/>
            <a:ext cx="8001000" cy="3657600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Rockwell Extra Bold" pitchFamily="18" charset="0"/>
              </a:rPr>
              <a:t> </a:t>
            </a:r>
            <a:r>
              <a:rPr lang="en-US" sz="3200" dirty="0">
                <a:solidFill>
                  <a:srgbClr val="0909C7"/>
                </a:solidFill>
                <a:latin typeface="Rockwell Extra Bold" pitchFamily="18" charset="0"/>
              </a:rPr>
              <a:t>PENULISAN KALIMAT  YANG LANGSUNG MENYAMPAIKAN GAGASAN ATAU PESAN KALIMAT SECARA JELAS, LUGAS, DAN LOGIS</a:t>
            </a:r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381000"/>
            <a:ext cx="7696200" cy="1295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Rockwell Extra Bold" pitchFamily="18" charset="0"/>
              </a:rPr>
              <a:t>SYARAT KALIMAT HEMAT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3200400"/>
            <a:ext cx="7772400" cy="1524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endParaRPr lang="en-US" sz="2000" dirty="0">
              <a:latin typeface="Rockwell Extra Bold" pitchFamily="18" charset="0"/>
            </a:endParaRPr>
          </a:p>
          <a:p>
            <a:pPr marL="342900" indent="-342900" algn="ctr"/>
            <a:r>
              <a:rPr lang="en-US" sz="2400" dirty="0">
                <a:solidFill>
                  <a:srgbClr val="000000"/>
                </a:solidFill>
                <a:latin typeface="Rockwell Extra Bold" pitchFamily="18" charset="0"/>
              </a:rPr>
              <a:t>MENGGUNAKAN KATA BERMAKNA LEKSIKAL YANG JELAS, LUGAS , DAN PENEMPATAN AFIKSASI YANG BENAR</a:t>
            </a:r>
          </a:p>
          <a:p>
            <a:pPr marL="342900" indent="-342900" algn="ctr"/>
            <a:r>
              <a:rPr lang="en-US" sz="2400" dirty="0">
                <a:latin typeface="Rockwell Extra Bold" pitchFamily="18" charset="0"/>
              </a:rPr>
              <a:t> </a:t>
            </a:r>
          </a:p>
        </p:txBody>
      </p:sp>
      <p:sp>
        <p:nvSpPr>
          <p:cNvPr id="6" name="Down Arrow 5"/>
          <p:cNvSpPr/>
          <p:nvPr/>
        </p:nvSpPr>
        <p:spPr>
          <a:xfrm>
            <a:off x="3962400" y="1676400"/>
            <a:ext cx="1094232" cy="4572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2133600"/>
            <a:ext cx="41910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660066"/>
                </a:solidFill>
                <a:latin typeface="Rockwell Extra Bold" pitchFamily="18" charset="0"/>
              </a:rPr>
              <a:t>PENULIS HARUS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85800" y="4800600"/>
            <a:ext cx="7772400" cy="1143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ckwell Extra Bold" pitchFamily="18" charset="0"/>
              </a:rPr>
              <a:t>MENGHINDARI SUBJEK SAMA DALAM KALIMAT MAJEMUK</a:t>
            </a:r>
          </a:p>
        </p:txBody>
      </p:sp>
    </p:spTree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roti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toko</a:t>
            </a:r>
            <a:r>
              <a:rPr lang="en-US" dirty="0"/>
              <a:t> Alfa,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dibagikan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teman-temannya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berkelakuan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 </a:t>
            </a:r>
            <a:r>
              <a:rPr lang="en-US" dirty="0" err="1"/>
              <a:t>sarat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guru.</a:t>
            </a:r>
          </a:p>
          <a:p>
            <a:pPr marL="514350" indent="-514350">
              <a:buAutoNum type="arabicPeriod"/>
            </a:pPr>
            <a:r>
              <a:rPr lang="en-US" dirty="0" err="1"/>
              <a:t>Dia</a:t>
            </a:r>
            <a:r>
              <a:rPr lang="en-US" dirty="0"/>
              <a:t>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emosional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pula.</a:t>
            </a:r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mengucapkan</a:t>
            </a:r>
            <a:r>
              <a:rPr lang="en-US" dirty="0"/>
              <a:t> </a:t>
            </a:r>
            <a:r>
              <a:rPr lang="en-US" dirty="0" err="1"/>
              <a:t>terimakasih</a:t>
            </a:r>
            <a:r>
              <a:rPr lang="en-US" dirty="0"/>
              <a:t> yang </a:t>
            </a:r>
            <a:r>
              <a:rPr lang="en-US" dirty="0" err="1"/>
              <a:t>sebesar-besarnya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,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kesempurnaan</a:t>
            </a:r>
            <a:r>
              <a:rPr lang="en-US" dirty="0"/>
              <a:t>,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kerendahan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mengharapkan</a:t>
            </a:r>
            <a:r>
              <a:rPr lang="en-US" dirty="0"/>
              <a:t> saran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kritiknya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 </a:t>
            </a:r>
            <a:r>
              <a:rPr lang="en-US" dirty="0" err="1"/>
              <a:t>penyajian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peraga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bola </a:t>
            </a:r>
            <a:r>
              <a:rPr lang="en-US" dirty="0" err="1"/>
              <a:t>bekel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,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system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, </a:t>
            </a:r>
            <a:r>
              <a:rPr lang="en-US" dirty="0" err="1"/>
              <a:t>pengurangan</a:t>
            </a:r>
            <a:r>
              <a:rPr lang="en-US" dirty="0"/>
              <a:t>,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yang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mekalah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keritikan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menyempurnakan</a:t>
            </a:r>
            <a:r>
              <a:rPr lang="en-US" dirty="0"/>
              <a:t> </a:t>
            </a:r>
            <a:r>
              <a:rPr lang="en-US" dirty="0" err="1"/>
              <a:t>makalah</a:t>
            </a:r>
            <a:r>
              <a:rPr lang="en-US" dirty="0"/>
              <a:t> yang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susun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berkesuaian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KTSP,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/>
              <a:t>.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685800" y="838200"/>
            <a:ext cx="3276600" cy="4876800"/>
          </a:xfrm>
          <a:prstGeom prst="stripedRightArrow">
            <a:avLst>
              <a:gd name="adj1" fmla="val 50000"/>
              <a:gd name="adj2" fmla="val 4864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Rockwell Extra Bold" pitchFamily="18" charset="0"/>
                <a:cs typeface="Aharoni" pitchFamily="2" charset="-79"/>
              </a:rPr>
              <a:t>KAIDAH BAHASA DALAM SISTEM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3581400" y="762000"/>
            <a:ext cx="5029200" cy="5029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MENCAKUP: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660033"/>
                </a:solidFill>
                <a:latin typeface="Rockwell Extra Bold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A. BERMAKNA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 B. KONVENSIONAL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C. ARBITRER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D. PRODUKTIF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E. FONEMIS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Rockwell Extra Bold" pitchFamily="18" charset="0"/>
              </a:rPr>
              <a:t>F. UNIVERSAL</a:t>
            </a:r>
          </a:p>
        </p:txBody>
      </p:sp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381000"/>
            <a:ext cx="79248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ckwell Extra Bold" pitchFamily="18" charset="0"/>
              </a:rPr>
              <a:t>MENGHINDARI KATA ULANG JIKA SUDAH ADA KATA BILANGAN TAK TENTU DI DEPAN KATA BENDA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2057400"/>
            <a:ext cx="7924800" cy="2514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Rockwell Extra Bold" pitchFamily="18" charset="0"/>
              </a:rPr>
              <a:t>MENGHINDARI  KETERANGAN YANG BERBELIT-BELIT DAN PANJANG YANG SEHARUSNYA DITEMPATKAN DALAM CATATAN KAKI </a:t>
            </a:r>
            <a:r>
              <a:rPr lang="en-US" sz="2400" i="1" dirty="0">
                <a:solidFill>
                  <a:srgbClr val="FFFF00"/>
                </a:solidFill>
                <a:latin typeface="Rockwell Extra Bold" pitchFamily="18" charset="0"/>
              </a:rPr>
              <a:t>(FOOTNOTES)</a:t>
            </a:r>
            <a:endParaRPr lang="en-US" sz="2400" dirty="0">
              <a:solidFill>
                <a:srgbClr val="FFFF00"/>
              </a:solidFill>
              <a:latin typeface="Rockwell Extra Bold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4648200"/>
            <a:ext cx="7924800" cy="1295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ckwell Extra Bold" pitchFamily="18" charset="0"/>
              </a:rPr>
              <a:t>MENGHINDARI PEMBOROSAN KATA DAN AFIKASI YANG TIDAK JELAS FUNGSINYA</a:t>
            </a:r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mahasiswa-mahasiswa</a:t>
            </a:r>
            <a:r>
              <a:rPr lang="en-US" dirty="0"/>
              <a:t> yang </a:t>
            </a:r>
            <a:r>
              <a:rPr lang="en-US" dirty="0" err="1"/>
              <a:t>pintar</a:t>
            </a:r>
            <a:endParaRPr lang="en-US" dirty="0"/>
          </a:p>
        </p:txBody>
      </p:sp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Rockwell Extra Bold" pitchFamily="18" charset="0"/>
              </a:rPr>
              <a:t>Dalam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ruangan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ini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kita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dapat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menemukan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barang-barang</a:t>
            </a:r>
            <a:r>
              <a:rPr lang="en-US" dirty="0">
                <a:latin typeface="Rockwell Extra Bold" pitchFamily="18" charset="0"/>
              </a:rPr>
              <a:t>, </a:t>
            </a:r>
            <a:r>
              <a:rPr lang="en-US" dirty="0" err="1">
                <a:latin typeface="Rockwell Extra Bold" pitchFamily="18" charset="0"/>
              </a:rPr>
              <a:t>antara</a:t>
            </a:r>
            <a:r>
              <a:rPr lang="en-US" dirty="0">
                <a:latin typeface="Rockwell Extra Bold" pitchFamily="18" charset="0"/>
              </a:rPr>
              <a:t> lain </a:t>
            </a:r>
            <a:r>
              <a:rPr lang="en-US" dirty="0" err="1">
                <a:latin typeface="Rockwell Extra Bold" pitchFamily="18" charset="0"/>
              </a:rPr>
              <a:t>seperti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meja</a:t>
            </a:r>
            <a:r>
              <a:rPr lang="en-US" dirty="0">
                <a:latin typeface="Rockwell Extra Bold" pitchFamily="18" charset="0"/>
              </a:rPr>
              <a:t>, </a:t>
            </a:r>
            <a:r>
              <a:rPr lang="en-US" dirty="0" err="1">
                <a:latin typeface="Rockwell Extra Bold" pitchFamily="18" charset="0"/>
              </a:rPr>
              <a:t>kursi</a:t>
            </a:r>
            <a:r>
              <a:rPr lang="en-US" dirty="0">
                <a:latin typeface="Rockwell Extra Bold" pitchFamily="18" charset="0"/>
              </a:rPr>
              <a:t>, </a:t>
            </a:r>
            <a:r>
              <a:rPr lang="en-US" dirty="0" err="1">
                <a:latin typeface="Rockwell Extra Bold" pitchFamily="18" charset="0"/>
              </a:rPr>
              <a:t>papan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tulis</a:t>
            </a:r>
            <a:r>
              <a:rPr lang="en-US" dirty="0">
                <a:latin typeface="Rockwell Extra Bold" pitchFamily="18" charset="0"/>
              </a:rPr>
              <a:t>, </a:t>
            </a:r>
            <a:r>
              <a:rPr lang="en-US" dirty="0" err="1">
                <a:latin typeface="Rockwell Extra Bold" pitchFamily="18" charset="0"/>
              </a:rPr>
              <a:t>buku</a:t>
            </a:r>
            <a:r>
              <a:rPr lang="en-US" dirty="0">
                <a:latin typeface="Rockwell Extra Bold" pitchFamily="18" charset="0"/>
              </a:rPr>
              <a:t>, </a:t>
            </a:r>
            <a:r>
              <a:rPr lang="en-US" dirty="0" err="1">
                <a:latin typeface="Rockwell Extra Bold" pitchFamily="18" charset="0"/>
              </a:rPr>
              <a:t>dan</a:t>
            </a:r>
            <a:r>
              <a:rPr lang="en-US" dirty="0">
                <a:latin typeface="Rockwell Extra Bold" pitchFamily="18" charset="0"/>
              </a:rPr>
              <a:t> lain-lain.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Rockwell Extra Bold" pitchFamily="18" charset="0"/>
              </a:rPr>
              <a:t>Karena</a:t>
            </a:r>
            <a:r>
              <a:rPr lang="en-US" dirty="0">
                <a:latin typeface="Rockwell Extra Bold" pitchFamily="18" charset="0"/>
              </a:rPr>
              <a:t> modal </a:t>
            </a:r>
            <a:r>
              <a:rPr lang="en-US" dirty="0" err="1">
                <a:latin typeface="Rockwell Extra Bold" pitchFamily="18" charset="0"/>
              </a:rPr>
              <a:t>di</a:t>
            </a:r>
            <a:r>
              <a:rPr lang="en-US" dirty="0">
                <a:latin typeface="Rockwell Extra Bold" pitchFamily="18" charset="0"/>
              </a:rPr>
              <a:t> bank </a:t>
            </a:r>
            <a:r>
              <a:rPr lang="en-US" dirty="0" err="1">
                <a:latin typeface="Rockwell Extra Bold" pitchFamily="18" charset="0"/>
              </a:rPr>
              <a:t>terbatas</a:t>
            </a:r>
            <a:r>
              <a:rPr lang="en-US" dirty="0">
                <a:latin typeface="Rockwell Extra Bold" pitchFamily="18" charset="0"/>
              </a:rPr>
              <a:t>, </a:t>
            </a:r>
            <a:r>
              <a:rPr lang="en-US" dirty="0" err="1">
                <a:latin typeface="Rockwell Extra Bold" pitchFamily="18" charset="0"/>
              </a:rPr>
              <a:t>sehingga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tidak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semua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pengusaha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lemah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memperoleh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kredit</a:t>
            </a:r>
            <a:r>
              <a:rPr lang="en-US" dirty="0">
                <a:latin typeface="Rockwell Extra Bold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Rockwell Extra Bold" pitchFamily="18" charset="0"/>
              </a:rPr>
              <a:t>Apabila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pada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hari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itu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saya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berhalangan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hadir</a:t>
            </a:r>
            <a:r>
              <a:rPr lang="en-US" dirty="0">
                <a:latin typeface="Rockwell Extra Bold" pitchFamily="18" charset="0"/>
              </a:rPr>
              <a:t>, </a:t>
            </a:r>
            <a:r>
              <a:rPr lang="en-US" dirty="0" err="1">
                <a:latin typeface="Rockwell Extra Bold" pitchFamily="18" charset="0"/>
              </a:rPr>
              <a:t>maka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rapat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akan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dipimpin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oleh</a:t>
            </a:r>
            <a:r>
              <a:rPr lang="en-US" dirty="0">
                <a:latin typeface="Rockwell Extra Bold" pitchFamily="18" charset="0"/>
              </a:rPr>
              <a:t> </a:t>
            </a:r>
            <a:r>
              <a:rPr lang="en-US" dirty="0" err="1">
                <a:latin typeface="Rockwell Extra Bold" pitchFamily="18" charset="0"/>
              </a:rPr>
              <a:t>Sdr</a:t>
            </a:r>
            <a:r>
              <a:rPr lang="en-US" dirty="0">
                <a:latin typeface="Rockwell Extra Bold" pitchFamily="18" charset="0"/>
              </a:rPr>
              <a:t>.  </a:t>
            </a:r>
            <a:r>
              <a:rPr lang="en-US" dirty="0" err="1">
                <a:latin typeface="Rockwell Extra Bold" pitchFamily="18" charset="0"/>
              </a:rPr>
              <a:t>Ijul</a:t>
            </a:r>
            <a:r>
              <a:rPr lang="en-US" dirty="0">
                <a:latin typeface="Rockwell Extra Bold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rgbClr val="002060"/>
              </a:solidFill>
              <a:latin typeface="Rockwell Extra Bold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Dalam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ruangan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ini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kita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dapat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menemukan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meja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kursi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papan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tulis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, 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buku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dan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lain-lain.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Karena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modal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di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bank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terbatas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tidak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semua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pengusaha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lemah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memperoleh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kredit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	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	Modal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di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bank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terbatas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sehingga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tidak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semua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pengusaha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lemah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memperoleh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kredit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rgbClr val="002060"/>
              </a:solidFill>
              <a:latin typeface="Rockwell Extra Bold" pitchFamily="18" charset="0"/>
            </a:endParaRPr>
          </a:p>
          <a:p>
            <a:pPr marL="514350" indent="-514350" algn="just">
              <a:buNone/>
            </a:pPr>
            <a:endParaRPr lang="en-US" dirty="0">
              <a:solidFill>
                <a:srgbClr val="002060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Apabila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pada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hari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itu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saya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berhalangan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hadir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rapat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akan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dipimpin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oleh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Sdr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ckwell Extra Bold" pitchFamily="18" charset="0"/>
              </a:rPr>
              <a:t>Ijul</a:t>
            </a: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002060"/>
                </a:solidFill>
                <a:latin typeface="Rockwell Extra Bold" pitchFamily="18" charset="0"/>
              </a:rPr>
              <a:t>	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	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Pada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hari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itu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saya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berhalangan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hadir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maka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rapat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akan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dipimpin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oleh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Sdr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Rockwell Extra Bold" pitchFamily="18" charset="0"/>
              </a:rPr>
              <a:t>Ijul</a:t>
            </a:r>
            <a:r>
              <a:rPr lang="en-US" dirty="0">
                <a:solidFill>
                  <a:srgbClr val="00B0F0"/>
                </a:solidFill>
                <a:latin typeface="Rockwell Extra Bold" pitchFamily="18" charset="0"/>
              </a:rPr>
              <a:t>.</a:t>
            </a: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Rockwell Extra Bold" pitchFamily="18" charset="0"/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457200"/>
            <a:ext cx="7391400" cy="13716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66"/>
                </a:solidFill>
                <a:latin typeface="Rockwell Extra Bold" pitchFamily="18" charset="0"/>
              </a:rPr>
              <a:t>4. PENEKANAN DALAM KALIMAT EFEKTIF</a:t>
            </a:r>
          </a:p>
        </p:txBody>
      </p:sp>
      <p:sp>
        <p:nvSpPr>
          <p:cNvPr id="5" name="Down Arrow 4"/>
          <p:cNvSpPr/>
          <p:nvPr/>
        </p:nvSpPr>
        <p:spPr>
          <a:xfrm>
            <a:off x="4038600" y="1828800"/>
            <a:ext cx="1371600" cy="457200"/>
          </a:xfrm>
          <a:prstGeom prst="downArrow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0600" y="2514600"/>
            <a:ext cx="7391400" cy="2895600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UPAYA PENULIS UNTUK MEMFOKUSKAN KATA ATAU FRASA DALAM KALIMAT</a:t>
            </a:r>
          </a:p>
        </p:txBody>
      </p:sp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685800" y="457200"/>
            <a:ext cx="7696200" cy="2819400"/>
          </a:xfrm>
          <a:prstGeom prst="cloud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909C7"/>
              </a:solidFill>
              <a:latin typeface="Rockwell Extra Bold" pitchFamily="18" charset="0"/>
            </a:endParaRPr>
          </a:p>
          <a:p>
            <a:pPr algn="ctr"/>
            <a:r>
              <a:rPr lang="en-US" sz="2400" dirty="0">
                <a:solidFill>
                  <a:srgbClr val="0909C7"/>
                </a:solidFill>
                <a:latin typeface="Rockwell Extra Bold" pitchFamily="18" charset="0"/>
              </a:rPr>
              <a:t>6. PENEKANAN DALAM KALIMAT DAPAT BERUPA KATA, FRASA, KLAUSA, DALAM KALIMAT YANG DAPAT BERPINDAH-PINDAH</a:t>
            </a:r>
            <a:endParaRPr lang="en-US" sz="2400" dirty="0">
              <a:solidFill>
                <a:srgbClr val="0909C7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838200" y="3733800"/>
            <a:ext cx="7467600" cy="2209800"/>
          </a:xfrm>
          <a:prstGeom prst="cloud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66"/>
                </a:solidFill>
                <a:latin typeface="Rockwell Extra Bold" pitchFamily="18" charset="0"/>
              </a:rPr>
              <a:t>PENEKANAN TIDAK SAMA DENGAN PENENTUAN GAGASAN UTAMA DAN EKONOMI BAHASA</a:t>
            </a:r>
          </a:p>
        </p:txBody>
      </p:sp>
      <p:sp>
        <p:nvSpPr>
          <p:cNvPr id="7" name="Down Arrow 6"/>
          <p:cNvSpPr/>
          <p:nvPr/>
        </p:nvSpPr>
        <p:spPr>
          <a:xfrm>
            <a:off x="4038600" y="3276600"/>
            <a:ext cx="1170432" cy="6096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219200" y="533400"/>
            <a:ext cx="6705600" cy="1447800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909C7"/>
                </a:solidFill>
                <a:latin typeface="Rockwell Extra Bold" pitchFamily="18" charset="0"/>
              </a:rPr>
              <a:t>PENEKANAN DALAM KALIMAT  LISAN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533400" y="2514600"/>
            <a:ext cx="3962400" cy="3276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INTONASI DENGAN MIMIK MUKA</a:t>
            </a:r>
          </a:p>
        </p:txBody>
      </p:sp>
      <p:sp>
        <p:nvSpPr>
          <p:cNvPr id="6" name="Oval 5"/>
          <p:cNvSpPr/>
          <p:nvPr/>
        </p:nvSpPr>
        <p:spPr>
          <a:xfrm>
            <a:off x="4648200" y="2590800"/>
            <a:ext cx="3962400" cy="3200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NONVERBAL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4953000" y="2133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429000" y="19812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1295400" y="457200"/>
            <a:ext cx="6705600" cy="1447800"/>
          </a:xfrm>
          <a:prstGeom prst="wedgeEllipseCallou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66"/>
                </a:solidFill>
                <a:latin typeface="Rockwell Extra Bold" pitchFamily="18" charset="0"/>
              </a:rPr>
              <a:t>PENEKANAN DALAM KALIMAT TULIS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" y="2133600"/>
            <a:ext cx="3657600" cy="1981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MUTASI</a:t>
            </a:r>
          </a:p>
        </p:txBody>
      </p:sp>
      <p:sp>
        <p:nvSpPr>
          <p:cNvPr id="7" name="Oval 6"/>
          <p:cNvSpPr/>
          <p:nvPr/>
        </p:nvSpPr>
        <p:spPr>
          <a:xfrm>
            <a:off x="4572000" y="2286000"/>
            <a:ext cx="3886200" cy="1828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REPETISI</a:t>
            </a:r>
          </a:p>
        </p:txBody>
      </p:sp>
      <p:sp>
        <p:nvSpPr>
          <p:cNvPr id="8" name="Oval 7"/>
          <p:cNvSpPr/>
          <p:nvPr/>
        </p:nvSpPr>
        <p:spPr>
          <a:xfrm>
            <a:off x="1905000" y="4114800"/>
            <a:ext cx="5181600" cy="1905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KURSIF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3390900" y="2933700"/>
            <a:ext cx="2133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19050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3733800" y="19050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1676400" y="381000"/>
            <a:ext cx="5943600" cy="15240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00"/>
                </a:solidFill>
                <a:latin typeface="Rockwell Extra Bold" pitchFamily="18" charset="0"/>
              </a:rPr>
              <a:t>MUTASI</a:t>
            </a:r>
          </a:p>
        </p:txBody>
      </p:sp>
      <p:sp>
        <p:nvSpPr>
          <p:cNvPr id="6" name="Vertical Scroll 5"/>
          <p:cNvSpPr/>
          <p:nvPr/>
        </p:nvSpPr>
        <p:spPr>
          <a:xfrm flipH="1">
            <a:off x="1447800" y="2362200"/>
            <a:ext cx="5943600" cy="3505200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Rockwell Extra Bold" pitchFamily="18" charset="0"/>
              </a:rPr>
              <a:t>MENGUBAH POSISI KALIMAT DENGAN MENEMPATKAN BAGIAN YANG PENTING PADA AWAL KALIMAT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7800" y="381000"/>
            <a:ext cx="6553200" cy="1524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Rockwell Extra Bold" pitchFamily="18" charset="0"/>
              </a:rPr>
              <a:t>BERMAKNA</a:t>
            </a:r>
            <a:r>
              <a:rPr lang="en-US" sz="2000" dirty="0">
                <a:latin typeface="Rockwell Extra Bold" pitchFamily="18" charset="0"/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2590800"/>
            <a:ext cx="7772400" cy="3048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Rockwell Extra Bold" pitchFamily="18" charset="0"/>
              </a:rPr>
              <a:t>SISTEM BAHASA YANG DAPAT DIPAHAMI DENGAN BAIK OLEH MASYARAKAT</a:t>
            </a:r>
          </a:p>
        </p:txBody>
      </p:sp>
      <p:sp>
        <p:nvSpPr>
          <p:cNvPr id="7" name="Down Arrow 6"/>
          <p:cNvSpPr/>
          <p:nvPr/>
        </p:nvSpPr>
        <p:spPr>
          <a:xfrm>
            <a:off x="3962400" y="1905000"/>
            <a:ext cx="1170432" cy="6858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/>
              <a:t>Seminar </a:t>
            </a:r>
            <a:r>
              <a:rPr lang="en-US" sz="4400" dirty="0" err="1"/>
              <a:t>tentang</a:t>
            </a:r>
            <a:r>
              <a:rPr lang="en-US" sz="4400" dirty="0"/>
              <a:t> </a:t>
            </a:r>
            <a:r>
              <a:rPr lang="en-US" sz="4400" dirty="0" err="1"/>
              <a:t>bahaya</a:t>
            </a:r>
            <a:r>
              <a:rPr lang="en-US" sz="4400" dirty="0"/>
              <a:t> </a:t>
            </a:r>
            <a:r>
              <a:rPr lang="en-US" sz="4400" dirty="0" err="1"/>
              <a:t>narkoba</a:t>
            </a:r>
            <a:r>
              <a:rPr lang="en-US" sz="4400" dirty="0"/>
              <a:t> </a:t>
            </a:r>
            <a:r>
              <a:rPr lang="en-US" sz="4400" dirty="0" err="1"/>
              <a:t>akan</a:t>
            </a:r>
            <a:r>
              <a:rPr lang="en-US" sz="4400" dirty="0"/>
              <a:t> </a:t>
            </a:r>
            <a:r>
              <a:rPr lang="en-US" sz="4400" dirty="0" err="1"/>
              <a:t>diadakan</a:t>
            </a:r>
            <a:r>
              <a:rPr lang="en-US" sz="4400" dirty="0"/>
              <a:t> </a:t>
            </a:r>
            <a:r>
              <a:rPr lang="en-US" sz="4400" dirty="0" err="1"/>
              <a:t>minggu</a:t>
            </a:r>
            <a:r>
              <a:rPr lang="en-US" sz="4400" dirty="0"/>
              <a:t> </a:t>
            </a:r>
            <a:r>
              <a:rPr lang="en-US" sz="4400" dirty="0" err="1"/>
              <a:t>depan</a:t>
            </a:r>
            <a:endParaRPr lang="en-US" sz="4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4400" dirty="0" err="1"/>
              <a:t>Minggu</a:t>
            </a:r>
            <a:r>
              <a:rPr lang="en-US" sz="4400" dirty="0"/>
              <a:t> </a:t>
            </a:r>
            <a:r>
              <a:rPr lang="en-US" sz="4400" dirty="0" err="1"/>
              <a:t>depan</a:t>
            </a:r>
            <a:r>
              <a:rPr lang="en-US" sz="4400" dirty="0"/>
              <a:t> </a:t>
            </a:r>
            <a:r>
              <a:rPr lang="en-US" sz="4400" dirty="0" err="1"/>
              <a:t>akan</a:t>
            </a:r>
            <a:r>
              <a:rPr lang="en-US" sz="4400" dirty="0"/>
              <a:t> </a:t>
            </a:r>
            <a:r>
              <a:rPr lang="en-US" sz="4400" dirty="0" err="1"/>
              <a:t>diadakan</a:t>
            </a:r>
            <a:r>
              <a:rPr lang="en-US" sz="4400" dirty="0"/>
              <a:t> seminar  </a:t>
            </a:r>
            <a:r>
              <a:rPr lang="en-US" sz="4400" dirty="0" err="1"/>
              <a:t>tentang</a:t>
            </a:r>
            <a:r>
              <a:rPr lang="en-US" sz="4400" dirty="0"/>
              <a:t> </a:t>
            </a:r>
            <a:r>
              <a:rPr lang="en-US" sz="4400" dirty="0" err="1"/>
              <a:t>bahaya</a:t>
            </a:r>
            <a:r>
              <a:rPr lang="en-US" sz="4400" dirty="0"/>
              <a:t> </a:t>
            </a:r>
            <a:r>
              <a:rPr lang="en-US" sz="4400" dirty="0" err="1"/>
              <a:t>narkoba</a:t>
            </a:r>
            <a:r>
              <a:rPr lang="en-US" sz="4400" dirty="0"/>
              <a:t>.</a:t>
            </a:r>
          </a:p>
        </p:txBody>
      </p:sp>
    </p:spTree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066800" y="609600"/>
            <a:ext cx="7162800" cy="1219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0066"/>
                </a:solidFill>
                <a:latin typeface="Rockwell Extra Bold" pitchFamily="18" charset="0"/>
              </a:rPr>
              <a:t>REPETISI</a:t>
            </a:r>
          </a:p>
        </p:txBody>
      </p:sp>
      <p:sp>
        <p:nvSpPr>
          <p:cNvPr id="5" name="Oval 4"/>
          <p:cNvSpPr/>
          <p:nvPr/>
        </p:nvSpPr>
        <p:spPr>
          <a:xfrm>
            <a:off x="990600" y="2209800"/>
            <a:ext cx="7239000" cy="3657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660033"/>
                </a:solidFill>
                <a:latin typeface="Rockwell Extra Bold" pitchFamily="18" charset="0"/>
              </a:rPr>
              <a:t>MENGULANG KATA YANG SAMA DALAM KALIMAT YANG BUKAN BERUPA SINONIM KATA</a:t>
            </a:r>
          </a:p>
        </p:txBody>
      </p:sp>
    </p:spTree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Kalau</a:t>
            </a:r>
            <a:r>
              <a:rPr lang="en-US" sz="4400" dirty="0"/>
              <a:t> </a:t>
            </a:r>
            <a:r>
              <a:rPr lang="en-US" sz="4400" dirty="0" err="1"/>
              <a:t>dia</a:t>
            </a:r>
            <a:r>
              <a:rPr lang="en-US" sz="4400" dirty="0"/>
              <a:t> </a:t>
            </a:r>
            <a:r>
              <a:rPr lang="en-US" sz="4400" dirty="0" err="1"/>
              <a:t>sudah</a:t>
            </a:r>
            <a:r>
              <a:rPr lang="en-US" sz="4400" dirty="0"/>
              <a:t> </a:t>
            </a:r>
            <a:r>
              <a:rPr lang="en-US" sz="4400" dirty="0" err="1"/>
              <a:t>mengatakan</a:t>
            </a:r>
            <a:r>
              <a:rPr lang="en-US" sz="4400" dirty="0"/>
              <a:t> </a:t>
            </a:r>
            <a:r>
              <a:rPr lang="en-US" sz="4400" dirty="0" err="1"/>
              <a:t>tidak</a:t>
            </a:r>
            <a:r>
              <a:rPr lang="en-US" sz="4400" dirty="0"/>
              <a:t>, </a:t>
            </a:r>
            <a:r>
              <a:rPr lang="en-US" sz="4400" dirty="0" err="1"/>
              <a:t>tetap</a:t>
            </a:r>
            <a:r>
              <a:rPr lang="en-US" sz="4400" dirty="0"/>
              <a:t> </a:t>
            </a:r>
            <a:r>
              <a:rPr lang="en-US" sz="4400" dirty="0" err="1"/>
              <a:t>tidak</a:t>
            </a:r>
            <a:endParaRPr lang="en-US" sz="4400" dirty="0"/>
          </a:p>
        </p:txBody>
      </p:sp>
    </p:spTree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1828800" y="533400"/>
            <a:ext cx="5410200" cy="14478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33CC"/>
                </a:solidFill>
                <a:latin typeface="Rockwell Extra Bold" pitchFamily="18" charset="0"/>
              </a:rPr>
              <a:t>KURSIF</a:t>
            </a:r>
          </a:p>
        </p:txBody>
      </p:sp>
      <p:sp>
        <p:nvSpPr>
          <p:cNvPr id="6" name="7-Point Star 5"/>
          <p:cNvSpPr/>
          <p:nvPr/>
        </p:nvSpPr>
        <p:spPr>
          <a:xfrm>
            <a:off x="685800" y="2286000"/>
            <a:ext cx="7696200" cy="3657600"/>
          </a:xfrm>
          <a:prstGeom prst="star7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000000"/>
              </a:solidFill>
              <a:latin typeface="Rockwell Extra Bold" pitchFamily="18" charset="0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Rockwell Extra Bold" pitchFamily="18" charset="0"/>
              </a:rPr>
              <a:t>MENULIS</a:t>
            </a:r>
            <a:r>
              <a:rPr lang="en-US" sz="3200" dirty="0">
                <a:solidFill>
                  <a:srgbClr val="000000"/>
                </a:solidFill>
                <a:latin typeface="Rockwell Extra Bold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Rockwell Extra Bold" pitchFamily="18" charset="0"/>
              </a:rPr>
              <a:t>MIRING, MENGHITAMKAN, ATAU MENGGARISBAWAHI KATA YANG DIPENTINGKAN</a:t>
            </a:r>
          </a:p>
        </p:txBody>
      </p:sp>
      <p:cxnSp>
        <p:nvCxnSpPr>
          <p:cNvPr id="8" name="Straight Arrow Connector 7"/>
          <p:cNvCxnSpPr>
            <a:stCxn id="5" idx="1"/>
            <a:endCxn id="6" idx="6"/>
          </p:cNvCxnSpPr>
          <p:nvPr/>
        </p:nvCxnSpPr>
        <p:spPr>
          <a:xfrm rot="5400000">
            <a:off x="4380729" y="2132829"/>
            <a:ext cx="3063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Skripsi</a:t>
            </a:r>
            <a:r>
              <a:rPr lang="en-US" sz="4400" dirty="0"/>
              <a:t> </a:t>
            </a:r>
            <a:r>
              <a:rPr lang="en-US" sz="4400" dirty="0" err="1"/>
              <a:t>ini</a:t>
            </a:r>
            <a:r>
              <a:rPr lang="en-US" sz="4400" dirty="0"/>
              <a:t> </a:t>
            </a:r>
            <a:r>
              <a:rPr lang="en-US" sz="4400" b="1" i="1" dirty="0" err="1"/>
              <a:t>tidak</a:t>
            </a:r>
            <a:r>
              <a:rPr lang="en-US" sz="4400" dirty="0"/>
              <a:t> </a:t>
            </a:r>
            <a:r>
              <a:rPr lang="en-US" sz="4400" dirty="0" err="1"/>
              <a:t>membahas</a:t>
            </a:r>
            <a:r>
              <a:rPr lang="en-US" sz="4400" dirty="0"/>
              <a:t> </a:t>
            </a:r>
            <a:r>
              <a:rPr lang="en-US" sz="4400" dirty="0" err="1"/>
              <a:t>tentang</a:t>
            </a:r>
            <a:r>
              <a:rPr lang="en-US" sz="4400" dirty="0"/>
              <a:t> </a:t>
            </a:r>
            <a:r>
              <a:rPr lang="en-US" sz="4400" dirty="0" err="1"/>
              <a:t>hasil</a:t>
            </a:r>
            <a:r>
              <a:rPr lang="en-US" sz="4400" dirty="0"/>
              <a:t> </a:t>
            </a:r>
            <a:r>
              <a:rPr lang="en-US" sz="4400" dirty="0" err="1"/>
              <a:t>penelitian</a:t>
            </a:r>
            <a:r>
              <a:rPr lang="en-US" sz="4400" dirty="0"/>
              <a:t>.</a:t>
            </a:r>
          </a:p>
        </p:txBody>
      </p:sp>
    </p:spTree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33CC"/>
                </a:solidFill>
                <a:latin typeface="Rockwell Extra Bold" pitchFamily="18" charset="0"/>
              </a:rPr>
              <a:t>Pertentangan</a:t>
            </a:r>
            <a:endParaRPr lang="en-US" sz="3600" dirty="0">
              <a:solidFill>
                <a:srgbClr val="FF33CC"/>
              </a:solidFill>
              <a:latin typeface="Rockwell Extra Bold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prstGeom prst="star7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err="1">
                <a:solidFill>
                  <a:srgbClr val="000000"/>
                </a:solidFill>
                <a:latin typeface="Rockwell Extra Bold" pitchFamily="18" charset="0"/>
              </a:rPr>
              <a:t>Menempatkan</a:t>
            </a:r>
            <a:r>
              <a:rPr lang="en-US" dirty="0">
                <a:solidFill>
                  <a:srgbClr val="00000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Rockwell Extra Bold" pitchFamily="18" charset="0"/>
              </a:rPr>
              <a:t>kata</a:t>
            </a:r>
            <a:r>
              <a:rPr lang="en-US" dirty="0">
                <a:solidFill>
                  <a:srgbClr val="000000"/>
                </a:solidFill>
                <a:latin typeface="Rockwell Extra Bold" pitchFamily="18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Rockwell Extra Bold" pitchFamily="18" charset="0"/>
              </a:rPr>
              <a:t>bertentangan</a:t>
            </a:r>
            <a:r>
              <a:rPr lang="en-US" dirty="0">
                <a:solidFill>
                  <a:srgbClr val="00000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Rockwell Extra Bold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Rockwell Extra Bold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Rockwell Extra Bold" pitchFamily="18" charset="0"/>
              </a:rPr>
              <a:t>kalimat</a:t>
            </a:r>
            <a:endParaRPr lang="en-US" dirty="0">
              <a:solidFill>
                <a:srgbClr val="000000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Dia</a:t>
            </a:r>
            <a:r>
              <a:rPr lang="en-US" sz="4000" dirty="0"/>
              <a:t> </a:t>
            </a:r>
            <a:r>
              <a:rPr lang="en-US" sz="4000" dirty="0" err="1"/>
              <a:t>sebenarnya</a:t>
            </a:r>
            <a:r>
              <a:rPr lang="en-US" sz="4000" dirty="0"/>
              <a:t> </a:t>
            </a:r>
            <a:r>
              <a:rPr lang="en-US" sz="4000" i="1" dirty="0" err="1"/>
              <a:t>pintar</a:t>
            </a:r>
            <a:r>
              <a:rPr lang="en-US" sz="4000" dirty="0"/>
              <a:t> </a:t>
            </a:r>
            <a:r>
              <a:rPr lang="en-US" sz="4000" dirty="0" err="1"/>
              <a:t>tetapi</a:t>
            </a:r>
            <a:r>
              <a:rPr lang="en-US" sz="4000" dirty="0"/>
              <a:t> </a:t>
            </a:r>
            <a:r>
              <a:rPr lang="en-US" sz="4000" i="1" dirty="0" err="1"/>
              <a:t>malas</a:t>
            </a:r>
            <a:r>
              <a:rPr lang="en-US" sz="4000" i="1" dirty="0"/>
              <a:t> </a:t>
            </a:r>
            <a:r>
              <a:rPr lang="en-US" sz="4000" dirty="0" err="1"/>
              <a:t>kuliah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cloud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33CC"/>
                </a:solidFill>
                <a:latin typeface="Rockwell Extra Bold" pitchFamily="18" charset="0"/>
              </a:rPr>
              <a:t>Partikel</a:t>
            </a:r>
            <a:endParaRPr lang="en-US" sz="3600" dirty="0">
              <a:solidFill>
                <a:srgbClr val="FF33CC"/>
              </a:solidFill>
              <a:latin typeface="Rockwell Extra Bold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prstGeom prst="star7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endParaRPr lang="en-US" sz="2400" dirty="0">
              <a:solidFill>
                <a:srgbClr val="000000"/>
              </a:solidFill>
              <a:latin typeface="Rockwell Extra Bold" pitchFamily="18" charset="0"/>
            </a:endParaRPr>
          </a:p>
          <a:p>
            <a:pPr algn="ctr">
              <a:buNone/>
            </a:pP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Menempatkan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partikel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lah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kah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, pun, per, 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tah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sebelum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atau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sesudah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kata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 yang 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dipentingkan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dalam</a:t>
            </a:r>
            <a:r>
              <a:rPr lang="en-US" sz="2800" dirty="0">
                <a:solidFill>
                  <a:srgbClr val="000000"/>
                </a:solidFill>
                <a:latin typeface="Rockwell Extra Bold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Rockwell Extra Bold" pitchFamily="18" charset="0"/>
              </a:rPr>
              <a:t>kalimat</a:t>
            </a:r>
            <a:endParaRPr lang="en-US" sz="2800" dirty="0">
              <a:solidFill>
                <a:srgbClr val="000000"/>
              </a:solidFill>
              <a:latin typeface="Rockwell Extra Bold" pitchFamily="18" charset="0"/>
            </a:endParaRPr>
          </a:p>
        </p:txBody>
      </p:sp>
    </p:spTree>
  </p:cSld>
  <p:clrMapOvr>
    <a:masterClrMapping/>
  </p:clrMapOvr>
  <p:transition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Dalam</a:t>
            </a:r>
            <a:r>
              <a:rPr lang="en-US" sz="4400" dirty="0"/>
              <a:t> </a:t>
            </a:r>
            <a:r>
              <a:rPr lang="en-US" sz="4400" dirty="0" err="1"/>
              <a:t>berdemokrasi</a:t>
            </a:r>
            <a:r>
              <a:rPr lang="en-US" sz="4400" dirty="0"/>
              <a:t>, </a:t>
            </a:r>
            <a:r>
              <a:rPr lang="en-US" sz="4400" b="1" dirty="0" err="1"/>
              <a:t>apa</a:t>
            </a:r>
            <a:r>
              <a:rPr lang="en-US" sz="4400" b="1" dirty="0"/>
              <a:t> pun </a:t>
            </a:r>
            <a:r>
              <a:rPr lang="en-US" sz="4400" dirty="0" err="1"/>
              <a:t>harus</a:t>
            </a:r>
            <a:r>
              <a:rPr lang="en-US" sz="4400" dirty="0"/>
              <a:t> </a:t>
            </a:r>
            <a:r>
              <a:rPr lang="en-US" sz="4400" dirty="0" err="1"/>
              <a:t>transparan</a:t>
            </a:r>
            <a:r>
              <a:rPr lang="en-US" sz="4400" dirty="0"/>
              <a:t> </a:t>
            </a:r>
            <a:r>
              <a:rPr lang="en-US" sz="4400" dirty="0" err="1"/>
              <a:t>kepada</a:t>
            </a:r>
            <a:r>
              <a:rPr lang="en-US" sz="4400" dirty="0"/>
              <a:t> </a:t>
            </a:r>
            <a:r>
              <a:rPr lang="en-US" sz="4400" dirty="0" err="1"/>
              <a:t>rakyat</a:t>
            </a:r>
            <a:endParaRPr lang="en-US" sz="4400" dirty="0"/>
          </a:p>
        </p:txBody>
      </p:sp>
    </p:spTree>
  </p:cSld>
  <p:clrMapOvr>
    <a:masterClrMapping/>
  </p:clrMapOvr>
  <p:transition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457200"/>
            <a:ext cx="7010400" cy="16002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itchFamily="18" charset="0"/>
              </a:rPr>
              <a:t>KESEJAJARAN DALAM KALIMAT (PARALELISME)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90600" y="2438400"/>
            <a:ext cx="7315200" cy="3429000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itchFamily="18" charset="0"/>
              </a:rPr>
              <a:t>UPAYA PENULIS MERINCI UNSUR YANG SAMA PENTING DAN SAMA FUNGSI SECARA KRONOLOGIS DAN LOGIS DALAM KALIMAT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495800" y="2209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5494</TotalTime>
  <Words>3170</Words>
  <Application>Microsoft Office PowerPoint</Application>
  <PresentationFormat>On-screen Show (4:3)</PresentationFormat>
  <Paragraphs>610</Paragraphs>
  <Slides>136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136</vt:i4>
      </vt:variant>
    </vt:vector>
  </HeadingPairs>
  <TitlesOfParts>
    <vt:vector size="150" baseType="lpstr">
      <vt:lpstr>Aharoni</vt:lpstr>
      <vt:lpstr>Algerian</vt:lpstr>
      <vt:lpstr>Arial</vt:lpstr>
      <vt:lpstr>Arial Black</vt:lpstr>
      <vt:lpstr>Bernard MT Condensed</vt:lpstr>
      <vt:lpstr>Bodoni MT Black</vt:lpstr>
      <vt:lpstr>Britannic Bold</vt:lpstr>
      <vt:lpstr>Broadway</vt:lpstr>
      <vt:lpstr>Calibri</vt:lpstr>
      <vt:lpstr>Elephant</vt:lpstr>
      <vt:lpstr>Rockwell Extra Bold</vt:lpstr>
      <vt:lpstr>Showcard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</vt:lpstr>
      <vt:lpstr>PowerPoint Presentation</vt:lpstr>
      <vt:lpstr>Contoh:</vt:lpstr>
      <vt:lpstr>PowerPoint Presentation</vt:lpstr>
      <vt:lpstr>Contoh</vt:lpstr>
      <vt:lpstr>Pertentangan</vt:lpstr>
      <vt:lpstr>Contoh</vt:lpstr>
      <vt:lpstr>Partikel</vt:lpstr>
      <vt:lpstr>Contoh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ALHAMDULILLAH</vt:lpstr>
      <vt:lpstr>Jawaban Lembar Kerja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ASUS</cp:lastModifiedBy>
  <cp:revision>419</cp:revision>
  <dcterms:created xsi:type="dcterms:W3CDTF">2013-02-15T15:24:05Z</dcterms:created>
  <dcterms:modified xsi:type="dcterms:W3CDTF">2020-11-05T04:08:57Z</dcterms:modified>
</cp:coreProperties>
</file>