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331" r:id="rId1"/>
  </p:sldMasterIdLst>
  <p:notesMasterIdLst>
    <p:notesMasterId r:id="rId29"/>
  </p:notesMasterIdLst>
  <p:sldIdLst>
    <p:sldId id="433" r:id="rId2"/>
    <p:sldId id="516" r:id="rId3"/>
    <p:sldId id="517" r:id="rId4"/>
    <p:sldId id="518" r:id="rId5"/>
    <p:sldId id="519" r:id="rId6"/>
    <p:sldId id="520" r:id="rId7"/>
    <p:sldId id="521" r:id="rId8"/>
    <p:sldId id="522" r:id="rId9"/>
    <p:sldId id="523" r:id="rId10"/>
    <p:sldId id="524" r:id="rId11"/>
    <p:sldId id="525" r:id="rId12"/>
    <p:sldId id="526" r:id="rId13"/>
    <p:sldId id="527" r:id="rId14"/>
    <p:sldId id="528" r:id="rId15"/>
    <p:sldId id="529" r:id="rId16"/>
    <p:sldId id="530" r:id="rId17"/>
    <p:sldId id="531" r:id="rId18"/>
    <p:sldId id="532" r:id="rId19"/>
    <p:sldId id="533" r:id="rId20"/>
    <p:sldId id="534" r:id="rId21"/>
    <p:sldId id="535" r:id="rId22"/>
    <p:sldId id="536" r:id="rId23"/>
    <p:sldId id="537" r:id="rId24"/>
    <p:sldId id="538" r:id="rId25"/>
    <p:sldId id="539" r:id="rId26"/>
    <p:sldId id="540" r:id="rId27"/>
    <p:sldId id="44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EP IKIN SUGANDI" initials="AIS" lastIdx="1" clrIdx="0">
    <p:extLst>
      <p:ext uri="{19B8F6BF-5375-455C-9EA6-DF929625EA0E}">
        <p15:presenceInfo xmlns:p15="http://schemas.microsoft.com/office/powerpoint/2012/main" userId="ASEP IKIN SUGAND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FAFB"/>
    <a:srgbClr val="A5F7F9"/>
    <a:srgbClr val="CCFFCC"/>
    <a:srgbClr val="EECE7E"/>
    <a:srgbClr val="FDF2CB"/>
    <a:srgbClr val="F4DFAA"/>
    <a:srgbClr val="C56F11"/>
    <a:srgbClr val="660033"/>
    <a:srgbClr val="0033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47" autoAdjust="0"/>
    <p:restoredTop sz="94107" autoAdjust="0"/>
  </p:normalViewPr>
  <p:slideViewPr>
    <p:cSldViewPr>
      <p:cViewPr varScale="1">
        <p:scale>
          <a:sx n="65" d="100"/>
          <a:sy n="65" d="100"/>
        </p:scale>
        <p:origin x="762" y="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3C733DA-2449-4283-B17B-D1B5F441E9B8}" type="datetimeFigureOut">
              <a:rPr lang="en-US"/>
              <a:pPr>
                <a:defRPr/>
              </a:pPr>
              <a:t>11/21/2020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157FD30-60B5-406E-B0E3-6FC3274373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57FD30-60B5-406E-B0E3-6FC32743733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6047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57FD30-60B5-406E-B0E3-6FC32743733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676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57FD30-60B5-406E-B0E3-6FC32743733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676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57FD30-60B5-406E-B0E3-6FC32743733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676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57FD30-60B5-406E-B0E3-6FC32743733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676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57FD30-60B5-406E-B0E3-6FC32743733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676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57FD30-60B5-406E-B0E3-6FC32743733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676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57FD30-60B5-406E-B0E3-6FC32743733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676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57FD30-60B5-406E-B0E3-6FC32743733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676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57FD30-60B5-406E-B0E3-6FC32743733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676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57FD30-60B5-406E-B0E3-6FC32743733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67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57FD30-60B5-406E-B0E3-6FC32743733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676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57FD30-60B5-406E-B0E3-6FC32743733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676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57FD30-60B5-406E-B0E3-6FC32743733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676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57FD30-60B5-406E-B0E3-6FC32743733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676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57FD30-60B5-406E-B0E3-6FC32743733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676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57FD30-60B5-406E-B0E3-6FC32743733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676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57FD30-60B5-406E-B0E3-6FC327437334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676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57FD30-60B5-406E-B0E3-6FC327437334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67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57FD30-60B5-406E-B0E3-6FC32743733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67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57FD30-60B5-406E-B0E3-6FC32743733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67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57FD30-60B5-406E-B0E3-6FC32743733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676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57FD30-60B5-406E-B0E3-6FC32743733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676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57FD30-60B5-406E-B0E3-6FC32743733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676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57FD30-60B5-406E-B0E3-6FC32743733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676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57FD30-60B5-406E-B0E3-6FC32743733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67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C70C0-5B2B-42A9-A4E6-E38FF629EF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C29B3E-025D-4F6E-B6B0-E82D1FBC79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6EE10C-F98E-46AD-9C14-31236D90D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DD509B-D3D9-45D7-B35E-0BB60ECCCDA0}" type="datetime1">
              <a:rPr lang="en-US" smtClean="0"/>
              <a:pPr>
                <a:defRPr/>
              </a:pPr>
              <a:t>11/21/2020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25CDDE-ED34-439F-8FD0-26E2CD83F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B6C1A9-2AF4-47B6-8DDF-4607C823E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3F7DF-2D24-4D0E-B754-C9270107ED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926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FBAFD-6D26-4CFF-B147-69EE38055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210382-A3D5-4B47-A761-6862D098E5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0EE9FE-F640-4985-8142-378F79548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75BE41-CBB5-4FC8-8A3A-F00D50B70372}" type="datetime1">
              <a:rPr lang="en-US" smtClean="0"/>
              <a:pPr>
                <a:defRPr/>
              </a:pPr>
              <a:t>11/21/2020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2A9357-5F49-496D-B288-0B581C950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802682-C7E7-4DAE-A8F4-C0B192DE0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E36758-8469-4749-897E-10C3DF3E4E3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344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816963-0C01-4391-8A8B-DC887CD7A5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EB5799-5B47-433B-8EE8-0AD24C22DF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986DB5-5B38-4A9C-BCEE-18FE65E78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B280A7-5848-4879-8473-E3784BCE06C4}" type="datetime1">
              <a:rPr lang="en-US" smtClean="0"/>
              <a:pPr>
                <a:defRPr/>
              </a:pPr>
              <a:t>11/21/2020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5DCE78-9E57-4B4C-8F62-DF42FCE27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0C0B7-9BEC-435F-9E3A-99BCA2C85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7A665F-3448-477A-99A2-4B5BD81115C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58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C5033-CFCE-4BD5-9526-3CFFE32F3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512E6F-8F36-4765-854D-577543D146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2DFCDA-91D2-47D3-BDD9-CC3C7DE66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0D56AC-E4C9-41CE-ADD5-A220004087D0}" type="datetime1">
              <a:rPr lang="en-US" smtClean="0"/>
              <a:pPr>
                <a:defRPr/>
              </a:pPr>
              <a:t>11/21/2020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9823A7-BA9B-45C9-87DD-E718C0C42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6F055-64E5-411A-986A-0AF11CF5A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EBB00-972F-4B76-A597-6DCC215272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137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D60A-D984-4ABB-9B15-7CAAEC710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C41DB1-8FDD-41C9-BF6E-39AB3E140E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A7BDD-4EC8-4705-95E7-E01014EC9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9EF1ED-D1E6-493A-86A7-F208DE7602A0}" type="datetime1">
              <a:rPr lang="en-US" smtClean="0"/>
              <a:pPr>
                <a:defRPr/>
              </a:pPr>
              <a:t>11/21/2020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43BB8D-28BA-4CB2-969A-4E7528353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08A676-26B4-45C4-843A-4AC5B7546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FA5246-B85C-4102-B11E-77BD73CAE7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206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2CA4E-6269-47E6-8FB7-37292DF04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48D5EE-46F7-463E-831E-8FCFAE940F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9F0926-10CA-4C8B-BAA9-1A46CAA3B0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6BD5CB-B590-4980-8F37-BC8525778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2F4731-1355-45F3-A167-3B0ED5FDF3EA}" type="datetime1">
              <a:rPr lang="en-US" smtClean="0"/>
              <a:pPr>
                <a:defRPr/>
              </a:pPr>
              <a:t>11/21/2020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7AEA2F-1440-40DA-BD96-E07112FCF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860B49-C2FD-4C0E-84EC-35E95D28E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271EBB-0496-4602-A22B-7052DB8CD1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455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64785-1CBA-4E2F-8C9C-54E5BBE89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0E7121-960A-4420-8DF9-EF56C24C46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254933-A57D-4AAE-9DEC-D9FD433558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0EC066-E5A5-4B35-9940-FE5038F542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168DEE-FA9A-4251-953C-30FAD3BBA7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FB81AA-4C4A-4685-8500-DF637A0B7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6BA58B-6517-4333-B68E-E6190824F0F8}" type="datetime1">
              <a:rPr lang="en-US" smtClean="0"/>
              <a:pPr>
                <a:defRPr/>
              </a:pPr>
              <a:t>11/21/2020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6EA0C0-DFED-4543-8439-DE98609FA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1942D1-E068-4EF2-AFC0-6B78FEA65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F22D76-30D4-490E-9793-3065FCCAB2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019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7356D-87F8-4ACB-851F-3D00D4D54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667CCF-E95B-4946-BFDD-07503FB3A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237B6A-DB78-4B70-AD7D-A4E78720258F}" type="datetime1">
              <a:rPr lang="en-US" smtClean="0"/>
              <a:pPr>
                <a:defRPr/>
              </a:pPr>
              <a:t>11/21/2020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441C10-0334-439A-A0BA-CE8F6488E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30CA30-8072-4C19-9092-A24D36143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D485E-9B35-4413-B46A-33720E0977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64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1925C4-0897-448C-9EBF-EB0FCDC09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36ACF6-8D7E-4211-B1E1-0C298E54E011}" type="datetime1">
              <a:rPr lang="en-US" smtClean="0"/>
              <a:pPr>
                <a:defRPr/>
              </a:pPr>
              <a:t>11/21/2020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44AE0B-5EAF-499C-9BB2-DAB92D05E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00B07D-E16C-4865-8053-2300D9EE5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E84157-2C97-44EB-AF8B-5D8B916B63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257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14F71-8B2A-4DBD-8BFD-3CAF694F6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CFA0C-742B-4F6A-A5FF-E536CE1A4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ADC439-04C7-484C-86E8-BC9C0DC798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67799C-011C-429A-8B55-AD9EC6928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DF908B-0535-4995-AF8C-039232CB4957}" type="datetime1">
              <a:rPr lang="en-US" smtClean="0"/>
              <a:pPr>
                <a:defRPr/>
              </a:pPr>
              <a:t>11/21/2020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5302F7-0E01-469D-AC61-07D942E8A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98F26F-2A43-44C6-ADFA-2A025005B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8BA3D6-81B4-4573-A5A3-B8C1467A122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150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9945E-C437-461A-B48E-96396DA99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55CD22-E4DA-4647-9249-E026316948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B65A52-4231-4521-8F81-85887CD61F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E04F8-028C-444E-B6CB-E5660A794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CBF9BE-E2D8-41E0-9E7A-C17FDB0302DB}" type="datetime1">
              <a:rPr lang="en-US" smtClean="0"/>
              <a:pPr>
                <a:defRPr/>
              </a:pPr>
              <a:t>11/21/2020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33430-52BA-4227-9406-4CEDF2D10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2294E0-F02E-4748-A90E-511EBF29D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1EEBD3-3AEA-4106-A91E-8EABAF7575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250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FA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2C5FF4-5162-4AB6-AC3B-4757D9FE1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37451C-AAD2-468A-BC33-74374D044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BF9C74-706B-46AB-B1A3-3CDBB83528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5C5552A-E135-4AC2-A70A-8A983ED2FB59}" type="datetime1">
              <a:rPr lang="en-US" smtClean="0"/>
              <a:pPr>
                <a:defRPr/>
              </a:pPr>
              <a:t>11/21/2020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98627-D137-49A8-86B0-DACB400335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E9CCC0-1424-4F47-B575-6984901A2B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ED99CBF-46FF-4BBD-81EE-8B32EC117AB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942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2" r:id="rId1"/>
    <p:sldLayoutId id="2147484333" r:id="rId2"/>
    <p:sldLayoutId id="2147484334" r:id="rId3"/>
    <p:sldLayoutId id="2147484335" r:id="rId4"/>
    <p:sldLayoutId id="2147484336" r:id="rId5"/>
    <p:sldLayoutId id="2147484337" r:id="rId6"/>
    <p:sldLayoutId id="2147484338" r:id="rId7"/>
    <p:sldLayoutId id="2147484339" r:id="rId8"/>
    <p:sldLayoutId id="2147484340" r:id="rId9"/>
    <p:sldLayoutId id="2147484341" r:id="rId10"/>
    <p:sldLayoutId id="214748434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99856" y="785470"/>
            <a:ext cx="6768752" cy="58477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3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OPERASI BARIS ELEMENTER</a:t>
            </a:r>
            <a:endParaRPr lang="id-ID" sz="3200" b="1" noProof="1">
              <a:solidFill>
                <a:schemeClr val="accent6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100407A-7CFA-42D1-A5A0-5E75840B6ED9}"/>
              </a:ext>
            </a:extLst>
          </p:cNvPr>
          <p:cNvSpPr/>
          <p:nvPr/>
        </p:nvSpPr>
        <p:spPr>
          <a:xfrm>
            <a:off x="-14749" y="-265471"/>
            <a:ext cx="4295800" cy="6858000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b="1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6C913F-D019-469D-9B4F-AFF564AFA1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494" y="1053288"/>
            <a:ext cx="2061414" cy="192487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AD4B72C-A344-434D-91E3-3A6539EC6E82}"/>
              </a:ext>
            </a:extLst>
          </p:cNvPr>
          <p:cNvSpPr/>
          <p:nvPr/>
        </p:nvSpPr>
        <p:spPr>
          <a:xfrm>
            <a:off x="514218" y="4065909"/>
            <a:ext cx="32673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Segoe Print" panose="02000600000000000000" pitchFamily="2" charset="0"/>
              </a:rPr>
              <a:t>IKIP </a:t>
            </a:r>
            <a:r>
              <a:rPr lang="en-US" sz="3200" b="1" dirty="0" err="1">
                <a:solidFill>
                  <a:schemeClr val="bg1"/>
                </a:solidFill>
                <a:latin typeface="Segoe Print" panose="02000600000000000000" pitchFamily="2" charset="0"/>
              </a:rPr>
              <a:t>Siliwangi</a:t>
            </a:r>
            <a:endParaRPr lang="en-US" sz="3200" b="1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71D3F3-CC7E-44D2-B3AA-EC64B4AE3A78}"/>
              </a:ext>
            </a:extLst>
          </p:cNvPr>
          <p:cNvSpPr txBox="1"/>
          <p:nvPr/>
        </p:nvSpPr>
        <p:spPr>
          <a:xfrm flipH="1">
            <a:off x="5362777" y="3645024"/>
            <a:ext cx="50668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noProof="1">
                <a:solidFill>
                  <a:schemeClr val="accent6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Oleh </a:t>
            </a:r>
            <a:endParaRPr lang="en-ID" sz="3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F43FB1-CE07-45FE-B521-56C8B24D3DFE}"/>
              </a:ext>
            </a:extLst>
          </p:cNvPr>
          <p:cNvSpPr txBox="1"/>
          <p:nvPr/>
        </p:nvSpPr>
        <p:spPr>
          <a:xfrm>
            <a:off x="4943872" y="5013176"/>
            <a:ext cx="5426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noProof="1">
                <a:solidFill>
                  <a:schemeClr val="accent6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Asep Ikin Sugandi</a:t>
            </a:r>
            <a:endParaRPr lang="en-ID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0EAAB49-16EE-4304-8241-5270B1B527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9336" y="1023083"/>
                <a:ext cx="11809312" cy="5812755"/>
              </a:xfrm>
              <a:ln>
                <a:solidFill>
                  <a:schemeClr val="accent5">
                    <a:lumMod val="75000"/>
                  </a:schemeClr>
                </a:solidFill>
              </a:ln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𝐷𝑎𝑟𝑖</m:t>
                    </m:r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𝑝𝑒𝑟𝑠𝑎𝑚𝑎𝑎𝑛</m:t>
                    </m:r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maka persamaan tersebut mempunyai penyelesaian jika det A</a:t>
                </a:r>
                <a14:m>
                  <m:oMath xmlns:m="http://schemas.openxmlformats.org/officeDocument/2006/math">
                    <m:r>
                      <a:rPr lang="en-US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b="0" noProof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noProof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b="0" i="1" noProof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 noProof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 noProof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noProof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 noProof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 noProof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 noProof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 noProof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i="1" noProof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 noProof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b="0" noProof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det</m:t>
                        </m:r>
                      </m:fName>
                      <m:e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</m:e>
                    </m:func>
                  </m:oMath>
                </a14:m>
                <a:r>
                  <a:rPr lang="en-US" noProof="1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US" i="1" noProof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d>
                      <m:dPr>
                        <m:begChr m:val="|"/>
                        <m:endChr m:val="|"/>
                        <m:ctrlPr>
                          <a:rPr lang="en-US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</m:t>
                    </m:r>
                    <m:d>
                      <m:dPr>
                        <m:begChr m:val="|"/>
                        <m:endChr m:val="|"/>
                        <m:ctrlP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b="0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</m:t>
                    </m:r>
                    <m:d>
                      <m:dPr>
                        <m:begChr m:val="|"/>
                        <m:endChr m:val="|"/>
                        <m:ctrlP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b="0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  <m:d>
                      <m:dPr>
                        <m:ctrlP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</m:t>
                    </m:r>
                    <m:d>
                      <m:dPr>
                        <m:ctrlP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3−2</m:t>
                        </m:r>
                      </m:e>
                    </m:d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</m:t>
                    </m:r>
                    <m:d>
                      <m:dPr>
                        <m:ctrlP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1−0</m:t>
                        </m:r>
                      </m:e>
                    </m:d>
                  </m:oMath>
                </a14:m>
                <a:endParaRPr lang="en-US" b="0" noProof="1"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b="0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=−1−1</m:t>
                    </m:r>
                    <m:r>
                      <a:rPr lang="en-US" b="0" i="0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+2=0</m:t>
                    </m:r>
                  </m:oMath>
                </a14:m>
                <a:endParaRPr lang="en-US" b="0" noProof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b="0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Karena det A=0, maka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b="0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b="0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dan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b="0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 tidak merentang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b="0" noProof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noProof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noProof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0EAAB49-16EE-4304-8241-5270B1B527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9336" y="1023083"/>
                <a:ext cx="11809312" cy="5812755"/>
              </a:xfrm>
              <a:blipFill>
                <a:blip r:embed="rId3"/>
                <a:stretch>
                  <a:fillRect l="-1031" b="-1152"/>
                </a:stretch>
              </a:blipFill>
              <a:ln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A1179C-FB4B-4CDE-BC82-A6FE39B64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D485E-9B35-4413-B46A-33720E09776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AADABA0-78F8-4C8D-93E2-D4FC33864575}"/>
              </a:ext>
            </a:extLst>
          </p:cNvPr>
          <p:cNvCxnSpPr/>
          <p:nvPr/>
        </p:nvCxnSpPr>
        <p:spPr>
          <a:xfrm>
            <a:off x="2207568" y="3068960"/>
            <a:ext cx="0" cy="10081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2797DB2-1750-4A1A-9D7A-98A5E2D67DBD}"/>
              </a:ext>
            </a:extLst>
          </p:cNvPr>
          <p:cNvCxnSpPr/>
          <p:nvPr/>
        </p:nvCxnSpPr>
        <p:spPr>
          <a:xfrm>
            <a:off x="1127448" y="3068960"/>
            <a:ext cx="12241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7459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0EAAB49-16EE-4304-8241-5270B1B527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9336" y="1023083"/>
                <a:ext cx="11809312" cy="5812755"/>
              </a:xfrm>
              <a:ln>
                <a:solidFill>
                  <a:schemeClr val="accent5">
                    <a:lumMod val="75000"/>
                  </a:schemeClr>
                </a:solidFill>
              </a:ln>
            </p:spPr>
            <p:txBody>
              <a:bodyPr>
                <a:normAutofit fontScale="92500"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900" b="1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Kebebasan Linear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900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Definisi 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900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Jika S=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90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900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900" b="0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900" b="0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9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900" b="0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900" b="0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900" b="0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9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900" b="0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900" b="0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900" b="0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900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 adalah himpunan vector, maka persamaan vector 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900" i="1" noProof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900" b="0" i="1" noProof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900" b="0" i="1" noProof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900" i="1" noProof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900" b="0" i="1" noProof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900" b="0" i="1" noProof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900" b="0" i="0" noProof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900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900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900" b="0" i="1" noProof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900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900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900" b="0" i="1" noProof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900" b="0" i="1" noProof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sz="2900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900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900" b="0" i="1" noProof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sz="2900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900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900" b="0" i="1" noProof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900" b="0" i="1" noProof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900" noProof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900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Mempunyai paling sedikit satu pemecahan, yaitu 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900" i="1" noProof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900" b="0" i="1" noProof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900" b="0" i="1" noProof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900" b="0" i="1" noProof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 </m:t>
                      </m:r>
                      <m:sSub>
                        <m:sSubPr>
                          <m:ctrlPr>
                            <a:rPr lang="en-US" sz="2900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900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900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900" b="0" i="1" noProof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=0,…,</m:t>
                      </m:r>
                      <m:sSub>
                        <m:sSubPr>
                          <m:ctrlPr>
                            <a:rPr lang="en-US" sz="2900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900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900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900" b="0" i="1" noProof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900" b="0" noProof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900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Jika ini adalah satu-satunya , maka S kita namakan himpunan bebas linear. Jika ada pemecahan lainnya, maka S kita namakan himpunan tak bebas linear</a:t>
                </a:r>
                <a:endParaRPr lang="en-US" sz="2900" b="0" noProof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noProof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noProof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0EAAB49-16EE-4304-8241-5270B1B527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9336" y="1023083"/>
                <a:ext cx="11809312" cy="5812755"/>
              </a:xfrm>
              <a:blipFill>
                <a:blip r:embed="rId3"/>
                <a:stretch>
                  <a:fillRect l="-928"/>
                </a:stretch>
              </a:blipFill>
              <a:ln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A1179C-FB4B-4CDE-BC82-A6FE39B64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D485E-9B35-4413-B46A-33720E09776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996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0EAAB49-16EE-4304-8241-5270B1B527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1344" y="332656"/>
                <a:ext cx="11809312" cy="5812755"/>
              </a:xfrm>
              <a:ln>
                <a:solidFill>
                  <a:schemeClr val="accent5">
                    <a:lumMod val="75000"/>
                  </a:schemeClr>
                </a:solidFill>
              </a:ln>
            </p:spPr>
            <p:txBody>
              <a:bodyPr>
                <a:normAutofit fontScale="92500"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600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Contoh 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600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Apakah himpunan S=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60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600" b="0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6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600" b="0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600" b="0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6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600" b="0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600" b="0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600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 dengan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6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6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6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2,</m:t>
                        </m:r>
                        <m:r>
                          <a:rPr lang="en-US" sz="26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  <m:r>
                          <a:rPr lang="en-US" sz="26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,4</m:t>
                        </m:r>
                      </m:e>
                    </m:d>
                    <m:r>
                      <a:rPr lang="en-US" sz="26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6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6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6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6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3,6,2</m:t>
                        </m:r>
                      </m:e>
                    </m:d>
                    <m:r>
                      <a:rPr lang="en-US" sz="26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𝑑𝑎𝑛</m:t>
                    </m:r>
                    <m:r>
                      <a:rPr lang="en-US" sz="26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6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6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6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6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2,</m:t>
                        </m:r>
                        <m:r>
                          <a:rPr lang="en-US" sz="26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10,</m:t>
                        </m:r>
                        <m:r>
                          <a:rPr lang="en-US" sz="26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−4</m:t>
                        </m:r>
                      </m:e>
                    </m:d>
                    <m:r>
                      <a:rPr lang="en-US" sz="26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𝑚𝑒𝑟𝑢𝑝𝑎𝑘𝑎𝑛</m:t>
                    </m:r>
                    <m:r>
                      <a:rPr lang="en-US" sz="26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6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h𝑖𝑚𝑝𝑢𝑛𝑎𝑛</m:t>
                    </m:r>
                    <m:r>
                      <a:rPr lang="en-US" sz="26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6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𝑦𝑎𝑛𝑔</m:t>
                    </m:r>
                    <m:r>
                      <a:rPr lang="en-US" sz="26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6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𝑏𝑒𝑏𝑎𝑠</m:t>
                    </m:r>
                    <m:r>
                      <a:rPr lang="en-US" sz="26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6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𝑙𝑖𝑛𝑒𝑎𝑟</m:t>
                    </m:r>
                    <m:r>
                      <a:rPr lang="en-US" sz="26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6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𝑎𝑡𝑎𝑢</m:t>
                    </m:r>
                    <m:r>
                      <a:rPr lang="en-US" sz="26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6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𝑡𝑎𝑘</m:t>
                    </m:r>
                    <m:r>
                      <a:rPr lang="en-US" sz="26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6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𝑏𝑒𝑏𝑎𝑠</m:t>
                    </m:r>
                    <m:r>
                      <a:rPr lang="en-US" sz="26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6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𝑙𝑖𝑛𝑒𝑎𝑟</m:t>
                    </m:r>
                    <m:r>
                      <a:rPr lang="en-US" sz="26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?</m:t>
                    </m:r>
                  </m:oMath>
                </a14:m>
                <a:endParaRPr lang="en-US" sz="2600" b="0" noProof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600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jawab 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noProof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noProof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600" b="0" i="1" noProof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600" i="1" noProof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noProof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600" b="0" i="1" noProof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600" b="0" i="0" noProof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600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600" b="0" i="1" noProof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600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600" b="0" i="1" noProof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600" b="0" i="1" noProof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sz="2600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600" b="0" i="1" noProof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sz="2600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600" b="0" i="1" noProof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600" b="0" i="1" noProof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600" noProof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6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6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0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2,−1,4</m:t>
                        </m:r>
                      </m:e>
                    </m:d>
                    <m:r>
                      <a:rPr lang="en-US" sz="2600" b="0" i="0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600" noProof="1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6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6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3,6,2</m:t>
                        </m:r>
                      </m:e>
                    </m:d>
                    <m:r>
                      <a:rPr lang="en-US" sz="26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600" noProof="1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6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sz="26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2,1</m:t>
                        </m:r>
                        <m:r>
                          <a:rPr lang="en-US" sz="26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  <m:r>
                          <a:rPr lang="en-US" sz="26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,−4</m:t>
                        </m:r>
                      </m:e>
                    </m:d>
                    <m:r>
                      <a:rPr lang="en-US" sz="26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600" b="0" noProof="1"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600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en-US" sz="2600" noProof="1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6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6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en-US" sz="2600" noProof="1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6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6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US" sz="2600" noProof="1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6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600" b="0" i="0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600" b="0" noProof="1"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6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600" noProof="1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6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6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+6</m:t>
                    </m:r>
                  </m:oMath>
                </a14:m>
                <a:r>
                  <a:rPr lang="en-US" sz="2600" noProof="1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6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6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600" noProof="1">
                    <a:ea typeface="Cambria Math" panose="02040503050406030204" pitchFamily="18" charset="0"/>
                  </a:rPr>
                  <a:t> 10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6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600" b="0" i="0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600" b="0" noProof="1"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600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4</a:t>
                </a:r>
                <a:r>
                  <a:rPr lang="en-US" sz="2600" noProof="1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6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6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US" sz="2600" noProof="1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6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6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−4</m:t>
                    </m:r>
                  </m:oMath>
                </a14:m>
                <a:r>
                  <a:rPr lang="en-US" sz="2600" noProof="1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6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600" b="0" i="0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600" b="0" noProof="1"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2600" b="0" noProof="1"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2700" b="0" noProof="1"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2700" b="0" noProof="1"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noProof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noProof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0EAAB49-16EE-4304-8241-5270B1B527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1344" y="332656"/>
                <a:ext cx="11809312" cy="5812755"/>
              </a:xfrm>
              <a:blipFill>
                <a:blip r:embed="rId3"/>
                <a:stretch>
                  <a:fillRect l="-722" b="-838"/>
                </a:stretch>
              </a:blipFill>
              <a:ln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A1179C-FB4B-4CDE-BC82-A6FE39B64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D485E-9B35-4413-B46A-33720E09776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040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0EAAB49-16EE-4304-8241-5270B1B527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1344" y="332656"/>
                <a:ext cx="11809312" cy="5812755"/>
              </a:xfrm>
              <a:ln>
                <a:solidFill>
                  <a:schemeClr val="accent5">
                    <a:lumMod val="75000"/>
                  </a:schemeClr>
                </a:solidFill>
              </a:ln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6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600" b="0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600" b="0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600" b="0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600" b="0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600" b="0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sz="2600" b="0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</m:e>
                            <m:e>
                              <m:r>
                                <a:rPr lang="en-US" sz="2600" b="0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</m:mr>
                          <m:mr>
                            <m:e>
                              <m:r>
                                <a:rPr lang="en-US" sz="2600" b="0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sz="2600" b="0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600" b="0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−4</m:t>
                              </m:r>
                            </m:e>
                          </m:mr>
                        </m:m>
                      </m:e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600" b="0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600" b="0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600" b="0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600" b="0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sSub>
                      <m:sSubPr>
                        <m:ctrlPr>
                          <a:rPr lang="en-US" sz="26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6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2⟷</m:t>
                        </m:r>
                      </m:sub>
                    </m:sSub>
                    <m:sSub>
                      <m:sSubPr>
                        <m:ctrlPr>
                          <a:rPr lang="en-US" sz="26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6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6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600" i="1" noProof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600" b="0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600" b="0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600" b="0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</m:e>
                            <m:e>
                              <m:r>
                                <a:rPr lang="en-US" sz="2600" b="0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</m:mr>
                          <m:mr>
                            <m:e>
                              <m:r>
                                <a:rPr lang="en-US" sz="2600" b="0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600" b="0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600" b="0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600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sz="2600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600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−4</m:t>
                              </m:r>
                            </m:e>
                          </m:mr>
                        </m:m>
                      </m:e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600" i="1" noProof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600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600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600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600" b="0" noProof="1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6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2→</m:t>
                        </m:r>
                      </m:sub>
                    </m:sSub>
                    <m:sSub>
                      <m:sSubPr>
                        <m:ctrlPr>
                          <a:rPr lang="en-US" sz="26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6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6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en-US" sz="26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6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600" b="0" noProof="1"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6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26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</m:sub>
                    </m:sSub>
                    <m:sSub>
                      <m:sSubPr>
                        <m:ctrlPr>
                          <a:rPr lang="en-US" sz="26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6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6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+4</m:t>
                    </m:r>
                    <m:sSub>
                      <m:sSubPr>
                        <m:ctrlPr>
                          <a:rPr lang="en-US" sz="26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6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600" b="0" noProof="1"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800" b="0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b="0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800" b="0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</m:e>
                            <m:e>
                              <m:r>
                                <a:rPr lang="en-US" sz="2800" b="0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0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800" b="0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15</m:t>
                              </m:r>
                            </m:e>
                            <m:e>
                              <m:r>
                                <a:rPr lang="en-US" sz="2800" b="0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22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0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800" b="0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26</m:t>
                              </m:r>
                            </m:e>
                            <m:e>
                              <m:r>
                                <a:rPr lang="en-US" sz="2800" b="0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36</m:t>
                              </m:r>
                            </m:e>
                          </m:mr>
                        </m:m>
                      </m:e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800" b="0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b="0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0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0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noProof="1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</m:sub>
                    </m:sSub>
                    <m:sSub>
                      <m:sSubPr>
                        <m:ctrlP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noProof="1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noProof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400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</m:e>
                            <m:e>
                              <m:r>
                                <a:rPr lang="en-US" sz="2400" b="0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15</m:t>
                              </m:r>
                            </m:e>
                            <m:e>
                              <m:r>
                                <a:rPr lang="en-US" sz="2400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22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26</m:t>
                              </m:r>
                            </m:e>
                            <m:e>
                              <m:r>
                                <a:rPr lang="en-US" sz="2400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36</m:t>
                              </m:r>
                            </m:e>
                          </m:mr>
                        </m:m>
                      </m:e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noProof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sSub>
                      <m:sSubPr>
                        <m:ctrlPr>
                          <a:rPr lang="en-US" sz="240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4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</m:t>
                    </m:r>
                    <m:r>
                      <a:rPr lang="en-US" sz="24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1/15</m:t>
                    </m:r>
                  </m:oMath>
                </a14:m>
                <a:r>
                  <a:rPr lang="en-US" noProof="1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noProof="1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400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</m:e>
                            <m:e>
                              <m:r>
                                <a:rPr lang="en-US" sz="2400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sz="2400" b="0" i="1" noProof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noProof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22</m:t>
                                  </m:r>
                                </m:num>
                                <m:den>
                                  <m:r>
                                    <a:rPr lang="en-US" sz="2400" b="0" i="1" noProof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15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en-US" sz="2400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26</m:t>
                              </m:r>
                            </m:e>
                            <m:e>
                              <m:r>
                                <a:rPr lang="en-US" sz="2400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36</m:t>
                              </m:r>
                            </m:e>
                          </m:mr>
                        </m:m>
                      </m:e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noProof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700" b="0" noProof="1"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7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7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7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</m:t>
                    </m:r>
                  </m:oMath>
                </a14:m>
                <a:r>
                  <a:rPr lang="en-US" sz="2700" noProof="1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7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7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7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−26</m:t>
                    </m:r>
                  </m:oMath>
                </a14:m>
                <a:r>
                  <a:rPr lang="en-US" sz="2700" noProof="1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7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7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700" b="0" noProof="1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noProof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noProof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400" i="1" noProof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i="1" noProof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</m:e>
                            <m:e>
                              <m:r>
                                <a:rPr lang="en-US" sz="2400" i="1" noProof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 noProof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i="1" noProof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sz="2400" i="1" noProof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 noProof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22</m:t>
                                  </m:r>
                                </m:num>
                                <m:den>
                                  <m:r>
                                    <a:rPr lang="en-US" sz="2400" i="1" noProof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15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en-US" sz="2400" i="1" noProof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noProof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noProof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−32</m:t>
                              </m:r>
                            </m:e>
                          </m:mr>
                        </m:m>
                      </m:e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noProof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 noProof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 noProof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 noProof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700" noProof="1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7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7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700" i="1" noProof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</m:t>
                    </m:r>
                  </m:oMath>
                </a14:m>
                <a:r>
                  <a:rPr lang="en-US" sz="2700" noProof="1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700" b="0" i="0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7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700" b="0" i="0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700" b="0" i="0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32</m:t>
                        </m:r>
                      </m:den>
                    </m:f>
                    <m:sSub>
                      <m:sSubPr>
                        <m:ctrlPr>
                          <a:rPr lang="en-US" sz="27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7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noProof="1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noProof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 noProof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i="1" noProof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 noProof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</m:e>
                            <m:e>
                              <m:r>
                                <a:rPr lang="en-US" i="1" noProof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</m:mr>
                          <m:mr>
                            <m:e>
                              <m:r>
                                <a:rPr lang="en-US" i="1" noProof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 noProof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i="1" noProof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 noProof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22</m:t>
                                  </m:r>
                                </m:num>
                                <m:den>
                                  <m:r>
                                    <a:rPr lang="en-US" i="1" noProof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15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en-US" i="1" noProof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 noProof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noProof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noProof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 noProof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i="1" noProof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i="1" noProof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700" b="0" noProof="1"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noProof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noProof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0EAAB49-16EE-4304-8241-5270B1B527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1344" y="332656"/>
                <a:ext cx="11809312" cy="5812755"/>
              </a:xfr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A1179C-FB4B-4CDE-BC82-A6FE39B64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D485E-9B35-4413-B46A-33720E09776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374F62-948E-4933-A80E-19834D4D7B94}"/>
              </a:ext>
            </a:extLst>
          </p:cNvPr>
          <p:cNvSpPr txBox="1"/>
          <p:nvPr/>
        </p:nvSpPr>
        <p:spPr>
          <a:xfrm>
            <a:off x="5638800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ID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5FF6A84-A4B5-475D-9693-AD125F2E31DC}"/>
              </a:ext>
            </a:extLst>
          </p:cNvPr>
          <p:cNvCxnSpPr>
            <a:cxnSpLocks/>
          </p:cNvCxnSpPr>
          <p:nvPr/>
        </p:nvCxnSpPr>
        <p:spPr>
          <a:xfrm>
            <a:off x="2711624" y="1628800"/>
            <a:ext cx="9361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4886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0EAAB49-16EE-4304-8241-5270B1B527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1344" y="332656"/>
                <a:ext cx="11809312" cy="5812755"/>
              </a:xfrm>
              <a:ln>
                <a:solidFill>
                  <a:schemeClr val="accent5">
                    <a:lumMod val="75000"/>
                  </a:schemeClr>
                </a:solidFill>
              </a:ln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70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7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700" i="1" noProof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</m:t>
                    </m:r>
                  </m:oMath>
                </a14:m>
                <a:r>
                  <a:rPr lang="en-US" sz="2700" noProof="1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7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7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7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7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7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22</m:t>
                        </m:r>
                      </m:num>
                      <m:den>
                        <m:r>
                          <a:rPr lang="en-US" sz="27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2700" noProof="1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7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7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noProof="1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noProof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noProof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400" i="1" noProof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i="1" noProof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</m:e>
                            <m:e>
                              <m:r>
                                <a:rPr lang="en-US" sz="2400" i="1" noProof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 noProof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i="1" noProof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noProof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 noProof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i="1" noProof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i="1" noProof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noProof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 noProof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 noProof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 noProof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700" noProof="1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7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7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700" i="1" noProof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</m:t>
                    </m:r>
                  </m:oMath>
                </a14:m>
                <a:r>
                  <a:rPr lang="en-US" sz="2700" noProof="1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7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7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700" i="1" noProof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7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  <m:sSub>
                      <m:sSubPr>
                        <m:ctrlPr>
                          <a:rPr lang="en-US" sz="27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7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 noProof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 noProof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i="1" noProof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noProof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 noProof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</m:mr>
                          <m:mr>
                            <m:e>
                              <m:r>
                                <a:rPr lang="en-US" i="1" noProof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 noProof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 noProof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i="1" noProof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 noProof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 noProof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noProof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 noProof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i="1" noProof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i="1" noProof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700" noProof="1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7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7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700" i="1" noProof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</m:t>
                    </m:r>
                  </m:oMath>
                </a14:m>
                <a:r>
                  <a:rPr lang="en-US" sz="2700" noProof="1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7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7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700" i="1" noProof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7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</m:t>
                    </m:r>
                    <m:sSub>
                      <m:sSubPr>
                        <m:ctrlPr>
                          <a:rPr lang="en-US" sz="27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7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700" b="0" noProof="1"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400" i="1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noProof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400" i="1" noProof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noProof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noProof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 noProof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i="1" noProof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i="1" noProof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 noProof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i="1" noProof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i="1" noProof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noProof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 noProof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 noProof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 noProof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700" b="0" noProof="1">
                    <a:ea typeface="Cambria Math" panose="02040503050406030204" pitchFamily="18" charset="0"/>
                  </a:rPr>
                  <a:t>, Jadi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7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7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7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700" noProof="1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7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7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7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7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7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7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 </m:t>
                    </m:r>
                    <m:r>
                      <a:rPr lang="en-US" sz="27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𝑑𝑎𝑛</m:t>
                    </m:r>
                    <m:r>
                      <a:rPr lang="en-US" sz="27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7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h𝑎𝑛𝑦𝑎</m:t>
                    </m:r>
                    <m:r>
                      <a:rPr lang="en-US" sz="27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7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𝑠𝑎𝑡𝑢</m:t>
                    </m:r>
                    <m:r>
                      <a:rPr lang="en-US" sz="27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7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𝑠𝑎𝑡𝑢𝑛𝑦𝑎</m:t>
                    </m:r>
                    <m:r>
                      <a:rPr lang="en-US" sz="27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7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𝑝𝑒𝑛𝑦𝑙𝑒𝑠𝑎𝑖𝑎𝑛</m:t>
                    </m:r>
                    <m:r>
                      <a:rPr lang="en-US" sz="27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700" b="0" noProof="1"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700" b="0" noProof="1">
                    <a:ea typeface="Cambria Math" panose="02040503050406030204" pitchFamily="18" charset="0"/>
                  </a:rPr>
                  <a:t>Maka Himpunan S bebas linear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noProof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noProof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0EAAB49-16EE-4304-8241-5270B1B527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1344" y="332656"/>
                <a:ext cx="11809312" cy="5812755"/>
              </a:xfrm>
              <a:blipFill>
                <a:blip r:embed="rId3"/>
                <a:stretch>
                  <a:fillRect l="-928"/>
                </a:stretch>
              </a:blipFill>
              <a:ln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A1179C-FB4B-4CDE-BC82-A6FE39B64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D485E-9B35-4413-B46A-33720E09776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374F62-948E-4933-A80E-19834D4D7B94}"/>
              </a:ext>
            </a:extLst>
          </p:cNvPr>
          <p:cNvSpPr txBox="1"/>
          <p:nvPr/>
        </p:nvSpPr>
        <p:spPr>
          <a:xfrm>
            <a:off x="5638800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2935988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0EAAB49-16EE-4304-8241-5270B1B527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2688" y="462479"/>
                <a:ext cx="11809312" cy="5812755"/>
              </a:xfrm>
              <a:ln>
                <a:solidFill>
                  <a:schemeClr val="accent5">
                    <a:lumMod val="75000"/>
                  </a:schemeClr>
                </a:solidFill>
              </a:ln>
            </p:spPr>
            <p:txBody>
              <a:bodyPr>
                <a:normAutofit fontScale="92500" lnSpcReduction="20000"/>
              </a:bodyPr>
              <a:lstStyle/>
              <a:p>
                <a:pPr marL="0"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700" i="1" noProof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r>
                        <a:rPr lang="en-US" sz="2700" b="0" i="1" noProof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𝑜𝑛𝑡𝑜h</m:t>
                      </m:r>
                      <m:r>
                        <a:rPr lang="en-US" sz="2700" b="0" i="1" noProof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2:</m:t>
                      </m:r>
                    </m:oMath>
                  </m:oMathPara>
                </a14:m>
                <a:endParaRPr lang="en-US" sz="2700" b="0" noProof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800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Apakah himpunan S=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 dengan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1,−2,3</m:t>
                        </m:r>
                      </m:e>
                    </m:d>
                    <m:r>
                      <a:rPr lang="en-US" sz="28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8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5,6,−1</m:t>
                        </m:r>
                      </m:e>
                    </m:d>
                    <m:r>
                      <a:rPr lang="en-US" sz="28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𝑑𝑎𝑛</m:t>
                    </m:r>
                    <m:r>
                      <a:rPr lang="en-US" sz="28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8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3,2,1</m:t>
                        </m:r>
                      </m:e>
                    </m:d>
                    <m:r>
                      <a:rPr lang="en-US" sz="28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𝑚𝑒𝑟𝑢𝑝𝑎𝑘𝑎𝑛</m:t>
                    </m:r>
                    <m:r>
                      <a:rPr lang="en-US" sz="28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h𝑖𝑚𝑝𝑢𝑛𝑎𝑛</m:t>
                    </m:r>
                    <m:r>
                      <a:rPr lang="en-US" sz="28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𝑦𝑎𝑛𝑔</m:t>
                    </m:r>
                    <m:r>
                      <a:rPr lang="en-US" sz="28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𝑏𝑒𝑏𝑎𝑠</m:t>
                    </m:r>
                    <m:r>
                      <a:rPr lang="en-US" sz="28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𝑙𝑖𝑛𝑒𝑎𝑟</m:t>
                    </m:r>
                    <m:r>
                      <a:rPr lang="en-US" sz="28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𝑎𝑡𝑎𝑢</m:t>
                    </m:r>
                    <m:r>
                      <a:rPr lang="en-US" sz="28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𝑡𝑎𝑘</m:t>
                    </m:r>
                    <m:r>
                      <a:rPr lang="en-US" sz="28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𝑏𝑒𝑏𝑎𝑠</m:t>
                    </m:r>
                    <m:r>
                      <a:rPr lang="en-US" sz="28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𝑙𝑖𝑛𝑒𝑎𝑟</m:t>
                    </m:r>
                    <m:r>
                      <a:rPr lang="en-US" sz="28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?</m:t>
                    </m:r>
                  </m:oMath>
                </a14:m>
                <a:endParaRPr lang="en-US" sz="2800" b="0" noProof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800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jawab 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noProof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noProof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800" b="0" i="1" noProof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800" i="1" noProof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noProof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noProof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0" noProof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800" b="0" i="1" noProof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800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noProof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noProof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sz="2800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800" b="0" i="1" noProof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sz="2800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noProof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800" b="0" i="1" noProof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800" noProof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8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8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0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1,−2,</m:t>
                        </m:r>
                        <m:r>
                          <a:rPr lang="en-US" sz="28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2800" b="0" i="0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800" noProof="1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8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8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5,6,−1</m:t>
                        </m:r>
                      </m:e>
                    </m:d>
                    <m:r>
                      <a:rPr lang="en-US" sz="28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800" noProof="1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8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sz="28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3,21</m:t>
                        </m:r>
                      </m:e>
                    </m:d>
                    <m:r>
                      <a:rPr lang="en-US" sz="28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800" b="0" noProof="1"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8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+5</m:t>
                    </m:r>
                  </m:oMath>
                </a14:m>
                <a:r>
                  <a:rPr lang="en-US" sz="2800" noProof="1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8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en-US" sz="2800" noProof="1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8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800" b="0" i="0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800" b="0" noProof="1"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8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800" b="0" i="0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800" noProof="1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8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+6</m:t>
                    </m:r>
                  </m:oMath>
                </a14:m>
                <a:r>
                  <a:rPr lang="en-US" sz="2800" noProof="1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8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800" noProof="1">
                    <a:ea typeface="Cambria Math" panose="02040503050406030204" pitchFamily="18" charset="0"/>
                  </a:rPr>
                  <a:t> 2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8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800" b="0" i="0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800" b="0" noProof="1"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3</a:t>
                </a:r>
                <a:r>
                  <a:rPr lang="en-US" sz="2800" noProof="1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8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800" noProof="1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8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800" noProof="1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8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800" b="0" i="0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800" b="0" noProof="1"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2800" noProof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just">
                  <a:lnSpc>
                    <a:spcPct val="150000"/>
                  </a:lnSpc>
                  <a:buNone/>
                </a:pPr>
                <a:endParaRPr lang="en-US" noProof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0EAAB49-16EE-4304-8241-5270B1B527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2688" y="462479"/>
                <a:ext cx="11809312" cy="5812755"/>
              </a:xfrm>
              <a:blipFill>
                <a:blip r:embed="rId3"/>
                <a:stretch>
                  <a:fillRect l="-877"/>
                </a:stretch>
              </a:blipFill>
              <a:ln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A1179C-FB4B-4CDE-BC82-A6FE39B64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D485E-9B35-4413-B46A-33720E09776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374F62-948E-4933-A80E-19834D4D7B94}"/>
              </a:ext>
            </a:extLst>
          </p:cNvPr>
          <p:cNvSpPr txBox="1"/>
          <p:nvPr/>
        </p:nvSpPr>
        <p:spPr>
          <a:xfrm>
            <a:off x="5638800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0937134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0EAAB49-16EE-4304-8241-5270B1B52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344" y="332656"/>
            <a:ext cx="11809312" cy="5812755"/>
          </a:xfrm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n-US" sz="2800" noProof="1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US" noProof="1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A1179C-FB4B-4CDE-BC82-A6FE39B64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D485E-9B35-4413-B46A-33720E09776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374F62-948E-4933-A80E-19834D4D7B94}"/>
              </a:ext>
            </a:extLst>
          </p:cNvPr>
          <p:cNvSpPr txBox="1"/>
          <p:nvPr/>
        </p:nvSpPr>
        <p:spPr>
          <a:xfrm>
            <a:off x="5638800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ID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BDA8C80-32C1-4C9E-87F0-CDCE9B31D638}"/>
                  </a:ext>
                </a:extLst>
              </p:cNvPr>
              <p:cNvSpPr txBox="1"/>
              <p:nvPr/>
            </p:nvSpPr>
            <p:spPr>
              <a:xfrm>
                <a:off x="335360" y="712589"/>
                <a:ext cx="11703954" cy="57330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5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500" b="0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500" b="0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500" b="0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sz="2500" b="0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sz="2500" b="0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en-US" sz="2500" b="0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</m:e>
                            <m:e>
                              <m:r>
                                <a:rPr lang="en-US" sz="2500" b="0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500" b="0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500" b="0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sz="2500" b="0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500" b="0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500" b="0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500" b="0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500" b="0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sSub>
                      <m:sSubPr>
                        <m:ctrlPr>
                          <a:rPr lang="en-US" sz="25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5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5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</m:t>
                    </m:r>
                  </m:oMath>
                </a14:m>
                <a:r>
                  <a:rPr lang="en-US" sz="2500" noProof="1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5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5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en-US" sz="25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5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500" b="0" noProof="1"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5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500" i="1" noProof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</m:t>
                    </m:r>
                  </m:oMath>
                </a14:m>
                <a:r>
                  <a:rPr lang="en-US" sz="2500" noProof="1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5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5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−3</m:t>
                    </m:r>
                    <m:sSub>
                      <m:sSubPr>
                        <m:ctrlPr>
                          <a:rPr lang="en-US" sz="25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5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500" noProof="1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5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500" i="1" noProof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500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500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sz="2500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sz="2500" b="0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500" b="0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500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</m:e>
                            <m:e>
                              <m:r>
                                <a:rPr lang="en-US" sz="2500" b="0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</m:t>
                              </m:r>
                            </m:e>
                          </m:mr>
                          <m:mr>
                            <m:e>
                              <m:r>
                                <a:rPr lang="en-US" sz="2500" b="0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500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  <m:r>
                                <a:rPr lang="en-US" sz="2500" b="0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</m:e>
                            <m:e>
                              <m:r>
                                <a:rPr lang="en-US" sz="2500" b="0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−8</m:t>
                              </m:r>
                            </m:e>
                          </m:mr>
                        </m:m>
                      </m:e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500" i="1" noProof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500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500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500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500" b="0" noProof="1">
                  <a:ea typeface="Cambria Math" panose="02040503050406030204" pitchFamily="18" charset="0"/>
                </a:endParaRPr>
              </a:p>
              <a:p>
                <a:endParaRPr lang="en-US" sz="2500" b="0" noProof="1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5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5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5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</m:t>
                    </m:r>
                  </m:oMath>
                </a14:m>
                <a:r>
                  <a:rPr lang="en-US" sz="2500" noProof="1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5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5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5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5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500" noProof="1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5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500" i="1" noProof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500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500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sz="2500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sz="2500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500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16</m:t>
                              </m:r>
                            </m:e>
                            <m:e>
                              <m:r>
                                <a:rPr lang="en-US" sz="2500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</m:t>
                              </m:r>
                            </m:e>
                          </m:mr>
                          <m:mr>
                            <m:e>
                              <m:r>
                                <a:rPr lang="en-US" sz="2500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500" b="0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500" b="0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500" i="1" noProof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500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500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500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500" noProof="1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5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500" i="1" noProof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</m:t>
                    </m:r>
                  </m:oMath>
                </a14:m>
                <a:r>
                  <a:rPr lang="en-US" sz="2500" noProof="1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en-US" sz="2500" b="0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500" b="0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500" b="0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16</m:t>
                            </m:r>
                          </m:den>
                        </m:f>
                        <m:r>
                          <a:rPr lang="en-US" sz="25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5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500" noProof="1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5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500" i="1" noProof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500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500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sz="2500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sz="2500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500" b="0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sz="2500" b="0" i="1" noProof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500" b="0" i="1" noProof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500" b="0" i="1" noProof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en-US" sz="2500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500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500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500" i="1" noProof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500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500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500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500" noProof="1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5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500" i="1" noProof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</m:t>
                    </m:r>
                  </m:oMath>
                </a14:m>
                <a:r>
                  <a:rPr lang="en-US" sz="2500" noProof="1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500" i="1" noProof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500" i="1" noProof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500" i="1" noProof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5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−5</m:t>
                        </m:r>
                        <m:r>
                          <a:rPr lang="en-US" sz="25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5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ID" sz="2500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50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500" i="1" noProof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500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500" b="0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sz="2500" b="0" i="1" noProof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500" b="0" i="1" noProof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500" b="0" i="1" noProof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en-US" sz="2500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500" b="0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sz="2500" b="0" i="1" noProof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500" b="0" i="1" noProof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500" b="0" i="1" noProof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en-US" sz="2500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500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500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500" i="1" noProof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500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500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500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ID" sz="2500" dirty="0"/>
                  <a:t>,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𝑠𝑒h𝑖𝑛𝑔𝑔𝑎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𝑑𝑖𝑑𝑎𝑝𝑎𝑡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5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=0 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𝑑𝑎𝑛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5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500" b="0" dirty="0"/>
              </a:p>
              <a:p>
                <a:r>
                  <a:rPr lang="en-ID" sz="2500" dirty="0" err="1"/>
                  <a:t>Kalau</a:t>
                </a:r>
                <a:r>
                  <a:rPr lang="en-ID" sz="2500" dirty="0"/>
                  <a:t> </a:t>
                </a:r>
                <a:r>
                  <a:rPr lang="en-ID" sz="2500" dirty="0" err="1"/>
                  <a:t>dimisalkan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sz="25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𝑚𝑎𝑘𝑎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𝑑𝑖𝑑𝑎𝑝𝑎𝑡</m:t>
                    </m:r>
                  </m:oMath>
                </a14:m>
                <a:r>
                  <a:rPr lang="en-US" sz="25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500" b="0" i="0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5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5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5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en-US" sz="2500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5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500" b="0" i="0" smtClean="0">
                        <a:latin typeface="Cambria Math" panose="02040503050406030204" pitchFamily="18" charset="0"/>
                      </a:rPr>
                      <m:t>dan</m:t>
                    </m:r>
                    <m:r>
                      <a:rPr lang="en-US" sz="25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5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2500" b="0" dirty="0"/>
              </a:p>
              <a:p>
                <a:r>
                  <a:rPr lang="en-ID" sz="2500" dirty="0"/>
                  <a:t>Karena </a:t>
                </a:r>
                <a:r>
                  <a:rPr lang="en-ID" sz="2500" dirty="0" err="1"/>
                  <a:t>ada</a:t>
                </a:r>
                <a:r>
                  <a:rPr lang="en-ID" sz="2500" dirty="0"/>
                  <a:t> </a:t>
                </a:r>
                <a:r>
                  <a:rPr lang="en-ID" sz="2500" dirty="0" err="1"/>
                  <a:t>penyelesaian</a:t>
                </a:r>
                <a:r>
                  <a:rPr lang="en-ID" sz="2500" dirty="0"/>
                  <a:t> lain </a:t>
                </a:r>
                <a:r>
                  <a:rPr lang="en-ID" sz="2500" dirty="0" err="1"/>
                  <a:t>selain</a:t>
                </a:r>
                <a:r>
                  <a:rPr lang="en-ID" sz="25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5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50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5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500" dirty="0"/>
                  <a:t> </a:t>
                </a:r>
                <a14:m>
                  <m:oMath xmlns:m="http://schemas.openxmlformats.org/officeDocument/2006/math">
                    <m:r>
                      <a:rPr lang="en-US" sz="250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ID" sz="2500" dirty="0"/>
                  <a:t>0, </a:t>
                </a:r>
                <a:r>
                  <a:rPr lang="en-ID" sz="2500" dirty="0" err="1"/>
                  <a:t>maka</a:t>
                </a:r>
                <a:r>
                  <a:rPr lang="en-ID" sz="2500" dirty="0"/>
                  <a:t> </a:t>
                </a:r>
                <a:r>
                  <a:rPr lang="en-ID" sz="2500" dirty="0" err="1"/>
                  <a:t>himpunan</a:t>
                </a:r>
                <a:r>
                  <a:rPr lang="en-ID" sz="2500" dirty="0"/>
                  <a:t> </a:t>
                </a:r>
                <a:r>
                  <a:rPr lang="en-ID" sz="2500" dirty="0" err="1"/>
                  <a:t>tresebut</a:t>
                </a:r>
                <a:r>
                  <a:rPr lang="en-ID" sz="2500" dirty="0"/>
                  <a:t> </a:t>
                </a:r>
                <a:r>
                  <a:rPr lang="en-ID" sz="2500" dirty="0" err="1"/>
                  <a:t>tak</a:t>
                </a:r>
                <a:r>
                  <a:rPr lang="en-ID" sz="2500" dirty="0"/>
                  <a:t> </a:t>
                </a:r>
                <a:r>
                  <a:rPr lang="en-ID" sz="2500" dirty="0" err="1"/>
                  <a:t>bebas</a:t>
                </a:r>
                <a:r>
                  <a:rPr lang="en-ID" sz="2500" dirty="0"/>
                  <a:t> linear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BDA8C80-32C1-4C9E-87F0-CDCE9B31D6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60" y="712589"/>
                <a:ext cx="11703954" cy="5733044"/>
              </a:xfrm>
              <a:prstGeom prst="rect">
                <a:avLst/>
              </a:prstGeom>
              <a:blipFill>
                <a:blip r:embed="rId3"/>
                <a:stretch>
                  <a:fillRect l="-833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57018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0EAAB49-16EE-4304-8241-5270B1B52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344" y="332656"/>
            <a:ext cx="11809312" cy="5812755"/>
          </a:xfrm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n-US" sz="2800" noProof="1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US" noProof="1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A1179C-FB4B-4CDE-BC82-A6FE39B64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D485E-9B35-4413-B46A-33720E09776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374F62-948E-4933-A80E-19834D4D7B94}"/>
              </a:ext>
            </a:extLst>
          </p:cNvPr>
          <p:cNvSpPr txBox="1"/>
          <p:nvPr/>
        </p:nvSpPr>
        <p:spPr>
          <a:xfrm>
            <a:off x="5638800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ID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BDA8C80-32C1-4C9E-87F0-CDCE9B31D638}"/>
                  </a:ext>
                </a:extLst>
              </p:cNvPr>
              <p:cNvSpPr txBox="1"/>
              <p:nvPr/>
            </p:nvSpPr>
            <p:spPr>
              <a:xfrm>
                <a:off x="335360" y="712589"/>
                <a:ext cx="11703954" cy="48320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BASIS DAN DIMENSI</a:t>
                </a:r>
              </a:p>
              <a:p>
                <a:pPr marL="457200" indent="-457200">
                  <a:buAutoNum type="arabicPeriod"/>
                </a:pPr>
                <a:r>
                  <a:rPr lang="en-US" sz="2800" dirty="0"/>
                  <a:t>BASIS</a:t>
                </a:r>
              </a:p>
              <a:p>
                <a:r>
                  <a:rPr lang="en-US" sz="2800" dirty="0"/>
                  <a:t>Jika V </a:t>
                </a:r>
                <a:r>
                  <a:rPr lang="en-US" sz="2800" dirty="0" err="1"/>
                  <a:t>sebarang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ruang</a:t>
                </a:r>
                <a:r>
                  <a:rPr lang="en-US" sz="2800" dirty="0"/>
                  <a:t> vector dan S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𝑚𝑒𝑟𝑢𝑝𝑎𝑘𝑎𝑛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h𝑖𝑚𝑝𝑢𝑛𝑎𝑛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b="0" dirty="0"/>
              </a:p>
              <a:p>
                <a:r>
                  <a:rPr lang="en-US" sz="2800" dirty="0" err="1"/>
                  <a:t>dari</a:t>
                </a:r>
                <a:r>
                  <a:rPr lang="en-US" sz="2800" dirty="0"/>
                  <a:t> vector-vector pada V, </a:t>
                </a:r>
                <a:r>
                  <a:rPr lang="en-US" sz="2800" dirty="0" err="1"/>
                  <a:t>maka</a:t>
                </a:r>
                <a:r>
                  <a:rPr lang="en-US" sz="2800" dirty="0"/>
                  <a:t> S </a:t>
                </a:r>
                <a:r>
                  <a:rPr lang="en-US" sz="2800" dirty="0" err="1"/>
                  <a:t>kita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namakan</a:t>
                </a:r>
                <a:r>
                  <a:rPr lang="en-US" sz="2800" dirty="0"/>
                  <a:t> basis </a:t>
                </a:r>
                <a:r>
                  <a:rPr lang="en-US" sz="2800" dirty="0" err="1"/>
                  <a:t>untuk</a:t>
                </a:r>
                <a:r>
                  <a:rPr lang="en-US" sz="2800" dirty="0"/>
                  <a:t> V, </a:t>
                </a:r>
                <a:r>
                  <a:rPr lang="en-US" sz="2800" dirty="0" err="1"/>
                  <a:t>jika</a:t>
                </a:r>
                <a:r>
                  <a:rPr lang="en-US" sz="2800" dirty="0"/>
                  <a:t> dan </a:t>
                </a:r>
                <a:r>
                  <a:rPr lang="en-US" sz="2800" dirty="0" err="1"/>
                  <a:t>hanya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jika</a:t>
                </a:r>
                <a:r>
                  <a:rPr lang="en-US" sz="2800" dirty="0"/>
                  <a:t>:</a:t>
                </a:r>
              </a:p>
              <a:p>
                <a:pPr marL="571500" indent="-571500">
                  <a:buAutoNum type="romanLcParenBoth"/>
                </a:pPr>
                <a:r>
                  <a:rPr lang="en-US" sz="2800" dirty="0"/>
                  <a:t>S </a:t>
                </a:r>
                <a:r>
                  <a:rPr lang="en-US" sz="2800" dirty="0" err="1"/>
                  <a:t>bebas</a:t>
                </a:r>
                <a:r>
                  <a:rPr lang="en-US" sz="2800" dirty="0"/>
                  <a:t> linear</a:t>
                </a:r>
              </a:p>
              <a:p>
                <a:pPr marL="571500" indent="-571500">
                  <a:buAutoNum type="romanLcParenBoth"/>
                </a:pPr>
                <a:r>
                  <a:rPr lang="en-US" sz="2800" dirty="0"/>
                  <a:t>S </a:t>
                </a:r>
                <a:r>
                  <a:rPr lang="en-US" sz="2800" dirty="0" err="1"/>
                  <a:t>merentang</a:t>
                </a:r>
                <a:r>
                  <a:rPr lang="en-US" sz="2800" dirty="0"/>
                  <a:t> V</a:t>
                </a:r>
              </a:p>
              <a:p>
                <a:pPr marL="571500" indent="-571500">
                  <a:buAutoNum type="romanLcParenBoth"/>
                </a:pPr>
                <a:endParaRPr lang="en-US" sz="2800" dirty="0"/>
              </a:p>
              <a:p>
                <a:r>
                  <a:rPr lang="en-US" sz="2800" dirty="0" err="1"/>
                  <a:t>Contoh</a:t>
                </a:r>
                <a:r>
                  <a:rPr lang="en-US" sz="2800" dirty="0"/>
                  <a:t> :</a:t>
                </a:r>
              </a:p>
              <a:p>
                <a:r>
                  <a:rPr lang="en-US" sz="2800" dirty="0" err="1"/>
                  <a:t>Misalkan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=(1,2,1</m:t>
                    </m:r>
                  </m:oMath>
                </a14:m>
                <a:r>
                  <a:rPr lang="en-ID" sz="2800" dirty="0"/>
                  <a:t>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2,9,0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𝑑𝑎𝑛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3,3,4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𝑃𝑒𝑟𝑙𝑖h𝑎𝑡𝑘𝑎𝑛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𝑏𝑎h𝑤𝑎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:r>
                  <a:rPr lang="en-US" sz="2800" b="0" dirty="0"/>
                  <a:t>h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𝑖𝑚𝑝𝑢𝑛𝑎𝑛</m:t>
                    </m:r>
                  </m:oMath>
                </a14:m>
                <a:r>
                  <a:rPr lang="en-ID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ID" sz="2800" dirty="0"/>
                  <a:t>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ID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ID" sz="2800" dirty="0"/>
                  <a:t>,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ID" sz="2800" dirty="0"/>
                  <a:t>} </a:t>
                </a:r>
                <a:r>
                  <a:rPr lang="en-ID" sz="2800" dirty="0" err="1"/>
                  <a:t>adalah</a:t>
                </a:r>
                <a:r>
                  <a:rPr lang="en-ID" sz="2800" dirty="0"/>
                  <a:t> Basis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D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ID" sz="28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BDA8C80-32C1-4C9E-87F0-CDCE9B31D6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60" y="712589"/>
                <a:ext cx="11703954" cy="4832092"/>
              </a:xfrm>
              <a:prstGeom prst="rect">
                <a:avLst/>
              </a:prstGeom>
              <a:blipFill>
                <a:blip r:embed="rId3"/>
                <a:stretch>
                  <a:fillRect l="-1094" t="-1261" b="-2648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19546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0EAAB49-16EE-4304-8241-5270B1B52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344" y="332656"/>
            <a:ext cx="11809312" cy="5812755"/>
          </a:xfrm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n-US" sz="2800" noProof="1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US" noProof="1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A1179C-FB4B-4CDE-BC82-A6FE39B64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D485E-9B35-4413-B46A-33720E09776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374F62-948E-4933-A80E-19834D4D7B94}"/>
              </a:ext>
            </a:extLst>
          </p:cNvPr>
          <p:cNvSpPr txBox="1"/>
          <p:nvPr/>
        </p:nvSpPr>
        <p:spPr>
          <a:xfrm>
            <a:off x="5638800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ID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882996C-6DE7-4E2C-B476-2EE286D49D4A}"/>
                  </a:ext>
                </a:extLst>
              </p:cNvPr>
              <p:cNvSpPr txBox="1"/>
              <p:nvPr/>
            </p:nvSpPr>
            <p:spPr>
              <a:xfrm>
                <a:off x="814867" y="726062"/>
                <a:ext cx="11377133" cy="62590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noProof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noProof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800" b="0" i="1" noProof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800" i="1" noProof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noProof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noProof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0" noProof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800" b="0" i="1" noProof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800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noProof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noProof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800" b="0" i="1" noProof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2800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noProof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800" b="0" i="1" noProof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1" i="1" noProof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800" b="1" noProof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noProof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noProof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800" b="0" i="1" noProof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800" b="0" i="1" noProof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0" noProof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1,2,1</m:t>
                          </m:r>
                        </m:e>
                      </m:d>
                      <m:r>
                        <a:rPr lang="en-US" sz="2800" b="0" i="0" noProof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800" b="0" i="1" noProof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800" b="0" i="1" noProof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noProof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2,9,0</m:t>
                          </m:r>
                        </m:e>
                      </m:d>
                      <m:r>
                        <a:rPr lang="en-US" sz="2800" b="0" i="1" noProof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800" b="0" i="1" noProof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800" b="0" i="1" noProof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(3,3,4)=</m:t>
                      </m:r>
                      <m:r>
                        <a:rPr lang="en-US" sz="2800" b="1" i="1" noProof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800" b="1" noProof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8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8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800" noProof="1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8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800" b="0" i="0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800" b="0" noProof="1"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800" noProof="1">
                    <a:ea typeface="Cambria Math" panose="02040503050406030204" pitchFamily="18" charset="0"/>
                  </a:rPr>
                  <a:t>2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8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en-US" sz="2800" noProof="1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8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800" noProof="1">
                    <a:ea typeface="Cambria Math" panose="02040503050406030204" pitchFamily="18" charset="0"/>
                  </a:rPr>
                  <a:t> 3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8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800" b="0" i="0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800" b="0" noProof="1"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800" noProof="1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8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+0</m:t>
                    </m:r>
                  </m:oMath>
                </a14:m>
                <a:r>
                  <a:rPr lang="en-US" sz="2800" noProof="1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8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800" noProof="1">
                    <a:ea typeface="Cambria Math" panose="02040503050406030204" pitchFamily="18" charset="0"/>
                  </a:rPr>
                  <a:t> 4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8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800" b="0" i="0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b="0" noProof="1">
                    <a:ea typeface="Cambria Math" panose="02040503050406030204" pitchFamily="18" charset="0"/>
                  </a:rPr>
                  <a:t>, maka kita tulis dalam bentuk matriks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800" b="0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b="0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800" b="0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800" b="0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0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800" b="0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9</m:t>
                              </m:r>
                            </m:e>
                            <m:e>
                              <m:r>
                                <a:rPr lang="en-US" sz="2800" b="0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0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800" b="0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800" b="0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800" b="0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b="0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0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0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800" noProof="1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8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 noProof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</m:t>
                    </m:r>
                  </m:oMath>
                </a14:m>
                <a:r>
                  <a:rPr lang="en-US" sz="2800" noProof="1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8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800" i="1" noProof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sz="28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8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noProof="1"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8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800" i="1" noProof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</m:t>
                    </m:r>
                  </m:oMath>
                </a14:m>
                <a:r>
                  <a:rPr lang="en-US" sz="2800" noProof="1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8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800" i="1" noProof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8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8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noProof="1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 noProof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800" b="0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800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0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800" b="0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sz="2800" b="0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0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800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800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 noProof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800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800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800" b="0" noProof="1"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2800" noProof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2800" noProof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882996C-6DE7-4E2C-B476-2EE286D49D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867" y="726062"/>
                <a:ext cx="11377133" cy="6259021"/>
              </a:xfrm>
              <a:prstGeom prst="rect">
                <a:avLst/>
              </a:prstGeom>
              <a:blipFill>
                <a:blip r:embed="rId3"/>
                <a:stretch>
                  <a:fillRect l="-1125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5296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0EAAB49-16EE-4304-8241-5270B1B52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344" y="332656"/>
            <a:ext cx="11809312" cy="5812755"/>
          </a:xfrm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n-US" sz="2800" noProof="1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US" noProof="1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A1179C-FB4B-4CDE-BC82-A6FE39B64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D485E-9B35-4413-B46A-33720E09776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374F62-948E-4933-A80E-19834D4D7B94}"/>
              </a:ext>
            </a:extLst>
          </p:cNvPr>
          <p:cNvSpPr txBox="1"/>
          <p:nvPr/>
        </p:nvSpPr>
        <p:spPr>
          <a:xfrm>
            <a:off x="5638800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ID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882996C-6DE7-4E2C-B476-2EE286D49D4A}"/>
                  </a:ext>
                </a:extLst>
              </p:cNvPr>
              <p:cNvSpPr txBox="1"/>
              <p:nvPr/>
            </p:nvSpPr>
            <p:spPr>
              <a:xfrm>
                <a:off x="1199455" y="438659"/>
                <a:ext cx="10441161" cy="44871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noProof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i="1" noProof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noProof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400" i="1" noProof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noProof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noProof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sz="2400" b="0" i="1" noProof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noProof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 noProof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noProof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400" i="1" noProof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i="1" noProof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 noProof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 noProof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sSub>
                        <m:sSubPr>
                          <m:ctrlPr>
                            <a:rPr lang="en-US" sz="2400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400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 noProof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r>
                        <m:rPr>
                          <m:nor/>
                        </m:rPr>
                        <a:rPr lang="en-US" sz="2400" noProof="1"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400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 noProof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400" b="0" i="1" noProof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sz="2400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400" b="0" i="1" noProof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2400" noProof="1">
                          <a:ea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sz="2400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i="1" noProof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i="1" noProof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400" i="1" noProof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 noProof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noProof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noProof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 noProof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 noProof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sz="2400" b="0" i="1" noProof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i="1" noProof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 noProof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 noProof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sSub>
                        <m:sSubPr>
                          <m:ctrlPr>
                            <a:rPr lang="en-US" sz="2400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400" b="0" i="1" noProof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 noProof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r>
                        <m:rPr>
                          <m:nor/>
                        </m:rPr>
                        <a:rPr lang="en-US" sz="2400" noProof="1"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400" b="0" i="1" noProof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 noProof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400" b="0" i="1" noProof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sz="2400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400" b="0" i="1" noProof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 noProof="1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40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400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</m:t>
                              </m:r>
                            </m:e>
                          </m:mr>
                        </m:m>
                      </m:e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noProof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noProof="1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4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 i="1" noProof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</m:t>
                    </m:r>
                    <m:sSub>
                      <m:sSubPr>
                        <m:ctrlPr>
                          <a:rPr lang="en-US" sz="24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0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24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4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sz="24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noProof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400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noProof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sSub>
                      <m:sSubPr>
                        <m:ctrlPr>
                          <a:rPr lang="en-US" sz="24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4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 noProof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</m:t>
                    </m:r>
                    <m:r>
                      <m:rPr>
                        <m:nor/>
                      </m:rPr>
                      <a:rPr lang="en-US" sz="2400" noProof="1"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4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4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400" noProof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40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noProof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400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noProof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noProof="1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4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noProof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</m:t>
                    </m:r>
                    <m:r>
                      <m:rPr>
                        <m:nor/>
                      </m:rPr>
                      <a:rPr lang="en-US" sz="2400" noProof="1"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4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−2</m:t>
                    </m:r>
                    <m:sSub>
                      <m:sSubPr>
                        <m:ctrlPr>
                          <a:rPr lang="en-US" sz="240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4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noProof="1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noProof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noProof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noProof="1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4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noProof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</m:t>
                    </m:r>
                    <m:r>
                      <m:rPr>
                        <m:nor/>
                      </m:rPr>
                      <a:rPr lang="en-US" sz="2400" noProof="1"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4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noProof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4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sSub>
                      <m:sSubPr>
                        <m:ctrlPr>
                          <a:rPr lang="en-US" sz="24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4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noProof="1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noProof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noProof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noProof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882996C-6DE7-4E2C-B476-2EE286D49D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455" y="438659"/>
                <a:ext cx="10441161" cy="44871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82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0EAAB49-16EE-4304-8241-5270B1B527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9336" y="1023083"/>
                <a:ext cx="11809312" cy="5812755"/>
              </a:xfrm>
              <a:ln>
                <a:solidFill>
                  <a:schemeClr val="accent5">
                    <a:lumMod val="75000"/>
                  </a:schemeClr>
                </a:solidFill>
              </a:ln>
            </p:spPr>
            <p:txBody>
              <a:bodyPr>
                <a:normAutofit lnSpcReduction="10000"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b="1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Kombinasi Linear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Definisi Sebuah vector W dinamakan kombinasi linear dari vector-vector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0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…,</m:t>
                    </m:r>
                  </m:oMath>
                </a14:m>
                <a:r>
                  <a:rPr lang="en-US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 jika vector tersebut dapat dinyatakan dalam bentuk 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b="1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W=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noProof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Contoh 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Misalkan vector-vector </a:t>
                </a:r>
                <a14:m>
                  <m:oMath xmlns:m="http://schemas.openxmlformats.org/officeDocument/2006/math">
                    <m:r>
                      <a:rPr lang="en-US" b="1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𝒖</m:t>
                    </m:r>
                    <m:r>
                      <a:rPr lang="en-US" b="1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1,2,−1</m:t>
                        </m:r>
                      </m:e>
                    </m:d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𝑑𝑎𝑛</m:t>
                    </m:r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1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𝒗</m:t>
                    </m:r>
                    <m:r>
                      <a:rPr lang="en-US" b="1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6,4,2</m:t>
                        </m:r>
                      </m:e>
                    </m:d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𝑑𝑖</m:t>
                    </m:r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0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  <m:r>
                      <m:rPr>
                        <m:sty m:val="p"/>
                      </m:rPr>
                      <a:rPr lang="en-US" b="0" i="0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Perlihatkan</m:t>
                    </m:r>
                    <m:r>
                      <a:rPr lang="en-US" b="0" i="0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noProof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Bahwa W=(9,2,7) adalah kombinasi linear dari</a:t>
                </a:r>
                <a:r>
                  <a:rPr lang="en-US" b="1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 u</a:t>
                </a:r>
                <a:r>
                  <a:rPr lang="en-US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 dan v serta W’=</a:t>
                </a:r>
                <a:r>
                  <a:rPr lang="en-US" b="0" noProof="1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4,−1,8</m:t>
                        </m:r>
                      </m:e>
                    </m:d>
                  </m:oMath>
                </a14:m>
                <a:r>
                  <a:rPr lang="en-US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 bukanlah kombinasi linear dari u dan v</a:t>
                </a:r>
              </a:p>
              <a:p>
                <a:pPr marL="514350" indent="-514350">
                  <a:lnSpc>
                    <a:spcPct val="150000"/>
                  </a:lnSpc>
                  <a:buAutoNum type="arabicPeriod"/>
                </a:pPr>
                <a:endParaRPr lang="en-US" b="1" noProof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>
                  <a:lnSpc>
                    <a:spcPct val="150000"/>
                  </a:lnSpc>
                  <a:buAutoNum type="arabicPeriod"/>
                </a:pPr>
                <a:endParaRPr lang="en-US" b="1" noProof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>
                  <a:lnSpc>
                    <a:spcPct val="150000"/>
                  </a:lnSpc>
                  <a:buAutoNum type="arabicPeriod"/>
                </a:pPr>
                <a:endParaRPr lang="en-US" b="1" noProof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>
                  <a:lnSpc>
                    <a:spcPct val="150000"/>
                  </a:lnSpc>
                  <a:buAutoNum type="arabicPeriod"/>
                </a:pPr>
                <a:endParaRPr lang="en-US" b="1" noProof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0EAAB49-16EE-4304-8241-5270B1B527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9336" y="1023083"/>
                <a:ext cx="11809312" cy="5812755"/>
              </a:xfrm>
              <a:blipFill>
                <a:blip r:embed="rId3"/>
                <a:stretch>
                  <a:fillRect l="-1031"/>
                </a:stretch>
              </a:blipFill>
              <a:ln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A1179C-FB4B-4CDE-BC82-A6FE39B64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D485E-9B35-4413-B46A-33720E09776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0414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0EAAB49-16EE-4304-8241-5270B1B52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344" y="332656"/>
            <a:ext cx="11809312" cy="5812755"/>
          </a:xfrm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n-US" sz="2800" noProof="1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US" noProof="1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A1179C-FB4B-4CDE-BC82-A6FE39B64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D485E-9B35-4413-B46A-33720E09776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374F62-948E-4933-A80E-19834D4D7B94}"/>
              </a:ext>
            </a:extLst>
          </p:cNvPr>
          <p:cNvSpPr txBox="1"/>
          <p:nvPr/>
        </p:nvSpPr>
        <p:spPr>
          <a:xfrm>
            <a:off x="5638800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ID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882996C-6DE7-4E2C-B476-2EE286D49D4A}"/>
                  </a:ext>
                </a:extLst>
              </p:cNvPr>
              <p:cNvSpPr txBox="1"/>
              <p:nvPr/>
            </p:nvSpPr>
            <p:spPr>
              <a:xfrm>
                <a:off x="373633" y="438659"/>
                <a:ext cx="11483007" cy="25975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endParaRPr lang="en-US" sz="2800" noProof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Jadi didapat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8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noProof="1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8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8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8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 </m:t>
                    </m:r>
                    <m:r>
                      <a:rPr lang="en-US" sz="28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𝑑𝑎𝑛</m:t>
                    </m:r>
                    <m:r>
                      <a:rPr lang="en-US" sz="28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h𝑎𝑛𝑦𝑎</m:t>
                    </m:r>
                    <m:r>
                      <a:rPr lang="en-US" sz="28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𝑠𝑎𝑡𝑢</m:t>
                    </m:r>
                    <m:r>
                      <a:rPr lang="en-US" sz="28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8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𝑠𝑎𝑡𝑢𝑛𝑦𝑎</m:t>
                    </m:r>
                    <m:r>
                      <a:rPr lang="en-US" sz="28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b="0" i="1" noProof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8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𝑗𝑎𝑤𝑎𝑏𝑎𝑛</m:t>
                    </m:r>
                  </m:oMath>
                </a14:m>
                <a:r>
                  <a:rPr lang="en-US" sz="2800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 maka S himpunan yang bebas linear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Ambil </a:t>
                </a:r>
                <a:r>
                  <a:rPr lang="en-US" sz="2800" b="1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b</a:t>
                </a:r>
                <a14:m>
                  <m:oMath xmlns:m="http://schemas.openxmlformats.org/officeDocument/2006/math">
                    <m:r>
                      <a:rPr lang="en-US" sz="2800" b="1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80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800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sz="280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8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maka didapat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882996C-6DE7-4E2C-B476-2EE286D49D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633" y="438659"/>
                <a:ext cx="11483007" cy="2597571"/>
              </a:xfrm>
              <a:prstGeom prst="rect">
                <a:avLst/>
              </a:prstGeom>
              <a:blipFill>
                <a:blip r:embed="rId3"/>
                <a:stretch>
                  <a:fillRect l="-1062" b="-5634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25171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0EAAB49-16EE-4304-8241-5270B1B52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344" y="332656"/>
            <a:ext cx="11809312" cy="5812755"/>
          </a:xfrm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n-US" sz="2800" noProof="1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US" noProof="1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A1179C-FB4B-4CDE-BC82-A6FE39B64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D485E-9B35-4413-B46A-33720E09776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374F62-948E-4933-A80E-19834D4D7B94}"/>
              </a:ext>
            </a:extLst>
          </p:cNvPr>
          <p:cNvSpPr txBox="1"/>
          <p:nvPr/>
        </p:nvSpPr>
        <p:spPr>
          <a:xfrm>
            <a:off x="5638800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ID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17978CC-6F97-487D-86CA-0466B45BB337}"/>
                  </a:ext>
                </a:extLst>
              </p:cNvPr>
              <p:cNvSpPr txBox="1"/>
              <p:nvPr/>
            </p:nvSpPr>
            <p:spPr>
              <a:xfrm>
                <a:off x="191344" y="332656"/>
                <a:ext cx="12097344" cy="59284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noProof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noProof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600" b="0" i="1" noProof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600" i="1" noProof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noProof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600" b="0" i="1" noProof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600" b="0" i="0" noProof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600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600" b="0" i="1" noProof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600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600" b="0" i="1" noProof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600" b="0" i="1" noProof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600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600" b="0" i="1" noProof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2600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600" b="0" i="1" noProof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600" b="0" i="1" noProof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600" b="1" i="1" noProof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US" sz="2600" b="0" noProof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noProof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noProof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600" b="0" i="1" noProof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600" b="0" i="1" noProof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0" i="0" noProof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1,2,1</m:t>
                          </m:r>
                        </m:e>
                      </m:d>
                      <m:r>
                        <a:rPr lang="en-US" sz="2600" b="0" i="0" noProof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600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600" b="0" i="1" noProof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600" b="0" i="1" noProof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0" i="1" noProof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2,9,0</m:t>
                          </m:r>
                        </m:e>
                      </m:d>
                      <m:r>
                        <a:rPr lang="en-US" sz="2600" b="0" i="1" noProof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600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600" b="0" i="1" noProof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600" b="0" i="1" noProof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(3,3,4)=</m:t>
                      </m:r>
                      <m:r>
                        <a:rPr lang="en-US" sz="2600" b="1" i="1" noProof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600" i="1" noProof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600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600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2600" noProof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600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600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600" b="0" i="1" noProof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sSub>
                        <m:sSubPr>
                          <m:ctrlPr>
                            <a:rPr lang="en-US" sz="2600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noProof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600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600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2600" noProof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600" noProof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6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6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6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6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6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6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6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600" noProof="1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6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600" b="0" i="0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6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6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600" b="0" noProof="1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6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6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6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6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en-US" sz="2600" noProof="1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6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6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600" noProof="1">
                    <a:ea typeface="Cambria Math" panose="02040503050406030204" pitchFamily="18" charset="0"/>
                  </a:rPr>
                  <a:t> 3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6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600" b="0" i="0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6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6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600" b="0" noProof="1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600" noProof="1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6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6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6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600" noProof="1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6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6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600" noProof="1">
                    <a:ea typeface="Cambria Math" panose="02040503050406030204" pitchFamily="18" charset="0"/>
                  </a:rPr>
                  <a:t> 4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6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600" b="0" i="0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6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6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6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600" b="0" noProof="1">
                    <a:ea typeface="Cambria Math" panose="02040503050406030204" pitchFamily="18" charset="0"/>
                  </a:rPr>
                  <a:t>, maka kita tulis dalam bentuk matriks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600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Syarat merentang , maka matriks A mempunyai determinan </a:t>
                </a:r>
                <a14:m>
                  <m:oMath xmlns:m="http://schemas.openxmlformats.org/officeDocument/2006/math">
                    <m:r>
                      <a:rPr lang="en-US" sz="260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6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600" b="0" noProof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600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Maka didapat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600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Det A=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60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600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600" b="0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600" b="0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600" b="0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sz="2600" b="0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600" b="0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9</m:t>
                              </m:r>
                            </m:e>
                            <m:e>
                              <m:r>
                                <a:rPr lang="en-US" sz="2600" b="0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sz="2600" b="0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600" b="0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600" b="0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600" noProof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17978CC-6F97-487D-86CA-0466B45BB3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344" y="332656"/>
                <a:ext cx="12097344" cy="5928482"/>
              </a:xfrm>
              <a:prstGeom prst="rect">
                <a:avLst/>
              </a:prstGeom>
              <a:blipFill>
                <a:blip r:embed="rId3"/>
                <a:stretch>
                  <a:fillRect l="-907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83364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0EAAB49-16EE-4304-8241-5270B1B52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344" y="332656"/>
            <a:ext cx="11809312" cy="5812755"/>
          </a:xfrm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n-US" sz="2800" noProof="1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US" noProof="1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A1179C-FB4B-4CDE-BC82-A6FE39B64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D485E-9B35-4413-B46A-33720E09776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374F62-948E-4933-A80E-19834D4D7B94}"/>
              </a:ext>
            </a:extLst>
          </p:cNvPr>
          <p:cNvSpPr txBox="1"/>
          <p:nvPr/>
        </p:nvSpPr>
        <p:spPr>
          <a:xfrm>
            <a:off x="5638800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ID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17978CC-6F97-487D-86CA-0466B45BB337}"/>
                  </a:ext>
                </a:extLst>
              </p:cNvPr>
              <p:cNvSpPr txBox="1"/>
              <p:nvPr/>
            </p:nvSpPr>
            <p:spPr>
              <a:xfrm>
                <a:off x="191344" y="332656"/>
                <a:ext cx="12097344" cy="59207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Det A=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400" b="0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400" b="0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9</m:t>
                              </m:r>
                            </m:e>
                            <m:e>
                              <m:r>
                                <a:rPr lang="en-US" sz="2400" b="0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  <m:r>
                      <a:rPr lang="en-US" sz="24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  <m:d>
                      <m:dPr>
                        <m:begChr m:val="|"/>
                        <m:endChr m:val="|"/>
                        <m:ctrlPr>
                          <a:rPr lang="en-US" sz="24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9</m:t>
                              </m:r>
                            </m:e>
                            <m:e>
                              <m:r>
                                <a:rPr lang="en-US" sz="2400" b="0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  <m:r>
                      <a:rPr lang="en-US" sz="24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−2</m:t>
                    </m:r>
                    <m:d>
                      <m:dPr>
                        <m:begChr m:val="|"/>
                        <m:endChr m:val="|"/>
                        <m:ctrlPr>
                          <a:rPr lang="en-US" sz="24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400" b="0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  <m:r>
                      <a:rPr lang="en-US" sz="24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+3</m:t>
                    </m:r>
                    <m:d>
                      <m:dPr>
                        <m:begChr m:val="|"/>
                        <m:endChr m:val="|"/>
                        <m:ctrlPr>
                          <a:rPr lang="en-US" sz="24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400" b="0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9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noProof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Det A=1(36</a:t>
                </a:r>
                <a14:m>
                  <m:oMath xmlns:m="http://schemas.openxmlformats.org/officeDocument/2006/math">
                    <m:r>
                      <a:rPr lang="en-US" sz="24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−0)−2(8−3)+3(0−9)</m:t>
                    </m:r>
                  </m:oMath>
                </a14:m>
                <a:endParaRPr lang="en-US" sz="2400" b="0" noProof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Det A=</a:t>
                </a:r>
                <a14:m>
                  <m:oMath xmlns:m="http://schemas.openxmlformats.org/officeDocument/2006/math">
                    <m:r>
                      <a:rPr lang="en-US" sz="24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36−10−27=−1≠0, </m:t>
                    </m:r>
                    <m:r>
                      <a:rPr lang="en-US" sz="24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𝑘𝑎𝑟𝑒𝑛𝑎</m:t>
                    </m:r>
                    <m:func>
                      <m:funcPr>
                        <m:ctrlPr>
                          <a:rPr lang="en-US" sz="24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det</m:t>
                        </m:r>
                      </m:fName>
                      <m:e>
                        <m:r>
                          <a:rPr lang="en-US" sz="24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func>
                  </m:oMath>
                </a14:m>
                <a:r>
                  <a:rPr lang="en-US" sz="2400" noProof="1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noProof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400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0, maka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  <a:r>
                  <a:rPr lang="en-US" sz="2400" noProof="1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 dan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 merentang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4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2400" noProof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Kareana S bebas linear dan merentang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4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400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 maka S adalah Basis untuk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4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2400" noProof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2400" noProof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b="1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Ortogonal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Definisi : Dalam ruang hasil kali dalam dua vector U dan V dinamakan orthogonal jika &lt;u,v)=0. Selanjutnya jika u orthogonal terhadap setiap vector pada himpunan W,maka kita katakana bahwa u orthogonal terhadap W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17978CC-6F97-487D-86CA-0466B45BB3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344" y="332656"/>
                <a:ext cx="12097344" cy="5920723"/>
              </a:xfrm>
              <a:prstGeom prst="rect">
                <a:avLst/>
              </a:prstGeom>
              <a:blipFill>
                <a:blip r:embed="rId3"/>
                <a:stretch>
                  <a:fillRect l="-756" r="-403" b="-1339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7CC4D18-045B-4D8E-B690-7ABB41A53236}"/>
              </a:ext>
            </a:extLst>
          </p:cNvPr>
          <p:cNvCxnSpPr/>
          <p:nvPr/>
        </p:nvCxnSpPr>
        <p:spPr>
          <a:xfrm>
            <a:off x="1343472" y="980728"/>
            <a:ext cx="0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F5C6AAF-96C2-46C7-B695-C6CEDDA83C6D}"/>
              </a:ext>
            </a:extLst>
          </p:cNvPr>
          <p:cNvCxnSpPr/>
          <p:nvPr/>
        </p:nvCxnSpPr>
        <p:spPr>
          <a:xfrm>
            <a:off x="1343472" y="1052736"/>
            <a:ext cx="11521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07840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0EAAB49-16EE-4304-8241-5270B1B52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344" y="332656"/>
            <a:ext cx="11809312" cy="5812755"/>
          </a:xfrm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n-US" sz="2800" noProof="1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US" noProof="1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A1179C-FB4B-4CDE-BC82-A6FE39B64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D485E-9B35-4413-B46A-33720E09776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374F62-948E-4933-A80E-19834D4D7B94}"/>
              </a:ext>
            </a:extLst>
          </p:cNvPr>
          <p:cNvSpPr txBox="1"/>
          <p:nvPr/>
        </p:nvSpPr>
        <p:spPr>
          <a:xfrm>
            <a:off x="5638800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ID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17978CC-6F97-487D-86CA-0466B45BB337}"/>
                  </a:ext>
                </a:extLst>
              </p:cNvPr>
              <p:cNvSpPr txBox="1"/>
              <p:nvPr/>
            </p:nvSpPr>
            <p:spPr>
              <a:xfrm>
                <a:off x="191344" y="332656"/>
                <a:ext cx="12097344" cy="58667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300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Contoh 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300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Selidiki apakah u=(</a:t>
                </a:r>
                <a14:m>
                  <m:oMath xmlns:m="http://schemas.openxmlformats.org/officeDocument/2006/math">
                    <m:r>
                      <a:rPr lang="en-US" sz="23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−1,2,4) </m:t>
                    </m:r>
                    <m:r>
                      <a:rPr lang="en-US" sz="23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𝑑𝑎𝑛</m:t>
                    </m:r>
                    <m:r>
                      <a:rPr lang="en-US" sz="23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3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sz="23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</m:t>
                    </m:r>
                    <m:d>
                      <m:dPr>
                        <m:ctrlPr>
                          <a:rPr lang="en-US" sz="23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3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2,3,−1</m:t>
                        </m:r>
                      </m:e>
                    </m:d>
                    <m:r>
                      <a:rPr lang="en-US" sz="23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𝑠𝑎𝑙𝑖𝑛𝑔</m:t>
                    </m:r>
                    <m:r>
                      <a:rPr lang="en-US" sz="23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3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𝑜𝑟𝑡𝑜𝑔𝑜𝑛𝑎𝑙</m:t>
                    </m:r>
                  </m:oMath>
                </a14:m>
                <a:endParaRPr lang="en-US" sz="2300" b="0" noProof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300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Jawab: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300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&lt;u,v&gt;=&lt;(</a:t>
                </a:r>
                <a14:m>
                  <m:oMath xmlns:m="http://schemas.openxmlformats.org/officeDocument/2006/math">
                    <m:r>
                      <a:rPr lang="en-US" sz="230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300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1,2,4), (2,3,</a:t>
                </a:r>
                <a14:m>
                  <m:oMath xmlns:m="http://schemas.openxmlformats.org/officeDocument/2006/math">
                    <m:r>
                      <a:rPr lang="en-US" sz="230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300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1)=(</a:t>
                </a:r>
                <a14:m>
                  <m:oMath xmlns:m="http://schemas.openxmlformats.org/officeDocument/2006/math">
                    <m:r>
                      <a:rPr lang="en-US" sz="23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−1)(2)+(2)(3)+(4)(−1)=−2+6−4=0</m:t>
                    </m:r>
                  </m:oMath>
                </a14:m>
                <a:endParaRPr lang="en-US" sz="2300" b="0" noProof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300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Karena &lt;u,v)=0, maka u orthogonal terhadap v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2300" noProof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300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Ortonormal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300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Definisi: sebuah himpunan vector pada ruang hasil kali dalam dinamakan himpunan orthogonal jika semua pasangan vector-vector yang berbeda dalam himpuna tersebut orthogonal. Sebuah himpunan orthogonal yang setiap vektornya mempunyai norma (Panjang) sama dengan 1 dinamakan ortonormal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17978CC-6F97-487D-86CA-0466B45BB3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344" y="332656"/>
                <a:ext cx="12097344" cy="5866734"/>
              </a:xfrm>
              <a:prstGeom prst="rect">
                <a:avLst/>
              </a:prstGeom>
              <a:blipFill>
                <a:blip r:embed="rId3"/>
                <a:stretch>
                  <a:fillRect l="-705" b="-1351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91286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0EAAB49-16EE-4304-8241-5270B1B52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344" y="332656"/>
            <a:ext cx="11809312" cy="5812755"/>
          </a:xfrm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n-US" sz="2800" noProof="1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US" noProof="1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A1179C-FB4B-4CDE-BC82-A6FE39B64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D485E-9B35-4413-B46A-33720E09776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374F62-948E-4933-A80E-19834D4D7B94}"/>
              </a:ext>
            </a:extLst>
          </p:cNvPr>
          <p:cNvSpPr txBox="1"/>
          <p:nvPr/>
        </p:nvSpPr>
        <p:spPr>
          <a:xfrm>
            <a:off x="5638800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ID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17978CC-6F97-487D-86CA-0466B45BB337}"/>
                  </a:ext>
                </a:extLst>
              </p:cNvPr>
              <p:cNvSpPr txBox="1"/>
              <p:nvPr/>
            </p:nvSpPr>
            <p:spPr>
              <a:xfrm>
                <a:off x="191344" y="332656"/>
                <a:ext cx="12097344" cy="64554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300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Contoh 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300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Selidiki apakah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0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3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3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3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3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0,1,0</m:t>
                        </m:r>
                      </m:e>
                    </m:d>
                    <m:r>
                      <a:rPr lang="en-US" sz="23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3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3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3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=(−</m:t>
                    </m:r>
                    <m:f>
                      <m:fPr>
                        <m:ctrlPr>
                          <a:rPr lang="en-US" sz="23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3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3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3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,0,</m:t>
                    </m:r>
                    <m:f>
                      <m:fPr>
                        <m:ctrlPr>
                          <a:rPr lang="en-US" sz="23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3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3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300" b="0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sz="23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𝑑𝑎𝑛</m:t>
                    </m:r>
                    <m:r>
                      <a:rPr lang="en-US" sz="23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3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3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3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3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300" b="0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300" b="0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300" b="0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  <m:r>
                          <a:rPr lang="en-US" sz="23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,0,</m:t>
                        </m:r>
                        <m:f>
                          <m:fPr>
                            <m:ctrlPr>
                              <a:rPr lang="en-US" sz="2300" b="0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300" b="0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2300" b="0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d>
                  </m:oMath>
                </a14:m>
                <a:endParaRPr lang="en-US" sz="2300" b="0" i="1" noProof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300" b="0" i="1" noProof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𝑚𝑒𝑟𝑢𝑝𝑎𝑘𝑎𝑛</m:t>
                      </m:r>
                      <m:r>
                        <a:rPr lang="en-US" sz="2300" b="0" i="1" noProof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300" b="0" i="1" noProof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h𝑖𝑚𝑝𝑢𝑛𝑎𝑛</m:t>
                      </m:r>
                      <m:r>
                        <a:rPr lang="en-US" sz="2300" b="0" i="1" noProof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300" b="0" i="1" noProof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𝑜𝑟𝑡𝑜𝑛𝑜𝑟𝑚𝑎𝑙</m:t>
                      </m:r>
                    </m:oMath>
                  </m:oMathPara>
                </a14:m>
                <a:endParaRPr lang="en-US" sz="2300" b="0" noProof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300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Jawab: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300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&lt;</a:t>
                </a:r>
                <a:r>
                  <a:rPr lang="en-US" sz="2300" noProof="1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3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300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  <a:r>
                  <a:rPr lang="en-US" sz="2300" noProof="1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3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3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=&lt;</m:t>
                    </m:r>
                    <m:d>
                      <m:dPr>
                        <m:ctrlPr>
                          <a:rPr lang="en-US" sz="23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3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0,1,0</m:t>
                        </m:r>
                      </m:e>
                    </m:d>
                    <m:r>
                      <a:rPr lang="en-US" sz="23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sz="23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300" b="0" i="0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300" b="0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300" b="0" i="0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2300" b="0" i="0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  <m:r>
                          <a:rPr lang="en-US" sz="2300" b="0" i="0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,0,</m:t>
                        </m:r>
                        <m:f>
                          <m:fPr>
                            <m:ctrlPr>
                              <a:rPr lang="en-US" sz="2300" b="0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300" b="0" i="0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300" b="0" i="0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d>
                    <m:r>
                      <a:rPr lang="en-US" sz="2300" b="0" i="0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&gt;=0</m:t>
                    </m:r>
                    <m:d>
                      <m:dPr>
                        <m:ctrlPr>
                          <a:rPr lang="en-US" sz="23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300" b="0" i="0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300" b="0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300" b="0" i="0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2300" b="0" i="0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d>
                    <m:r>
                      <a:rPr lang="en-US" sz="2300" b="0" i="0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</m:t>
                    </m:r>
                    <m:d>
                      <m:dPr>
                        <m:ctrlPr>
                          <a:rPr lang="en-US" sz="23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300" b="0" i="0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300" b="0" i="0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+0</m:t>
                    </m:r>
                    <m:d>
                      <m:dPr>
                        <m:ctrlPr>
                          <a:rPr lang="en-US" sz="23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300" b="0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300" b="0" i="0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300" b="0" i="0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d>
                    <m:r>
                      <a:rPr lang="en-US" sz="2300" b="0" i="0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=0+0+0=0, </m:t>
                    </m:r>
                    <m:r>
                      <m:rPr>
                        <m:sty m:val="p"/>
                      </m:rPr>
                      <a:rPr lang="en-US" sz="2300" b="0" i="0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maka</m:t>
                    </m:r>
                    <m:sSub>
                      <m:sSubPr>
                        <m:ctrlPr>
                          <a:rPr lang="en-US" sz="23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3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3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30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sz="2300" noProof="1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3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300" b="0" noProof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300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&lt;</a:t>
                </a:r>
                <a:r>
                  <a:rPr lang="en-US" sz="2300" noProof="1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3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300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  <a:r>
                  <a:rPr lang="en-US" sz="2300" noProof="1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3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300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=&lt;(</a:t>
                </a:r>
                <a14:m>
                  <m:oMath xmlns:m="http://schemas.openxmlformats.org/officeDocument/2006/math">
                    <m:r>
                      <a:rPr lang="en-US" sz="2300" i="1" noProof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0,1,0),</m:t>
                    </m:r>
                  </m:oMath>
                </a14:m>
                <a:r>
                  <a:rPr lang="en-US" sz="2300" noProof="1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3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300" i="1" noProof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300" i="1" noProof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300" i="1" noProof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  <m:r>
                          <a:rPr lang="en-US" sz="23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,0,</m:t>
                        </m:r>
                        <m:f>
                          <m:fPr>
                            <m:ctrlPr>
                              <a:rPr lang="en-US" sz="2300" i="1" noProof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300" i="1" noProof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2300" i="1" noProof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300" b="0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&gt;=0(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3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3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3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3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)+</m:t>
                    </m:r>
                    <m:d>
                      <m:dPr>
                        <m:ctrlPr>
                          <a:rPr lang="en-US" sz="23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3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d>
                      <m:dPr>
                        <m:ctrlPr>
                          <a:rPr lang="en-US" sz="23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3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3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+0</m:t>
                    </m:r>
                    <m:d>
                      <m:dPr>
                        <m:ctrlPr>
                          <a:rPr lang="en-US" sz="23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300" b="0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300" b="0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2300" b="0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d>
                    <m:r>
                      <a:rPr lang="en-US" sz="23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=0+0+0=0, </m:t>
                    </m:r>
                    <m:r>
                      <a:rPr lang="en-US" sz="23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𝑚𝑎𝑘𝑎</m:t>
                    </m:r>
                  </m:oMath>
                </a14:m>
                <a:r>
                  <a:rPr lang="en-US" sz="2300" noProof="1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3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3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300" i="1" noProof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sz="2300" noProof="1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3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300" b="0" noProof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300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&lt;</a:t>
                </a:r>
                <a:r>
                  <a:rPr lang="en-US" sz="2300" noProof="1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3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300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  <a:r>
                  <a:rPr lang="en-US" sz="2300" noProof="1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3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300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=&lt;(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3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300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300" i="1" noProof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300" noProof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2300" noProof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  <m:r>
                          <a:rPr lang="en-US" sz="2300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,0,</m:t>
                        </m:r>
                        <m:f>
                          <m:fPr>
                            <m:ctrlPr>
                              <a:rPr lang="en-US" sz="2300" i="1" noProof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300" noProof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300" noProof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d>
                    <m:r>
                      <a:rPr lang="en-US" sz="23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sz="23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300" i="1" noProof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300" i="1" noProof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300" i="1" noProof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  <m:r>
                          <a:rPr lang="en-US" sz="23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,0,</m:t>
                        </m:r>
                        <m:f>
                          <m:fPr>
                            <m:ctrlPr>
                              <a:rPr lang="en-US" sz="2300" i="1" noProof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300" i="1" noProof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2300" i="1" noProof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300" b="0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&gt;=(</a:t>
                </a:r>
                <a14:m>
                  <m:oMath xmlns:m="http://schemas.openxmlformats.org/officeDocument/2006/math">
                    <m:r>
                      <a:rPr lang="en-US" sz="23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3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3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3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3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300" b="0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3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3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3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3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)+</m:t>
                    </m:r>
                    <m:d>
                      <m:dPr>
                        <m:ctrlPr>
                          <a:rPr lang="en-US" sz="23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3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  <m:d>
                      <m:dPr>
                        <m:ctrlPr>
                          <a:rPr lang="en-US" sz="23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3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3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+(</m:t>
                    </m:r>
                    <m:f>
                      <m:fPr>
                        <m:ctrlPr>
                          <a:rPr lang="en-US" sz="23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3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3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  <m:d>
                      <m:dPr>
                        <m:ctrlPr>
                          <a:rPr lang="en-US" sz="23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300" b="0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300" b="0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2300" b="0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d>
                    <m:r>
                      <a:rPr lang="en-US" sz="23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300" b="0" i="0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3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300" b="0" i="0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300" b="0" i="0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en-US" sz="2300" b="0" i="0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+0+</m:t>
                    </m:r>
                    <m:f>
                      <m:fPr>
                        <m:ctrlPr>
                          <a:rPr lang="en-US" sz="23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300" b="0" i="0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300" b="0" i="0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en-US" sz="2300" b="0" i="0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300" noProof="1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300" i="1" noProof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𝑚𝑎𝑘𝑎</m:t>
                    </m:r>
                  </m:oMath>
                </a14:m>
                <a:r>
                  <a:rPr lang="en-US" sz="2300" noProof="1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3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3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300" i="1" noProof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sz="2300" noProof="1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3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300" b="0" noProof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3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300" i="1" noProof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300" i="1" noProof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300" i="1" noProof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300" b="0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3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300" b="0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300" b="0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2300" b="0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3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300" b="0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300" b="0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300" b="0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3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300" b="0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300" b="0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2300" b="0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3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3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3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rad>
                  </m:oMath>
                </a14:m>
                <a:r>
                  <a:rPr lang="en-US" sz="2300" b="0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3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300" b="0" noProof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2300" b="0" noProof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2300" noProof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17978CC-6F97-487D-86CA-0466B45BB3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344" y="332656"/>
                <a:ext cx="12097344" cy="6455422"/>
              </a:xfrm>
              <a:prstGeom prst="rect">
                <a:avLst/>
              </a:prstGeom>
              <a:blipFill>
                <a:blip r:embed="rId3"/>
                <a:stretch>
                  <a:fillRect l="-705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13934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0EAAB49-16EE-4304-8241-5270B1B52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344" y="332656"/>
            <a:ext cx="11809312" cy="5812755"/>
          </a:xfrm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n-US" sz="2800" noProof="1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US" noProof="1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A1179C-FB4B-4CDE-BC82-A6FE39B64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D485E-9B35-4413-B46A-33720E09776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374F62-948E-4933-A80E-19834D4D7B94}"/>
              </a:ext>
            </a:extLst>
          </p:cNvPr>
          <p:cNvSpPr txBox="1"/>
          <p:nvPr/>
        </p:nvSpPr>
        <p:spPr>
          <a:xfrm>
            <a:off x="5638800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ID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17978CC-6F97-487D-86CA-0466B45BB337}"/>
                  </a:ext>
                </a:extLst>
              </p:cNvPr>
              <p:cNvSpPr txBox="1"/>
              <p:nvPr/>
            </p:nvSpPr>
            <p:spPr>
              <a:xfrm>
                <a:off x="211866" y="332656"/>
                <a:ext cx="12097344" cy="64638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noProof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noProof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800" b="0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b="0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800" b="0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(−</m:t>
                            </m:r>
                            <m:f>
                              <m:fPr>
                                <m:ctrlPr>
                                  <a:rPr lang="en-US" sz="2800" b="0" i="1" noProof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noProof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en-US" sz="2800" b="0" i="1" noProof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den>
                            </m:f>
                            <m:r>
                              <a:rPr lang="en-US" sz="2800" b="0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800" b="0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b="0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2800" b="0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b="0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f>
                              <m:fPr>
                                <m:ctrlPr>
                                  <a:rPr lang="en-US" sz="2800" b="0" i="1" noProof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noProof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2800" b="0" i="1" noProof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den>
                            </m:f>
                            <m:r>
                              <a:rPr lang="en-US" sz="2800" b="0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800" b="0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8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800" b="0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16</m:t>
                            </m:r>
                          </m:num>
                          <m:den>
                            <m:r>
                              <a:rPr lang="en-US" sz="2800" b="0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25</m:t>
                            </m:r>
                          </m:den>
                        </m:f>
                        <m:r>
                          <a:rPr lang="en-US" sz="28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800" b="0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a:rPr lang="en-US" sz="2800" b="0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25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2800" b="0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800" b="0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25  </m:t>
                            </m:r>
                          </m:num>
                          <m:den>
                            <m:r>
                              <a:rPr lang="en-US" sz="2800" b="0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25</m:t>
                            </m:r>
                          </m:den>
                        </m:f>
                        <m:r>
                          <a:rPr lang="en-US" sz="28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rad>
                    <m:r>
                      <a:rPr lang="en-US" sz="28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800" b="0" noProof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noProof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noProof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800" b="0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b="0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800" b="0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f>
                              <m:fPr>
                                <m:ctrlPr>
                                  <a:rPr lang="en-US" sz="2800" b="0" i="1" noProof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noProof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2800" b="0" i="1" noProof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den>
                            </m:f>
                            <m:r>
                              <a:rPr lang="en-US" sz="2800" b="0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800" b="0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b="0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2800" b="0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b="0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f>
                              <m:fPr>
                                <m:ctrlPr>
                                  <a:rPr lang="en-US" sz="2800" b="0" i="1" noProof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noProof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en-US" sz="2800" b="0" i="1" noProof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den>
                            </m:f>
                            <m:r>
                              <a:rPr lang="en-US" sz="2800" b="0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800" b="0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8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800" b="0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a:rPr lang="en-US" sz="2800" b="0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25</m:t>
                            </m:r>
                          </m:den>
                        </m:f>
                        <m:r>
                          <a:rPr lang="en-US" sz="28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800" b="0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16</m:t>
                            </m:r>
                          </m:num>
                          <m:den>
                            <m:r>
                              <a:rPr lang="en-US" sz="2800" b="0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25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2800" b="0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800" b="0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25  </m:t>
                            </m:r>
                          </m:num>
                          <m:den>
                            <m:r>
                              <a:rPr lang="en-US" sz="2800" b="0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25</m:t>
                            </m:r>
                          </m:den>
                        </m:f>
                        <m:r>
                          <a:rPr lang="en-US" sz="28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rad>
                    <m:r>
                      <a:rPr lang="en-US" sz="28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800" b="0" noProof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Karena perkalian antara dua vector menghasilkan sama dengan 0 dan Panjang masing-masing vector sama dengan 1 , maka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8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0,1,0</m:t>
                        </m:r>
                      </m:e>
                    </m:d>
                    <m:r>
                      <a:rPr lang="en-US" sz="28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8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8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=(−</m:t>
                    </m:r>
                    <m:f>
                      <m:fPr>
                        <m:ctrlPr>
                          <a:rPr lang="en-US" sz="28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8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8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,0,</m:t>
                    </m:r>
                    <m:f>
                      <m:fPr>
                        <m:ctrlPr>
                          <a:rPr lang="en-US" sz="28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b="0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sz="28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𝑑𝑎𝑛</m:t>
                    </m:r>
                    <m:r>
                      <a:rPr lang="en-US" sz="28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8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800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b="0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800" b="0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  <m:r>
                          <a:rPr lang="en-US" sz="28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,0,</m:t>
                        </m:r>
                        <m:f>
                          <m:fPr>
                            <m:ctrlPr>
                              <a:rPr lang="en-US" sz="2800" b="0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2800" b="0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b="0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 meruapakan vector ortonormal</a:t>
                </a:r>
              </a:p>
              <a:p>
                <a:pPr>
                  <a:lnSpc>
                    <a:spcPct val="150000"/>
                  </a:lnSpc>
                </a:pPr>
                <a:endParaRPr lang="en-US" sz="2200" b="0" noProof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2200" b="0" noProof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2300" noProof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17978CC-6F97-487D-86CA-0466B45BB3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866" y="332656"/>
                <a:ext cx="12097344" cy="6463821"/>
              </a:xfrm>
              <a:prstGeom prst="rect">
                <a:avLst/>
              </a:prstGeom>
              <a:blipFill>
                <a:blip r:embed="rId3"/>
                <a:stretch>
                  <a:fillRect l="-1058" r="-706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40095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0EAAB49-16EE-4304-8241-5270B1B527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9336" y="1023083"/>
                <a:ext cx="11809312" cy="5812755"/>
              </a:xfrm>
              <a:ln>
                <a:solidFill>
                  <a:schemeClr val="accent5">
                    <a:lumMod val="75000"/>
                  </a:schemeClr>
                </a:solidFill>
              </a:ln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noProof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𝐶𝑜𝑛𝑡𝑜h</m:t>
                      </m:r>
                      <m:r>
                        <a:rPr lang="en-US" b="0" i="1" noProof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noProof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𝑆𝑜𝑎𝑙</m:t>
                      </m:r>
                      <m:r>
                        <a:rPr lang="en-US" b="0" i="1" noProof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</m:t>
                      </m:r>
                    </m:oMath>
                  </m:oMathPara>
                </a14:m>
                <a:endParaRPr lang="en-US" noProof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>
                  <a:lnSpc>
                    <a:spcPct val="150000"/>
                  </a:lnSpc>
                  <a:buAutoNum type="arabicPeriod"/>
                </a:pPr>
                <a:r>
                  <a:rPr lang="en-US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Tentukan bahwa W=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5,9,5</m:t>
                        </m:r>
                      </m:e>
                    </m:d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𝑠𝑒𝑏𝑎𝑔𝑎𝑖</m:t>
                    </m:r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𝑘𝑜𝑚𝑏𝑖𝑛𝑎𝑠𝑖</m:t>
                    </m:r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𝑙𝑖𝑛𝑒𝑎𝑟</m:t>
                    </m:r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𝑑𝑎𝑟𝑖</m:t>
                    </m:r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𝑑𝑎𝑟𝑖</m:t>
                    </m:r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noProof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2,1,4</m:t>
                        </m:r>
                      </m:e>
                    </m:d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1,−1,3</m:t>
                        </m:r>
                      </m:e>
                    </m:d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𝑑𝑎𝑛</m:t>
                    </m:r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3,2,5</m:t>
                        </m:r>
                      </m:e>
                    </m:d>
                  </m:oMath>
                </a14:m>
                <a:endParaRPr lang="en-US" b="0" noProof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>
                  <a:lnSpc>
                    <a:spcPct val="150000"/>
                  </a:lnSpc>
                  <a:buAutoNum type="arabicPeriod" startAt="2"/>
                </a:pPr>
                <a:r>
                  <a:rPr lang="en-US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Tentukan apakah vector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2,−1,3</m:t>
                        </m:r>
                      </m:e>
                    </m:d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4,1,2</m:t>
                        </m:r>
                      </m:e>
                    </m:d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𝑑𝑎𝑛</m:t>
                    </m:r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8,−1,8</m:t>
                        </m:r>
                      </m:e>
                    </m:d>
                  </m:oMath>
                </a14:m>
                <a:endParaRPr lang="en-US" b="0" noProof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meretntang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noProof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>
                  <a:lnSpc>
                    <a:spcPct val="150000"/>
                  </a:lnSpc>
                  <a:buAutoNum type="arabicPeriod" startAt="3"/>
                </a:pPr>
                <a:r>
                  <a:rPr lang="en-US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Selidiki apakah  S=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{</m:t>
                        </m:r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  <a:r>
                  <a:rPr lang="en-US" noProof="1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} dengan</a:t>
                </a:r>
                <a:r>
                  <a:rPr lang="en-US" noProof="1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1,6,4</m:t>
                        </m:r>
                      </m:e>
                    </m:d>
                    <m:r>
                      <a:rPr lang="en-US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noProof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3,2,5</m:t>
                        </m:r>
                      </m:e>
                    </m:d>
                  </m:oMath>
                </a14:m>
                <a:r>
                  <a:rPr lang="en-US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 dan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 noProof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−1,2,5) </m:t>
                    </m:r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𝑚𝑒𝑟𝑢𝑝𝑎𝑘𝑎𝑛</m:t>
                    </m:r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𝐵𝑎𝑠𝑖𝑠</m:t>
                    </m:r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𝑢𝑛𝑡𝑢𝑘</m:t>
                    </m:r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noProof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0EAAB49-16EE-4304-8241-5270B1B527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9336" y="1023083"/>
                <a:ext cx="11809312" cy="5812755"/>
              </a:xfrm>
              <a:blipFill>
                <a:blip r:embed="rId3"/>
                <a:stretch>
                  <a:fillRect l="-980"/>
                </a:stretch>
              </a:blipFill>
              <a:ln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A1179C-FB4B-4CDE-BC82-A6FE39B64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12695611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0EAAB49-16EE-4304-8241-5270B1B52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08719"/>
            <a:ext cx="10515600" cy="5812755"/>
          </a:xfrm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id-ID" sz="2400" noProof="1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A1179C-FB4B-4CDE-BC82-A6FE39B64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D485E-9B35-4413-B46A-33720E097761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66A8DD-6903-4B73-ABEB-B0A2B8815940}"/>
              </a:ext>
            </a:extLst>
          </p:cNvPr>
          <p:cNvSpPr txBox="1"/>
          <p:nvPr/>
        </p:nvSpPr>
        <p:spPr>
          <a:xfrm>
            <a:off x="983432" y="3030266"/>
            <a:ext cx="993710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600" dirty="0" err="1">
                <a:latin typeface="+mj-lt"/>
              </a:rPr>
              <a:t>Terima</a:t>
            </a:r>
            <a:r>
              <a:rPr lang="en-US" sz="9600" dirty="0">
                <a:latin typeface="+mj-lt"/>
              </a:rPr>
              <a:t> </a:t>
            </a:r>
            <a:r>
              <a:rPr lang="en-US" sz="9600" dirty="0" err="1">
                <a:latin typeface="+mj-lt"/>
              </a:rPr>
              <a:t>kasih</a:t>
            </a:r>
            <a:endParaRPr lang="en-ID" sz="9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33361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0EAAB49-16EE-4304-8241-5270B1B527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9336" y="1023083"/>
                <a:ext cx="11809312" cy="5812755"/>
              </a:xfrm>
              <a:ln>
                <a:solidFill>
                  <a:schemeClr val="accent5">
                    <a:lumMod val="75000"/>
                  </a:schemeClr>
                </a:solidFill>
              </a:ln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Jawab 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w=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noProof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9,2,7</m:t>
                        </m:r>
                      </m:e>
                    </m:d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noProof="1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1,2,−1</m:t>
                        </m:r>
                      </m:e>
                    </m:d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noProof="1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6,4,2</m:t>
                        </m:r>
                      </m:e>
                    </m:d>
                  </m:oMath>
                </a14:m>
                <a:endParaRPr lang="en-US" b="0" noProof="1"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9,2,7</m:t>
                        </m:r>
                      </m:e>
                    </m:d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noProof="1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noProof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noProof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 noProof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,2</m:t>
                        </m:r>
                        <m:sSub>
                          <m:sSubPr>
                            <m:ctrlPr>
                              <a:rPr lang="en-US" i="1" noProof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noProof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 noProof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,−1</m:t>
                        </m:r>
                        <m:sSub>
                          <m:sSubPr>
                            <m:ctrlPr>
                              <a:rPr lang="en-US" i="1" noProof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noProof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 noProof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noProof="1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  <m:sSub>
                          <m:sSubPr>
                            <m:ctrlPr>
                              <a:rPr lang="en-US" i="1" noProof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noProof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 noProof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,4</m:t>
                        </m:r>
                        <m:sSub>
                          <m:sSubPr>
                            <m:ctrlPr>
                              <a:rPr lang="en-US" i="1" noProof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noProof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 noProof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,2</m:t>
                        </m:r>
                        <m:sSub>
                          <m:sSubPr>
                            <m:ctrlPr>
                              <a:rPr lang="en-US" i="1" noProof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noProof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 noProof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b="0" noProof="1"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noProof="1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noProof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  <m:sSub>
                      <m:sSubPr>
                        <m:ctrlP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=9</m:t>
                    </m:r>
                  </m:oMath>
                </a14:m>
                <a:endParaRPr lang="en-US" b="0" noProof="1"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noProof="1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noProof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sSub>
                      <m:sSubPr>
                        <m:ctrlP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</m:oMath>
                </a14:m>
                <a:endParaRPr lang="en-US" b="0" noProof="1"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</m:t>
                    </m:r>
                    <m:sSub>
                      <m:sSubPr>
                        <m:ctrlP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noProof="1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noProof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0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=7</m:t>
                    </m:r>
                  </m:oMath>
                </a14:m>
                <a:endParaRPr lang="en-US" b="0" noProof="1"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noProof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>
                  <a:lnSpc>
                    <a:spcPct val="150000"/>
                  </a:lnSpc>
                  <a:buAutoNum type="arabicPeriod"/>
                </a:pPr>
                <a:endParaRPr lang="en-US" noProof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>
                  <a:lnSpc>
                    <a:spcPct val="150000"/>
                  </a:lnSpc>
                  <a:buAutoNum type="arabicPeriod"/>
                </a:pPr>
                <a:endParaRPr lang="en-US" noProof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>
                  <a:lnSpc>
                    <a:spcPct val="150000"/>
                  </a:lnSpc>
                  <a:buAutoNum type="arabicPeriod"/>
                </a:pPr>
                <a:endParaRPr lang="en-US" noProof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>
                  <a:lnSpc>
                    <a:spcPct val="150000"/>
                  </a:lnSpc>
                  <a:buAutoNum type="arabicPeriod"/>
                </a:pPr>
                <a:endParaRPr lang="en-US" b="1" noProof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0EAAB49-16EE-4304-8241-5270B1B527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9336" y="1023083"/>
                <a:ext cx="11809312" cy="5812755"/>
              </a:xfrm>
              <a:blipFill>
                <a:blip r:embed="rId3"/>
                <a:stretch>
                  <a:fillRect l="-1031"/>
                </a:stretch>
              </a:blipFill>
              <a:ln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A1179C-FB4B-4CDE-BC82-A6FE39B64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D485E-9B35-4413-B46A-33720E09776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539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0EAAB49-16EE-4304-8241-5270B1B527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9336" y="1023083"/>
                <a:ext cx="11809312" cy="5812755"/>
              </a:xfrm>
              <a:ln>
                <a:solidFill>
                  <a:schemeClr val="accent5">
                    <a:lumMod val="75000"/>
                  </a:schemeClr>
                </a:solidFill>
              </a:ln>
            </p:spPr>
            <p:txBody>
              <a:bodyPr>
                <a:normAutofit lnSpcReduction="10000"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</m:e>
                            <m:e>
                              <m:r>
                                <a:rPr lang="en-US" b="0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9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b="0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b="0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b="0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b="0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</m:t>
                              </m:r>
                            </m:e>
                          </m:mr>
                        </m:m>
                      </m:e>
                    </m:d>
                    <m:sSub>
                      <m:sSubPr>
                        <m:ctrlPr>
                          <a:rPr lang="en-US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</m:t>
                    </m:r>
                  </m:oMath>
                </a14:m>
                <a:r>
                  <a:rPr lang="en-US" noProof="1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US" noProof="1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noProof="1"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 noProof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</m:t>
                    </m:r>
                  </m:oMath>
                </a14:m>
                <a:r>
                  <a:rPr lang="en-US" noProof="1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noProof="1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noProof="1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 noProof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</m:e>
                            <m:e>
                              <m:r>
                                <a:rPr lang="en-US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9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−8</m:t>
                              </m:r>
                            </m:e>
                            <m:e>
                              <m:r>
                                <a:rPr lang="en-US" b="0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−16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</m:t>
                              </m:r>
                            </m:e>
                            <m:e>
                              <m:r>
                                <a:rPr lang="en-US" b="0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16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noProof="1"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noProof="1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 noProof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</m:t>
                    </m:r>
                  </m:oMath>
                </a14:m>
                <a:r>
                  <a:rPr lang="en-US" noProof="1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noProof="1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noProof="1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 noProof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</m:e>
                            <m:e>
                              <m:r>
                                <a:rPr lang="en-US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9</m:t>
                              </m:r>
                            </m:e>
                          </m:mr>
                          <m:mr>
                            <m:e>
                              <m:r>
                                <a:rPr lang="en-US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−8</m:t>
                              </m:r>
                            </m:e>
                            <m:e>
                              <m:r>
                                <a:rPr lang="en-US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−16</m:t>
                              </m:r>
                            </m:e>
                          </m:mr>
                          <m:mr>
                            <m:e>
                              <m:r>
                                <a:rPr lang="en-US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noProof="1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noProof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</m:t>
                    </m:r>
                  </m:oMath>
                </a14:m>
                <a:r>
                  <a:rPr lang="en-US" noProof="1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  <m: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 noProof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</m:e>
                            <m:e>
                              <m:r>
                                <a:rPr lang="en-US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9</m:t>
                              </m:r>
                            </m:e>
                          </m:mr>
                          <m:mr>
                            <m:e>
                              <m:r>
                                <a:rPr lang="en-US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noProof="1">
                    <a:ea typeface="Cambria Math" panose="02040503050406030204" pitchFamily="18" charset="0"/>
                  </a:rPr>
                  <a:t>                  </a:t>
                </a:r>
              </a:p>
              <a:p>
                <a:pPr marL="0" indent="0" defTabSz="179388">
                  <a:lnSpc>
                    <a:spcPct val="150000"/>
                  </a:lnSpc>
                  <a:buNone/>
                </a:pPr>
                <a:r>
                  <a:rPr lang="en-US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noProof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</m:t>
                    </m:r>
                  </m:oMath>
                </a14:m>
                <a:r>
                  <a:rPr lang="en-US" noProof="1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noProof="1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  <m: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noProof="1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 noProof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</m:t>
                              </m:r>
                            </m:e>
                          </m:mr>
                          <m:mr>
                            <m:e>
                              <m:r>
                                <a:rPr lang="en-US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 , jadi u=</a:t>
                </a:r>
                <a14:m>
                  <m:oMath xmlns:m="http://schemas.openxmlformats.org/officeDocument/2006/math"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−3 </m:t>
                    </m:r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𝑑𝑎𝑛</m:t>
                    </m:r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 </m:t>
                    </m:r>
                  </m:oMath>
                </a14:m>
                <a:r>
                  <a:rPr lang="en-US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</a:p>
              <a:p>
                <a:pPr marL="0" indent="0" defTabSz="179388">
                  <a:lnSpc>
                    <a:spcPct val="150000"/>
                  </a:lnSpc>
                  <a:buNone/>
                </a:pPr>
                <a:r>
                  <a:rPr lang="en-US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Maka </a:t>
                </a:r>
                <a14:m>
                  <m:oMath xmlns:m="http://schemas.openxmlformats.org/officeDocument/2006/math">
                    <m:r>
                      <a:rPr lang="en-US" b="0" i="1" noProof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n-US" b="0" i="1" noProof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=−3</m:t>
                    </m:r>
                    <m:r>
                      <a:rPr lang="en-US" b="0" i="1" noProof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US" b="0" i="1" noProof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</m:t>
                    </m:r>
                    <m:r>
                      <a:rPr lang="en-US" b="0" i="1" noProof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noProof="1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</a:t>
                </a:r>
                <a:endParaRPr lang="en-US" noProof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>
                  <a:lnSpc>
                    <a:spcPct val="150000"/>
                  </a:lnSpc>
                  <a:buAutoNum type="arabicPeriod"/>
                </a:pPr>
                <a:endParaRPr lang="en-US" noProof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>
                  <a:lnSpc>
                    <a:spcPct val="150000"/>
                  </a:lnSpc>
                  <a:buAutoNum type="arabicPeriod"/>
                </a:pPr>
                <a:endParaRPr lang="en-US" noProof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>
                  <a:lnSpc>
                    <a:spcPct val="150000"/>
                  </a:lnSpc>
                  <a:buAutoNum type="arabicPeriod"/>
                </a:pPr>
                <a:endParaRPr lang="en-US" b="1" noProof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0EAAB49-16EE-4304-8241-5270B1B527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9336" y="1023083"/>
                <a:ext cx="11809312" cy="5812755"/>
              </a:xfrm>
              <a:blipFill>
                <a:blip r:embed="rId3"/>
                <a:stretch>
                  <a:fillRect l="-1031" b="-1571"/>
                </a:stretch>
              </a:blipFill>
              <a:ln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A1179C-FB4B-4CDE-BC82-A6FE39B64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D485E-9B35-4413-B46A-33720E09776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327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0EAAB49-16EE-4304-8241-5270B1B527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54297" y="1045245"/>
                <a:ext cx="11809312" cy="5812755"/>
              </a:xfrm>
              <a:ln>
                <a:solidFill>
                  <a:schemeClr val="accent5">
                    <a:lumMod val="75000"/>
                  </a:schemeClr>
                </a:solidFill>
              </a:ln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Jawab 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w=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noProof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4,−1,8</m:t>
                        </m:r>
                      </m:e>
                    </m:d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noProof="1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1,2,−1</m:t>
                        </m:r>
                      </m:e>
                    </m:d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noProof="1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6,4,2</m:t>
                        </m:r>
                      </m:e>
                    </m:d>
                  </m:oMath>
                </a14:m>
                <a:endParaRPr lang="en-US" b="0" noProof="1"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4,−1,8</m:t>
                        </m:r>
                      </m:e>
                    </m:d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noProof="1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noProof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noProof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 noProof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,2</m:t>
                        </m:r>
                        <m:sSub>
                          <m:sSubPr>
                            <m:ctrlPr>
                              <a:rPr lang="en-US" i="1" noProof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noProof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 noProof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,−1</m:t>
                        </m:r>
                        <m:sSub>
                          <m:sSubPr>
                            <m:ctrlPr>
                              <a:rPr lang="en-US" i="1" noProof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noProof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 noProof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noProof="1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  <m:sSub>
                          <m:sSubPr>
                            <m:ctrlPr>
                              <a:rPr lang="en-US" i="1" noProof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noProof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 noProof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,4</m:t>
                        </m:r>
                        <m:sSub>
                          <m:sSubPr>
                            <m:ctrlPr>
                              <a:rPr lang="en-US" i="1" noProof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noProof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 noProof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,2</m:t>
                        </m:r>
                        <m:sSub>
                          <m:sSubPr>
                            <m:ctrlPr>
                              <a:rPr lang="en-US" i="1" noProof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noProof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 noProof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b="0" noProof="1"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noProof="1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noProof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  <m:sSub>
                      <m:sSubPr>
                        <m:ctrlP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</m:t>
                    </m:r>
                  </m:oMath>
                </a14:m>
                <a:endParaRPr lang="en-US" b="0" noProof="1"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noProof="1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noProof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sSub>
                      <m:sSubPr>
                        <m:ctrlP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=−1</m:t>
                    </m:r>
                  </m:oMath>
                </a14:m>
                <a:endParaRPr lang="en-US" b="0" noProof="1"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</m:t>
                    </m:r>
                    <m:sSub>
                      <m:sSubPr>
                        <m:ctrlP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noProof="1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noProof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0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=8</m:t>
                    </m:r>
                  </m:oMath>
                </a14:m>
                <a:endParaRPr lang="en-US" b="0" noProof="1"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noProof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>
                  <a:lnSpc>
                    <a:spcPct val="150000"/>
                  </a:lnSpc>
                  <a:buAutoNum type="arabicPeriod"/>
                </a:pPr>
                <a:endParaRPr lang="en-US" noProof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>
                  <a:lnSpc>
                    <a:spcPct val="150000"/>
                  </a:lnSpc>
                  <a:buAutoNum type="arabicPeriod"/>
                </a:pPr>
                <a:endParaRPr lang="en-US" noProof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>
                  <a:lnSpc>
                    <a:spcPct val="150000"/>
                  </a:lnSpc>
                  <a:buAutoNum type="arabicPeriod"/>
                </a:pPr>
                <a:endParaRPr lang="en-US" noProof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>
                  <a:lnSpc>
                    <a:spcPct val="150000"/>
                  </a:lnSpc>
                  <a:buAutoNum type="arabicPeriod"/>
                </a:pPr>
                <a:endParaRPr lang="en-US" b="1" noProof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0EAAB49-16EE-4304-8241-5270B1B527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54297" y="1045245"/>
                <a:ext cx="11809312" cy="5812755"/>
              </a:xfrm>
              <a:blipFill>
                <a:blip r:embed="rId3"/>
                <a:stretch>
                  <a:fillRect l="-980"/>
                </a:stretch>
              </a:blipFill>
              <a:ln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A1179C-FB4B-4CDE-BC82-A6FE39B64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D485E-9B35-4413-B46A-33720E09776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528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0EAAB49-16EE-4304-8241-5270B1B527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9336" y="1023083"/>
                <a:ext cx="11809312" cy="5812755"/>
              </a:xfrm>
              <a:ln>
                <a:solidFill>
                  <a:schemeClr val="accent5">
                    <a:lumMod val="75000"/>
                  </a:schemeClr>
                </a:solidFill>
              </a:ln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</m:e>
                            <m:e>
                              <m:r>
                                <a:rPr lang="en-US" b="0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b="0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b="0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b="0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b="0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</m:t>
                              </m:r>
                            </m:e>
                          </m:mr>
                        </m:m>
                      </m:e>
                    </m:d>
                    <m:sSub>
                      <m:sSubPr>
                        <m:ctrlPr>
                          <a:rPr lang="en-US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</m:t>
                    </m:r>
                  </m:oMath>
                </a14:m>
                <a:r>
                  <a:rPr lang="en-US" noProof="1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US" noProof="1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noProof="1"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 noProof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</m:t>
                    </m:r>
                  </m:oMath>
                </a14:m>
                <a:r>
                  <a:rPr lang="en-US" noProof="1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noProof="1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noProof="1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 noProof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</m:e>
                            <m:e>
                              <m:r>
                                <a:rPr lang="en-US" b="0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−8</m:t>
                              </m:r>
                            </m:e>
                            <m:e>
                              <m:r>
                                <a:rPr lang="en-US" b="0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−9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</m:t>
                              </m:r>
                            </m:e>
                            <m:e>
                              <m:r>
                                <a:rPr lang="en-US" b="0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noProof="1"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noProof="1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 noProof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</m:t>
                    </m:r>
                  </m:oMath>
                </a14:m>
                <a:r>
                  <a:rPr lang="en-US" noProof="1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noProof="1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noProof="1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 noProof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</m:e>
                            <m:e>
                              <m:r>
                                <a:rPr lang="en-US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9</m:t>
                              </m:r>
                            </m:e>
                          </m:mr>
                          <m:mr>
                            <m:e>
                              <m:r>
                                <a:rPr lang="en-US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−8</m:t>
                              </m:r>
                            </m:e>
                            <m:e>
                              <m:r>
                                <a:rPr lang="en-US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−16</m:t>
                              </m:r>
                            </m:e>
                          </m:mr>
                          <m:mr>
                            <m:e>
                              <m:r>
                                <a:rPr lang="en-US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noProof="1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noProof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</m:t>
                    </m:r>
                  </m:oMath>
                </a14:m>
                <a:r>
                  <a:rPr lang="en-US" noProof="1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  <m: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 noProof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</m:e>
                            <m:e>
                              <m:r>
                                <a:rPr lang="en-US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9</m:t>
                              </m:r>
                            </m:e>
                          </m:mr>
                          <m:mr>
                            <m:e>
                              <m:r>
                                <a:rPr lang="en-US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 noProof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noProof="1">
                    <a:ea typeface="Cambria Math" panose="02040503050406030204" pitchFamily="18" charset="0"/>
                  </a:rPr>
                  <a:t>                  </a:t>
                </a:r>
              </a:p>
              <a:p>
                <a:pPr marL="0" indent="0" defTabSz="179388">
                  <a:lnSpc>
                    <a:spcPct val="150000"/>
                  </a:lnSpc>
                  <a:buNone/>
                </a:pPr>
                <a:r>
                  <a:rPr lang="en-US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 Dari persamaan ini maka kita dapat persamaan yang tidak konsisten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W bukan kombinasi linear dari u dan v</a:t>
                </a:r>
              </a:p>
              <a:p>
                <a:pPr marL="514350" indent="-514350">
                  <a:lnSpc>
                    <a:spcPct val="150000"/>
                  </a:lnSpc>
                  <a:buAutoNum type="arabicPeriod"/>
                </a:pPr>
                <a:endParaRPr lang="en-US" b="1" noProof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0EAAB49-16EE-4304-8241-5270B1B527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9336" y="1023083"/>
                <a:ext cx="11809312" cy="5812755"/>
              </a:xfrm>
              <a:blipFill>
                <a:blip r:embed="rId3"/>
                <a:stretch>
                  <a:fillRect l="-1031"/>
                </a:stretch>
              </a:blipFill>
              <a:ln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A1179C-FB4B-4CDE-BC82-A6FE39B64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D485E-9B35-4413-B46A-33720E09776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371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0EAAB49-16EE-4304-8241-5270B1B527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9336" y="1023083"/>
                <a:ext cx="11809312" cy="5812755"/>
              </a:xfrm>
              <a:ln>
                <a:solidFill>
                  <a:schemeClr val="accent5">
                    <a:lumMod val="75000"/>
                  </a:schemeClr>
                </a:solidFill>
              </a:ln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noProof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𝑴𝒆𝒓𝒆𝒏𝒕𝒂𝒏𝒈</m:t>
                      </m:r>
                    </m:oMath>
                  </m:oMathPara>
                </a14:m>
                <a:endParaRPr lang="en-US" b="1" noProof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Misalkan V={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} dan jika setiap vector dalam V dapat dinyatakan sebagai kombinasi linear dari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noProof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0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maka</m:t>
                    </m:r>
                    <m:r>
                      <a:rPr lang="en-US" b="0" i="0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kita</m:t>
                    </m:r>
                    <m:r>
                      <a:rPr lang="en-US" b="0" i="0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mengatakan</m:t>
                    </m:r>
                    <m:r>
                      <a:rPr lang="en-US" b="0" i="0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bahwa</m:t>
                    </m:r>
                    <m:r>
                      <a:rPr lang="en-US" b="0" i="0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noProof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Vektor-vector ini merentang V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Contoh: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Tentukan apakah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=(1,1,2),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1,0,1</m:t>
                        </m:r>
                      </m:e>
                    </m:d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𝑑𝑎𝑛</m:t>
                    </m:r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 noProof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(2,1,3) merentang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. Ambil b=</a:t>
                </a:r>
                <a14:m>
                  <m:oMath xmlns:m="http://schemas.openxmlformats.org/officeDocument/2006/math"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noProof="1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maka didapat: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noProof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0EAAB49-16EE-4304-8241-5270B1B527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9336" y="1023083"/>
                <a:ext cx="11809312" cy="5812755"/>
              </a:xfrm>
              <a:blipFill>
                <a:blip r:embed="rId3"/>
                <a:stretch>
                  <a:fillRect l="-1031" b="-2094"/>
                </a:stretch>
              </a:blipFill>
              <a:ln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A1179C-FB4B-4CDE-BC82-A6FE39B64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D485E-9B35-4413-B46A-33720E09776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452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0EAAB49-16EE-4304-8241-5270B1B527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9336" y="1023083"/>
                <a:ext cx="11809312" cy="5812755"/>
              </a:xfrm>
              <a:ln>
                <a:solidFill>
                  <a:schemeClr val="accent5">
                    <a:lumMod val="75000"/>
                  </a:schemeClr>
                </a:solidFill>
              </a:ln>
            </p:spPr>
            <p:txBody>
              <a:bodyPr>
                <a:normAutofit lnSpcReduction="10000"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Tentukan apakah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=(1,1,2),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1,0,1</m:t>
                        </m:r>
                      </m:e>
                    </m:d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𝑑𝑎𝑛</m:t>
                    </m:r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 noProof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(2,1,3). Ambil b=</a:t>
                </a:r>
                <a14:m>
                  <m:oMath xmlns:m="http://schemas.openxmlformats.org/officeDocument/2006/math"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), maka didapat: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noProof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en-US" noProof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(1,1,2)</m:t>
                    </m:r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1,0,1</m:t>
                        </m:r>
                      </m:e>
                    </m:d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m:rPr>
                        <m:nor/>
                      </m:rPr>
                      <a:rPr lang="en-US" noProof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(2,1,3).</m:t>
                    </m:r>
                  </m:oMath>
                </a14:m>
                <a:endParaRPr lang="en-US" noProof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r>
                      <m:rPr>
                        <m:nor/>
                      </m:rPr>
                      <a:rPr lang="en-US" noProof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en-US" noProof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en-US" noProof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,2</m:t>
                    </m:r>
                    <m:sSub>
                      <m:sSubPr>
                        <m:ctrlP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en-US" noProof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noProof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noProof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 noProof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,0,</m:t>
                        </m:r>
                        <m:sSub>
                          <m:sSubPr>
                            <m:ctrlPr>
                              <a:rPr lang="en-US" i="1" noProof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noProof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 noProof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r>
                      <m:rPr>
                        <m:nor/>
                      </m:rPr>
                      <a:rPr lang="en-US" noProof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(2</m:t>
                    </m:r>
                    <m:sSub>
                      <m:sSubPr>
                        <m:ctrlP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m:rPr>
                        <m:nor/>
                      </m:rPr>
                      <a:rPr lang="en-US" noProof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m:rPr>
                        <m:nor/>
                      </m:rPr>
                      <a:rPr lang="en-US" noProof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,3</m:t>
                    </m:r>
                    <m:sSub>
                      <m:sSubPr>
                        <m:ctrlP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m:rPr>
                        <m:nor/>
                      </m:rPr>
                      <a:rPr lang="en-US" noProof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).</m:t>
                    </m:r>
                  </m:oMath>
                </a14:m>
                <a:endParaRPr lang="en-US" noProof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noProof="1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noProof="1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noProof="1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noProof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noProof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noProof="1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+0+</m:t>
                    </m:r>
                    <m:sSub>
                      <m:sSubPr>
                        <m:ctrlP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noProof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noProof="1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noProof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noProof="1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0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noProof="1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noProof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sSub>
                      <m:sSubPr>
                        <m:ctrlP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noProof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noProof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noProof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0EAAB49-16EE-4304-8241-5270B1B527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9336" y="1023083"/>
                <a:ext cx="11809312" cy="5812755"/>
              </a:xfrm>
              <a:blipFill>
                <a:blip r:embed="rId3"/>
                <a:stretch>
                  <a:fillRect l="-1031"/>
                </a:stretch>
              </a:blipFill>
              <a:ln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A1179C-FB4B-4CDE-BC82-A6FE39B64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D485E-9B35-4413-B46A-33720E09776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65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0EAAB49-16EE-4304-8241-5270B1B527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9336" y="1023083"/>
                <a:ext cx="11809312" cy="5812755"/>
              </a:xfrm>
              <a:ln>
                <a:solidFill>
                  <a:schemeClr val="accent5">
                    <a:lumMod val="75000"/>
                  </a:schemeClr>
                </a:solidFill>
              </a:ln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noProof="1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noProof="1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noProof="1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noProof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noProof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noProof="1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+0+</m:t>
                    </m:r>
                    <m:sSub>
                      <m:sSubPr>
                        <m:ctrlP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noProof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noProof="1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noProof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noProof="1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0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noProof="1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noProof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sSub>
                      <m:sSubPr>
                        <m:ctrlP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noProof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noProof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noProof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noProof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noProof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noProof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noProof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noProof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noProof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noProof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noProof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i="1" noProof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 noProof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noProof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b="0" i="1" noProof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 noProof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noProof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b="0" i="1" noProof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 noProof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noProof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b="0" i="1" noProof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b="0" i="1" noProof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noProof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noProof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noProof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noProof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b="0" i="1" noProof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noProof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noProof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b="0" i="1" noProof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noProof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noProof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b="0" i="1" noProof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noProof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noProof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𝐴𝑥</m:t>
                      </m:r>
                      <m:r>
                        <a:rPr lang="en-US" b="0" i="1" noProof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noProof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b="0" i="1" noProof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sSup>
                        <m:sSupPr>
                          <m:ctrlPr>
                            <a:rPr lang="en-US" b="0" i="1" noProof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noProof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noProof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b="0" i="1" noProof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𝐴𝑋</m:t>
                      </m:r>
                      <m:r>
                        <a:rPr lang="en-US" b="0" i="1" noProof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i="1" noProof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i="1" noProof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noProof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noProof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b="0" i="1" noProof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noProof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noProof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noProof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b="0" i="1" noProof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noProof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noProof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0EAAB49-16EE-4304-8241-5270B1B527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9336" y="1023083"/>
                <a:ext cx="11809312" cy="5812755"/>
              </a:xfr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A1179C-FB4B-4CDE-BC82-A6FE39B64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D485E-9B35-4413-B46A-33720E09776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6072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5797</TotalTime>
  <Words>1761</Words>
  <Application>Microsoft Office PowerPoint</Application>
  <PresentationFormat>Widescreen</PresentationFormat>
  <Paragraphs>221</Paragraphs>
  <Slides>27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Segoe Print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senni muthia</dc:creator>
  <cp:lastModifiedBy>asepikin sugandi</cp:lastModifiedBy>
  <cp:revision>115</cp:revision>
  <dcterms:created xsi:type="dcterms:W3CDTF">2020-05-08T03:38:53Z</dcterms:created>
  <dcterms:modified xsi:type="dcterms:W3CDTF">2020-11-21T07:34:08Z</dcterms:modified>
</cp:coreProperties>
</file>