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303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pikin sugandi" initials="as" lastIdx="1" clrIdx="0">
    <p:extLst>
      <p:ext uri="{19B8F6BF-5375-455C-9EA6-DF929625EA0E}">
        <p15:presenceInfo xmlns:p15="http://schemas.microsoft.com/office/powerpoint/2012/main" userId="f12635021751e0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B48-9243-481A-8259-E347F0414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C9B05-22E9-424D-9A11-F23FDDF8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E2C22-E88E-46EE-8286-F6B33243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3D73-8989-4F7D-8F0C-DE75F8B9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CF388-B3C7-4D7C-9C25-586AF7C6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317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BC9B-45F5-4398-908B-16435AA0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A1542-508C-40D7-8A2B-8626F21BC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47E36-E3B9-4364-9A00-0900E1DB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624C5-93DF-4D5A-BF66-230B8FEF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FDC76-9B53-4F5E-8F40-1363C70E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408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3F04D-CE82-4136-885C-37FFDDF8C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FAEEE-3CE7-40B5-86D4-93B4E6F54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95100-A4EA-4E58-B991-705D26C5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ADDD6-6950-4610-98AD-59646FDB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301FD-CC93-4BDA-A778-FB17CFD1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652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27D6-A219-462D-85BE-D54B21FE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8EEAC-470F-4441-8AAA-1F44DB1C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741D-21E4-4C95-AAA7-13F8454C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46F4B-AEC2-4341-B92B-631FD14E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92105-D9D6-4910-B6B7-0EF6D6F0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579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CB14-4C18-4594-A619-544F0B25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58A0-0713-4C8E-8D4B-C3A51E35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C3FE3-718B-45FE-88E2-41CEF8B4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843B0-8858-41A3-A23F-47709BE3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E1F0-2555-440F-AF35-051823D9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638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1B0F-1507-47EA-94A8-8E495824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16F96-592C-4C6B-9165-E47967184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22137-B9A1-457D-B608-70EE0C466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4414A-2752-41AA-8832-FCC4CB1B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2A969-A1CC-464B-8C3B-A719F683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1093A-EB91-4870-B143-08C49522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415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625F-FB60-4497-B832-7E1D1409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D6CEB-2CF1-407F-9846-3E6CC1694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C3A14-4852-420D-8DCA-FB839BFD1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953B8-AB5D-4115-8E1C-B8E011E68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DB7C6-EFBC-49E6-B45A-5332933BB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BED80-E2FE-45F6-A8D5-C1C82B3F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77C2F5-8837-4376-92ED-755D6B46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D2377-519F-429A-9168-C185C0BD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420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1701-3F79-4ACB-96D7-97ED1323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65291-2199-44CB-8659-F0FFED6A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EB2F9-421B-429F-85E8-5BF744FA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3E8ED-2373-46DB-B181-F1900932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641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6B3874-7809-4607-A6FF-6E863AD8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36E40-AE65-48D6-976C-C00E87FC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12629-17BB-46D1-A97A-A0F99BD9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768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C76B-9A96-45DB-92AC-FB196B06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D6557-908C-4502-8783-F34C17E9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2C18D-D5D9-4725-A793-23A079F4F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A22B2-78FD-444F-B9E6-2035E332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49127-7FA3-48A3-93AE-55DC747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61182-1BC7-40CE-8DB7-0C409105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521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16F1-A373-4E6E-A536-9CF2B74C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FD38C-A031-46BC-90D7-22C6DF3E2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6D170-8EAE-4A37-9F72-BDEEA4C2C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FBACA-0768-40A3-ABFF-428781E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2DC31-9464-460D-8832-5983647B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8CDEE-D2E3-47C9-B458-2D8C3608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720E3-C442-4C75-92F3-91B20C10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D4042-9A93-4661-960F-B174B2677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AF95D-668D-4C36-9DC8-980DAA332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6BB6-7DFD-4C43-915D-0BC56C99B091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FB77C-AFB9-409C-B2D4-6E89B609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239E-EE0E-4C2C-87EB-BEA69AAB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ADFD-B07F-400A-9B19-F58FB8752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5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97800" y="1515744"/>
                <a:ext cx="11458673" cy="5044907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</a:t>
                </a:r>
              </a:p>
              <a:p>
                <a:pPr algn="just"/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																																			</a:t>
                </a:r>
              </a:p>
              <a:p>
                <a:pPr algn="just"/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								</a:t>
                </a:r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+(−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AP=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den>
                        </m:f>
                        <m:sSubSup>
                          <m:sSubSup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den>
                        </m:f>
                        <m:sSubSup>
                          <m:sSubSup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7800" y="1515744"/>
                <a:ext cx="11458673" cy="5044907"/>
              </a:xfrm>
              <a:blipFill>
                <a:blip r:embed="rId2"/>
                <a:stretch>
                  <a:fillRect l="-958" b="-38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831" y="451851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LINGKARAN ORTOGONAL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F2227BC-283D-4A88-B2A2-C2B6A9DA1EC1}"/>
              </a:ext>
            </a:extLst>
          </p:cNvPr>
          <p:cNvSpPr/>
          <p:nvPr/>
        </p:nvSpPr>
        <p:spPr>
          <a:xfrm>
            <a:off x="1685896" y="2032887"/>
            <a:ext cx="2078217" cy="171587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7A11CC48-A12D-4C8A-BB07-A04CD65A384F}"/>
                  </a:ext>
                </a:extLst>
              </p:cNvPr>
              <p:cNvSpPr/>
              <p:nvPr/>
            </p:nvSpPr>
            <p:spPr>
              <a:xfrm>
                <a:off x="2987277" y="1584602"/>
                <a:ext cx="3359914" cy="2683541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D" dirty="0"/>
                  <a:t>B(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dirty="0"/>
              </a:p>
            </p:txBody>
          </p:sp>
        </mc:Choice>
        <mc:Fallback xmlns=""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7A11CC48-A12D-4C8A-BB07-A04CD65A3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277" y="1584602"/>
                <a:ext cx="3359914" cy="2683541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5A928C-62DC-4DE2-B320-133DBF1C9913}"/>
              </a:ext>
            </a:extLst>
          </p:cNvPr>
          <p:cNvCxnSpPr>
            <a:cxnSpLocks/>
          </p:cNvCxnSpPr>
          <p:nvPr/>
        </p:nvCxnSpPr>
        <p:spPr>
          <a:xfrm flipV="1">
            <a:off x="1639293" y="2690453"/>
            <a:ext cx="5880496" cy="64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D7DB72-3BC7-4030-98D6-06B606CCD4A7}"/>
              </a:ext>
            </a:extLst>
          </p:cNvPr>
          <p:cNvCxnSpPr>
            <a:cxnSpLocks/>
          </p:cNvCxnSpPr>
          <p:nvPr/>
        </p:nvCxnSpPr>
        <p:spPr>
          <a:xfrm flipH="1" flipV="1">
            <a:off x="2191347" y="1767902"/>
            <a:ext cx="2564170" cy="954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83DD3D-2050-4DB5-8D21-34CB56F7E7CC}"/>
              </a:ext>
            </a:extLst>
          </p:cNvPr>
          <p:cNvCxnSpPr>
            <a:stCxn id="4" idx="0"/>
            <a:endCxn id="4" idx="4"/>
          </p:cNvCxnSpPr>
          <p:nvPr/>
        </p:nvCxnSpPr>
        <p:spPr>
          <a:xfrm>
            <a:off x="2725005" y="2032887"/>
            <a:ext cx="0" cy="1715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189B1F1-6087-423A-86AA-805A7755A375}"/>
              </a:ext>
            </a:extLst>
          </p:cNvPr>
          <p:cNvCxnSpPr>
            <a:cxnSpLocks/>
          </p:cNvCxnSpPr>
          <p:nvPr/>
        </p:nvCxnSpPr>
        <p:spPr>
          <a:xfrm flipH="1">
            <a:off x="2567914" y="1322191"/>
            <a:ext cx="1795437" cy="1432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C942D0-B3FB-46E2-84FF-F5454A183F1E}"/>
                  </a:ext>
                </a:extLst>
              </p:cNvPr>
              <p:cNvSpPr txBox="1"/>
              <p:nvPr/>
            </p:nvSpPr>
            <p:spPr>
              <a:xfrm>
                <a:off x="1945872" y="2782641"/>
                <a:ext cx="1795437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(-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C942D0-B3FB-46E2-84FF-F5454A183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872" y="2782641"/>
                <a:ext cx="1795437" cy="483466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7CF0984E-8BF0-4448-9318-B5BAE1ECC2C9}"/>
              </a:ext>
            </a:extLst>
          </p:cNvPr>
          <p:cNvSpPr txBox="1"/>
          <p:nvPr/>
        </p:nvSpPr>
        <p:spPr>
          <a:xfrm>
            <a:off x="2987277" y="1636191"/>
            <a:ext cx="114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7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𝐹𝑃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𝐷𝑃</m:t>
                            </m:r>
                          </m:e>
                        </m:d>
                      </m:den>
                    </m:f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𝑒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⟺(</m:t>
                    </m:r>
                    <m:f>
                      <m:f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𝐹𝑃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𝐷𝑃</m:t>
                            </m:r>
                          </m:e>
                        </m:d>
                      </m:den>
                    </m:f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𝐹𝑃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𝐷𝑃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𝐹𝑃</m:t>
                        </m:r>
                      </m:e>
                    </m:d>
                    <m:r>
                      <a:rPr lang="en-US" sz="26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+(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𝐷𝑃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𝑏𝑦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solidFill>
                                            <a:srgbClr val="080808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80808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080808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solidFill>
                                            <a:srgbClr val="080808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80808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080808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𝐹𝑃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𝐷𝑃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+(</m:t>
                            </m:r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𝑎𝑥</m:t>
                            </m:r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𝑏𝑦</m:t>
                            </m:r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60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600" i="1" smtClean="0">
                                        <a:solidFill>
                                          <a:srgbClr val="080808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 smtClean="0">
                                        <a:solidFill>
                                          <a:srgbClr val="080808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600" i="1" smtClean="0">
                                        <a:solidFill>
                                          <a:srgbClr val="080808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60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600" i="1" smtClean="0">
                                        <a:solidFill>
                                          <a:srgbClr val="080808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 smtClean="0">
                                        <a:solidFill>
                                          <a:srgbClr val="080808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600" i="1" smtClean="0">
                                        <a:solidFill>
                                          <a:srgbClr val="080808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+(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60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𝑎𝑥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𝑏𝑦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𝑐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4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𝑜𝑛𝑡𝑜h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𝑠𝑜𝑎𝑙</m:t>
                      </m:r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focus (-1,1),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direktiks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−1=0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𝑐𝑎𝑟𝑖𝑙𝑎h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𝑝𝑒𝑟𝑠𝑎𝑚𝑎𝑎𝑛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𝑢𝑚𝑢𝑚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𝑖𝑟𝑖𝑠𝑎𝑛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𝑘𝑒𝑟𝑢𝑐𝑢𝑡</m:t>
                    </m:r>
                  </m:oMath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jawab</a:t>
                </a:r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+(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60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𝑎𝑥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𝑏𝑦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𝑐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+(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60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((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)−1)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+1+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+1+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+4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+2+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−4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+2=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𝑥𝑦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+6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−4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+3=</m:t>
                    </m:r>
                  </m:oMath>
                </a14:m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 l="-957" b="-12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6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𝑜𝑛𝑡𝑜h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𝑠𝑜𝑎𝑙</m:t>
                      </m:r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Carilah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umum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irisan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kerucut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514350" indent="-514350" algn="just">
                  <a:buAutoNum type="arabicPeriod"/>
                </a:pP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Fokus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(-1,2),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direktris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=3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𝑑𝑎𝑛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𝑒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14350" indent="-514350" algn="just">
                  <a:buAutoNum type="arabicPeriod"/>
                </a:pP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Fokus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(-6,0),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direktrik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=7, </m:t>
                    </m:r>
                    <m:r>
                      <a:rPr lang="en-US" sz="260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𝑒</m:t>
                    </m:r>
                    <m:r>
                      <a:rPr lang="en-US" sz="260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14350" indent="-514350" algn="just">
                  <a:buAutoNum type="arabicPeriod"/>
                </a:pP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Fokus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(2,-3),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direktrik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−3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+24=0,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𝑒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80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marL="514350" indent="-514350" algn="just">
                  <a:lnSpc>
                    <a:spcPct val="100000"/>
                  </a:lnSpc>
                  <a:buAutoNum type="alphaUcPeriod"/>
                </a:pP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Parabola 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Definisi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Parabola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tempat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kedudukan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titik-titik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jaraknya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suatu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titik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tententu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sama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jarak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nya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garis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tertentu</a:t>
                </a: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parabola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puncak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(0,0),focus (p,0)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direktrik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 l="-957" t="-1043" r="-9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36454FB-CE5C-486B-8A98-09A58BC57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6" y="3532583"/>
            <a:ext cx="5143500" cy="25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7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Jawab</a:t>
                </a:r>
                <a:b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𝐹𝑃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+(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𝐹𝑃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𝐹𝑃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𝐷𝑝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𝐷𝑃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𝐹𝑃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𝐷𝑃</m:t>
                            </m:r>
                          </m:e>
                        </m:d>
                      </m:den>
                    </m:f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𝐹𝑃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𝐷𝑃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𝐹𝑃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𝐷𝑃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+2</m:t>
                          </m:r>
                          <m:r>
                            <a:rPr lang="en-US" sz="26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𝑝𝑥</m:t>
                          </m:r>
                          <m:r>
                            <a:rPr lang="en-US" sz="26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=4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𝑝𝑥</m:t>
                    </m:r>
                  </m:oMath>
                </a14:m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tanda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p(+)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 l="-957" t="-10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94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b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kurva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=4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𝑑𝑒𝑛𝑔𝑎𝑛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𝑓𝑜𝑘𝑢𝑠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𝑑𝑖𝑟𝑒𝑘𝑡𝑟𝑖𝑘𝑠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60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78D263B-9ADD-44BF-9000-1EC3DA99D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4" y="424921"/>
            <a:ext cx="8926662" cy="38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b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kurva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=4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𝑑𝑒𝑛𝑔𝑎𝑛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𝑓𝑜𝑘𝑢𝑠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𝑑𝑖𝑟𝑒𝑘𝑡𝑟𝑖𝑘𝑠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60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A62E0B1-370B-484A-B696-437A1C1D8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669462"/>
            <a:ext cx="11700579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b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kurva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=4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𝑑𝑒𝑛𝑔𝑎𝑛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𝑓𝑜𝑘𝑢𝑠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𝑑𝑖𝑟𝑒𝑘𝑡𝑟𝑖𝑘𝑠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60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06A8F05-401D-47AE-BFCD-A5F1F214A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5385"/>
            <a:ext cx="10705171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1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b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𝑑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h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26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𝑑</m:t>
                      </m:r>
                      <m:r>
                        <a:rPr lang="en-US" sz="26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𝐹𝑃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((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8162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𝐹𝑃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𝐹𝑃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𝐹𝑃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h𝑥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h𝑝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22D61BC-7D2B-4B6F-AC8A-2BD5A742D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4" y="817230"/>
            <a:ext cx="9900334" cy="31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5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𝐷𝑃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53863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𝐷𝑃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h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53863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𝐷𝑃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5386388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𝐷𝑃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h𝑝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𝐹𝑃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𝐷𝑃</m:t>
                            </m:r>
                          </m:e>
                        </m:d>
                      </m:den>
                    </m:f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𝐹𝑃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𝐷𝑃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𝐹𝑃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𝐷𝑃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𝑝𝑥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h𝑥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h𝑝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𝑝𝑥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h𝑥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h𝑝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h𝑝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h𝑝</m:t>
                      </m:r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=4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−4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h𝑝</m:t>
                      </m:r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=4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𝑑𝑒𝑛𝑔𝑎𝑛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(+)</m:t>
                      </m:r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080797-367D-4155-84A3-6C7C2D5D7893}"/>
              </a:ext>
            </a:extLst>
          </p:cNvPr>
          <p:cNvCxnSpPr/>
          <p:nvPr/>
        </p:nvCxnSpPr>
        <p:spPr>
          <a:xfrm flipV="1">
            <a:off x="747132" y="3992137"/>
            <a:ext cx="256478" cy="89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37FA74-ED5A-41B4-A9D6-6F578E977A43}"/>
              </a:ext>
            </a:extLst>
          </p:cNvPr>
          <p:cNvCxnSpPr/>
          <p:nvPr/>
        </p:nvCxnSpPr>
        <p:spPr>
          <a:xfrm flipV="1">
            <a:off x="8789566" y="3980985"/>
            <a:ext cx="517766" cy="22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BCBA6C-749B-4A97-910F-C3A5D6DAE075}"/>
              </a:ext>
            </a:extLst>
          </p:cNvPr>
          <p:cNvCxnSpPr/>
          <p:nvPr/>
        </p:nvCxnSpPr>
        <p:spPr>
          <a:xfrm flipV="1">
            <a:off x="11195824" y="3880624"/>
            <a:ext cx="356839" cy="111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2705011-ACEE-4191-A2EB-6FB87EA6E105}"/>
              </a:ext>
            </a:extLst>
          </p:cNvPr>
          <p:cNvCxnSpPr/>
          <p:nvPr/>
        </p:nvCxnSpPr>
        <p:spPr>
          <a:xfrm flipV="1">
            <a:off x="3256156" y="3969834"/>
            <a:ext cx="468351" cy="11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3C5649-3821-4392-9427-1B33F7D5BB51}"/>
              </a:ext>
            </a:extLst>
          </p:cNvPr>
          <p:cNvCxnSpPr/>
          <p:nvPr/>
        </p:nvCxnSpPr>
        <p:spPr>
          <a:xfrm flipV="1">
            <a:off x="9521239" y="3880624"/>
            <a:ext cx="291834" cy="89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F5CB2AD-FED5-455E-AB81-AE37F5BD8B46}"/>
              </a:ext>
            </a:extLst>
          </p:cNvPr>
          <p:cNvCxnSpPr/>
          <p:nvPr/>
        </p:nvCxnSpPr>
        <p:spPr>
          <a:xfrm flipV="1">
            <a:off x="5051502" y="3880624"/>
            <a:ext cx="367991" cy="111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5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" y="1515744"/>
                <a:ext cx="12039600" cy="5044907"/>
              </a:xfrm>
              <a:noFill/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</m:rad>
                  </m:oMath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𝐴𝐵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𝐴𝑃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𝐵𝑃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+(−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80808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+(</m:t>
                    </m:r>
                    <m:rad>
                      <m:radPr>
                        <m:degHide m:val="on"/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60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</m:rad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+(−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600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" y="1515744"/>
                <a:ext cx="12039600" cy="5044907"/>
              </a:xfrm>
              <a:blipFill>
                <a:blip r:embed="rId2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831" y="451851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LINGKARAN ORTOGONAL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E5F368-F388-4EAC-9A22-CBAC8DD69A50}"/>
              </a:ext>
            </a:extLst>
          </p:cNvPr>
          <p:cNvCxnSpPr/>
          <p:nvPr/>
        </p:nvCxnSpPr>
        <p:spPr>
          <a:xfrm flipV="1">
            <a:off x="207818" y="5792292"/>
            <a:ext cx="579013" cy="251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12C4C-E080-4AA2-8020-2B0ADF651C6E}"/>
              </a:ext>
            </a:extLst>
          </p:cNvPr>
          <p:cNvCxnSpPr/>
          <p:nvPr/>
        </p:nvCxnSpPr>
        <p:spPr>
          <a:xfrm flipV="1">
            <a:off x="8797458" y="5749636"/>
            <a:ext cx="524118" cy="29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B739EB-5FCB-4178-B59E-9C09F9DC4307}"/>
              </a:ext>
            </a:extLst>
          </p:cNvPr>
          <p:cNvCxnSpPr/>
          <p:nvPr/>
        </p:nvCxnSpPr>
        <p:spPr>
          <a:xfrm flipV="1">
            <a:off x="2390411" y="5792292"/>
            <a:ext cx="663167" cy="251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BD2C36-8939-44EA-9569-B0E6A4797EAC}"/>
              </a:ext>
            </a:extLst>
          </p:cNvPr>
          <p:cNvCxnSpPr/>
          <p:nvPr/>
        </p:nvCxnSpPr>
        <p:spPr>
          <a:xfrm flipV="1">
            <a:off x="6206836" y="5792292"/>
            <a:ext cx="623455" cy="251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25A34D-0304-4284-9ECF-B14A1F2085CE}"/>
              </a:ext>
            </a:extLst>
          </p:cNvPr>
          <p:cNvCxnSpPr/>
          <p:nvPr/>
        </p:nvCxnSpPr>
        <p:spPr>
          <a:xfrm flipV="1">
            <a:off x="3205978" y="5749636"/>
            <a:ext cx="718271" cy="29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843FEB-55FB-45F6-BBF4-1A4A33B87D0B}"/>
              </a:ext>
            </a:extLst>
          </p:cNvPr>
          <p:cNvCxnSpPr/>
          <p:nvPr/>
        </p:nvCxnSpPr>
        <p:spPr>
          <a:xfrm flipV="1">
            <a:off x="9801589" y="5792292"/>
            <a:ext cx="511391" cy="208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F2A3F5-5452-4253-B5BD-36C7874CE00D}"/>
              </a:ext>
            </a:extLst>
          </p:cNvPr>
          <p:cNvCxnSpPr/>
          <p:nvPr/>
        </p:nvCxnSpPr>
        <p:spPr>
          <a:xfrm flipV="1">
            <a:off x="5173133" y="5792292"/>
            <a:ext cx="486907" cy="137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83930A-6CE1-46D7-94EB-BD378610B6F1}"/>
              </a:ext>
            </a:extLst>
          </p:cNvPr>
          <p:cNvCxnSpPr/>
          <p:nvPr/>
        </p:nvCxnSpPr>
        <p:spPr>
          <a:xfrm flipV="1">
            <a:off x="7110641" y="5792292"/>
            <a:ext cx="558503" cy="29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89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36841" y="727946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 parabola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puncak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h,k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), focus (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h,k+p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direktrik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y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𝑎𝑑𝑎𝑙𝑎h</m:t>
                    </m:r>
                  </m:oMath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=4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𝑑𝑒𝑛𝑔𝑎𝑛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36841" y="727946"/>
                <a:ext cx="11458673" cy="5851267"/>
              </a:xfrm>
              <a:blipFill>
                <a:blip r:embed="rId2"/>
                <a:stretch>
                  <a:fillRect l="-958" t="-938" r="-9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35B0603-FCF1-4581-92D9-29BFDCE59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150"/>
            <a:ext cx="10465732" cy="41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0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36841" y="727946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 parabola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puncak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h,k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), focus (h-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p,k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direktrik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𝑎𝑑𝑎𝑙𝑎h</m:t>
                    </m:r>
                  </m:oMath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=4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𝑑𝑒𝑛𝑔𝑎𝑛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(−)</m:t>
                      </m:r>
                    </m:oMath>
                  </m:oMathPara>
                </a14:m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36841" y="727946"/>
                <a:ext cx="11458673" cy="5851267"/>
              </a:xfrm>
              <a:blipFill>
                <a:blip r:embed="rId2"/>
                <a:stretch>
                  <a:fillRect l="-958" t="-938" r="-9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6D9569EC-8EFF-48B2-93B7-A3660F205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0" y="2101970"/>
            <a:ext cx="10549230" cy="41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9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6422" y="571201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:endParaRPr lang="en-US" sz="2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just"/>
                <a:r>
                  <a:rPr lang="en-US" sz="20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r>
                  <a:rPr lang="en-US" sz="20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endParaRPr lang="en-US" sz="20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0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Buktikan</a:t>
                </a:r>
                <a:r>
                  <a:rPr lang="en-US" sz="20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20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sz="20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−3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−4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+2=0 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𝑑𝑎𝑛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−4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endParaRPr lang="en-US" sz="20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0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Jawab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−3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−4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+2=0⟺</m:t>
                    </m:r>
                  </m:oMath>
                </a14:m>
                <a:r>
                  <a:rPr lang="en-US" sz="20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+1=0</m:t>
                    </m:r>
                  </m:oMath>
                </a14:m>
                <a:endParaRPr lang="en-US" sz="20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0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20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didapat</a:t>
                </a:r>
                <a:r>
                  <a:rPr lang="en-US" sz="20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=−2, 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−4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Maka </a:t>
                </a:r>
                <a:r>
                  <a:rPr lang="en-US" sz="20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didapat</a:t>
                </a:r>
                <a:r>
                  <a:rPr lang="en-US" sz="20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0</m:t>
                    </m:r>
                  </m:oMath>
                </a14:m>
                <a:endParaRPr lang="en-US" sz="20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+(−2)(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=6−4=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2(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1+0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=2, 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𝑘𝑎𝑟𝑒𝑛𝑎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=2(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just"/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kedua</a:t>
                </a:r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berpotongan</a:t>
                </a:r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saling</a:t>
                </a:r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ortogonal</a:t>
                </a: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6422" y="571201"/>
                <a:ext cx="11458673" cy="5851267"/>
              </a:xfrm>
              <a:blipFill>
                <a:blip r:embed="rId2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831" y="451851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LINGKARAN ORTOGONAL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48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6422" y="571201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Carilah</a:t>
                </a:r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memotong</a:t>
                </a:r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orthogonal </a:t>
                </a:r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+1=0 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𝑑𝑎𝑛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+4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+3=0 </m:t>
                    </m:r>
                  </m:oMath>
                </a14:m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dan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pusatnya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terletak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−2=0</m:t>
                    </m:r>
                  </m:oMath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Jawab :</a:t>
                </a:r>
              </a:p>
              <a:p>
                <a:pPr algn="just"/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Misalkan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dicari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𝐵𝑦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</a:p>
              <a:p>
                <a:pPr algn="just"/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Memotong</a:t>
                </a:r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orthogonal </a:t>
                </a:r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terhadap</a:t>
                </a:r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endParaRPr lang="en-US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+1=0</m:t>
                    </m:r>
                  </m:oMath>
                </a14:m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US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</m:oMath>
                </a14:m>
                <a:endParaRPr lang="en-US" b="0" dirty="0">
                  <a:solidFill>
                    <a:srgbClr val="080808"/>
                  </a:solidFill>
                  <a:ea typeface="Cambria" panose="02040503050406030204" pitchFamily="18" charset="0"/>
                </a:endParaRPr>
              </a:p>
              <a:p>
                <a:pPr algn="just"/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Sehingga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syarat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kedua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berpotongan</a:t>
                </a:r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orthogonal </a:t>
                </a:r>
                <a:r>
                  <a:rPr lang="en-US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……….(1)</a:t>
                </a: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b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6422" y="571201"/>
                <a:ext cx="11458673" cy="5851267"/>
              </a:xfrm>
              <a:blipFill>
                <a:blip r:embed="rId2"/>
                <a:stretch>
                  <a:fillRect l="-851" r="-7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831" y="451851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LINGKARAN ORTOGONAL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74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23795" y="503366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</a:p>
              <a:p>
                <a:pPr algn="just"/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Memotong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orthogonal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terhadap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+4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+4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+3=0</m:t>
                    </m:r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</m:oMath>
                </a14:m>
                <a:endParaRPr lang="en-US" sz="2600" b="0" dirty="0">
                  <a:solidFill>
                    <a:srgbClr val="080808"/>
                  </a:solidFill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Sehingga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syarat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kedua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berpotongan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orthogonal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=2(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sz="2600" b="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600" dirty="0">
                    <a:ea typeface="Cambria Math" panose="02040503050406030204" pitchFamily="18" charset="0"/>
                  </a:rPr>
                  <a:t> ……….(2)</a:t>
                </a:r>
              </a:p>
              <a:p>
                <a:pPr algn="l"/>
                <a:r>
                  <a:rPr lang="en-US" sz="26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Eliminasi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(1) dan (2) </a:t>
                </a:r>
                <a:r>
                  <a:rPr lang="en-US" sz="26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didapat</a:t>
                </a:r>
                <a:endParaRPr lang="en-US" sz="26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lang="en-US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2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0" u="sng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600" b="0" i="0" u="sng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600" b="0" i="0" u="sng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600" b="0" i="0" u="sng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600" b="0" i="0" u="sng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600" b="0" i="0" u="sng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2600" b="0" i="0" u="sng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=2−</m:t>
                      </m:r>
                    </m:oMath>
                  </m:oMathPara>
                </a14:m>
                <a:endParaRPr lang="en-US" sz="2600" b="0" u="sng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𝐴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+6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𝐵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=4……..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Pusat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𝑡𝑒𝑟𝑙𝑒𝑡𝑎𝑘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𝑝𝑎𝑑𝑎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−2=0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𝑚𝑎𝑘𝑎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𝑑𝑖𝑑𝑎𝑝𝑎𝑡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:</m:t>
                    </m:r>
                  </m:oMath>
                </a14:m>
                <a:br>
                  <a:rPr lang="en-US" sz="2600" u="sng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600" u="sng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23795" y="503366"/>
                <a:ext cx="11458673" cy="5851267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831" y="451851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LINGKARAN ORTOGONAL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8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6097" y="479395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Pusat </a:t>
                </a:r>
                <a:r>
                  <a:rPr lang="en-US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𝑡𝑒𝑟𝑙𝑒𝑡𝑎𝑘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𝑝𝑎𝑑𝑎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−2=0 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𝑚𝑎𝑘𝑎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𝑑𝑖𝑑𝑎𝑝𝑎𝑡</m:t>
                    </m:r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:</m:t>
                    </m:r>
                  </m:oMath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)−(−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)=2</m:t>
                    </m:r>
                  </m:oMath>
                </a14:m>
                <a:r>
                  <a:rPr lang="en-US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−2</m:t>
                        </m:r>
                      </m:e>
                    </m:d>
                  </m:oMath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=4      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r>
                      <a:rPr lang="en-US" b="0" i="1" u="sng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US" b="0" i="1" u="sng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b="0" i="1" u="sng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en-US" b="0" i="1" u="sng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=−4</m:t>
                    </m:r>
                  </m:oMath>
                </a14:m>
                <a:r>
                  <a:rPr lang="en-US" b="0" u="sng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x 2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+18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r>
                  <a:rPr lang="en-US" b="0" u="sng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6A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b="0" i="1" u="sng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𝐵</m:t>
                    </m:r>
                    <m:r>
                      <a:rPr lang="en-US" b="0" i="1" u="sng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=−8</m:t>
                    </m:r>
                  </m:oMath>
                </a14:m>
                <a:r>
                  <a:rPr lang="en-US" b="0" u="sng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−1=−4</m:t>
                      </m:r>
                    </m:oMath>
                  </m:oMathPara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r>
                  <a:rPr lang="en-US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=−1</m:t>
                    </m:r>
                  </m:oMath>
                </a14:m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b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6097" y="479395"/>
                <a:ext cx="11458673" cy="5851267"/>
              </a:xfrm>
              <a:blipFill>
                <a:blip r:embed="rId2"/>
                <a:stretch>
                  <a:fillRect l="-851" b="-35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831" y="451851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LINGKARAN ORTOGONAL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9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98617" y="763815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𝑆𝑢𝑏𝑡𝑖𝑡𝑢𝑠𝑖𝐴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=−1</m:t>
                    </m:r>
                  </m:oMath>
                </a14:m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ke </a:t>
                </a:r>
                <a14:m>
                  <m:oMath xmlns:m="http://schemas.openxmlformats.org/officeDocument/2006/math">
                    <m:r>
                      <a:rPr lang="en-US" sz="2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didapat</a:t>
                </a: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−2−2−2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=2⟺−2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=6⟺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600" b="0" i="1" dirty="0">
                  <a:solidFill>
                    <a:srgbClr val="080808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Jadi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dicari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2600" i="1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Contoh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Carilah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memotong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lingkaran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orthogonal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−6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+5=0 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𝑑𝑎𝑛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−7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 </m:t>
                    </m:r>
                  </m:oMath>
                </a14:m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dan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melalui</a:t>
                </a:r>
                <a:r>
                  <a:rPr lang="en-US" sz="2600" b="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titik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−3,0)</m:t>
                    </m:r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en-US" sz="2600" dirty="0">
                    <a:solidFill>
                      <a:srgbClr val="080808"/>
                    </a:solidFill>
                    <a:ea typeface="Cambria" panose="02040503050406030204" pitchFamily="18" charset="0"/>
                  </a:rPr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+10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−4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−33=0</m:t>
                    </m:r>
                  </m:oMath>
                </a14:m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98617" y="763815"/>
                <a:ext cx="11458673" cy="5851267"/>
              </a:xfrm>
              <a:blipFill>
                <a:blip r:embed="rId2"/>
                <a:stretch>
                  <a:fillRect l="-957" r="-9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LINGKARAN ORTOGONAL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44020-CA71-40F8-AFEC-8E44CCDC9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22" y="619269"/>
            <a:ext cx="11458673" cy="5851267"/>
          </a:xfrm>
          <a:noFill/>
        </p:spPr>
        <p:txBody>
          <a:bodyPr>
            <a:noAutofit/>
          </a:bodyPr>
          <a:lstStyle/>
          <a:p>
            <a:pPr algn="just"/>
            <a:r>
              <a:rPr lang="en-US" sz="26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IRISAN KERUCUT</a:t>
            </a:r>
          </a:p>
          <a:p>
            <a:pPr algn="l">
              <a:lnSpc>
                <a:spcPct val="100000"/>
              </a:lnSpc>
            </a:pPr>
            <a:r>
              <a:rPr lang="nl-NL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A.  Definisi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l">
              <a:lnSpc>
                <a:spcPct val="100000"/>
              </a:lnSpc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Irisan kerucut adalah tempat kedudukan titik-titik pada bidang datar dimana perbandingan jarak dari suatu titik Sembarang ke titik tertentu dengan jarak titik sembarang ke garis tertentu adalah tetap.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Catatan: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Titik tertentu disebut dengan fokus.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Garis tertentu disebut dengan direktris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Bilangan yang tetap disebut eksentristas (e)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Bentuk irisan kerucut ditentukan oleh nilai eksentrisitas (e)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Jika e=1, maka irisan kerucut disebut dengan parabola.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Jika 0&lt; e&lt;1, maka irisan kerucut disebut ellips.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Jika e&gt;1, maka irisan kerucut disebut hiperbola.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Jika e=0, maka irisan kerucut disebut lingkaran.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600" dirty="0">
              <a:solidFill>
                <a:srgbClr val="08080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600" dirty="0">
              <a:solidFill>
                <a:srgbClr val="08080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600" b="0" dirty="0">
              <a:solidFill>
                <a:srgbClr val="08080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600" i="1" dirty="0">
              <a:solidFill>
                <a:srgbClr val="08080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600" i="1" dirty="0">
              <a:solidFill>
                <a:srgbClr val="08080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4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 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Bentuk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umum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Irisan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Kerucut</a:t>
                </a:r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Misalkan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suatu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irisan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kerucut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mempunyai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fokus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(x1,y1),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direktriksnya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ax+by+c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=0 dan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eksentritasnya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sama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(e)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irisan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kerucutnya</a:t>
                </a:r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+(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𝑎𝑥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𝑏𝑦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Bukti:</a:t>
                </a:r>
              </a:p>
              <a:p>
                <a:pPr algn="just"/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Dikiketahui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	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Fokus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(F)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just"/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Titik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sembarang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(P) =(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x,y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just"/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Direktriks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ax + by + c = 0</a:t>
                </a:r>
              </a:p>
              <a:p>
                <a:pPr algn="just"/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eksentristas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e</a:t>
                </a:r>
              </a:p>
              <a:p>
                <a:pPr algn="just"/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Ditanyakan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Irisan</a:t>
                </a:r>
                <a:r>
                  <a:rPr lang="en-US" sz="2600" dirty="0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solidFill>
                      <a:srgbClr val="08080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Kerucut</a:t>
                </a:r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b="0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2600" i="1" dirty="0">
                  <a:solidFill>
                    <a:srgbClr val="08080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0044020-CA71-40F8-AFEC-8E44CCDC9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1022" y="619269"/>
                <a:ext cx="11458673" cy="5851267"/>
              </a:xfrm>
              <a:blipFill>
                <a:blip r:embed="rId2"/>
                <a:stretch>
                  <a:fillRect l="-957" t="-1773" r="-9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9B8B02A-88E6-4814-A089-42A4E165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5" y="-4544"/>
            <a:ext cx="11017857" cy="76835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IRISAN KERUCUT</a:t>
            </a:r>
            <a:endParaRPr lang="en-ID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F51CD3-2BE1-43F3-91C7-B5563DCFA8E9}"/>
              </a:ext>
            </a:extLst>
          </p:cNvPr>
          <p:cNvCxnSpPr/>
          <p:nvPr/>
        </p:nvCxnSpPr>
        <p:spPr>
          <a:xfrm>
            <a:off x="1414463" y="604361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69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1684</Words>
  <Application>Microsoft Office PowerPoint</Application>
  <PresentationFormat>Widescreen</PresentationFormat>
  <Paragraphs>220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LINGKARAN ORTOGONAL</vt:lpstr>
      <vt:lpstr>LINGKARAN ORTOGONAL</vt:lpstr>
      <vt:lpstr>LINGKARAN ORTOGONAL</vt:lpstr>
      <vt:lpstr>LINGKARAN ORTOGONAL</vt:lpstr>
      <vt:lpstr>LINGKARAN ORTOGONAL</vt:lpstr>
      <vt:lpstr>LINGKARAN ORTOGONAL</vt:lpstr>
      <vt:lpstr>LINGKARAN ORTOGONAL</vt:lpstr>
      <vt:lpstr>IRISAN KERUCUT</vt:lpstr>
      <vt:lpstr>IRISAN KERUCUT</vt:lpstr>
      <vt:lpstr>IRISAN KERUCUT</vt:lpstr>
      <vt:lpstr>IRISAN KERUCUT</vt:lpstr>
      <vt:lpstr>IRISAN KERUCUT</vt:lpstr>
      <vt:lpstr>IRISAN KERUCUT</vt:lpstr>
      <vt:lpstr>IRISAN KERUCUT</vt:lpstr>
      <vt:lpstr>IRISAN KERUCUT</vt:lpstr>
      <vt:lpstr>IRISAN KERUCUT</vt:lpstr>
      <vt:lpstr>IRISAN KERUCUT</vt:lpstr>
      <vt:lpstr>IRISAN KERUCUT</vt:lpstr>
      <vt:lpstr>IRISAN KERUCUT</vt:lpstr>
      <vt:lpstr>IRISAN KERUCUT</vt:lpstr>
      <vt:lpstr>IRISAN KERUCUT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LINGKARAN</dc:title>
  <dc:creator>ASEP IKIN SUGANDI</dc:creator>
  <cp:lastModifiedBy>asepikin sugandi</cp:lastModifiedBy>
  <cp:revision>20</cp:revision>
  <dcterms:created xsi:type="dcterms:W3CDTF">2020-10-19T03:45:00Z</dcterms:created>
  <dcterms:modified xsi:type="dcterms:W3CDTF">2020-11-23T08:58:29Z</dcterms:modified>
</cp:coreProperties>
</file>