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319" r:id="rId3"/>
    <p:sldId id="320" r:id="rId4"/>
    <p:sldId id="321" r:id="rId5"/>
    <p:sldId id="323" r:id="rId6"/>
    <p:sldId id="324" r:id="rId7"/>
    <p:sldId id="328" r:id="rId8"/>
    <p:sldId id="325" r:id="rId9"/>
    <p:sldId id="326" r:id="rId10"/>
    <p:sldId id="327" r:id="rId11"/>
    <p:sldId id="312" r:id="rId12"/>
    <p:sldId id="313" r:id="rId13"/>
    <p:sldId id="315" r:id="rId14"/>
    <p:sldId id="316" r:id="rId15"/>
    <p:sldId id="317" r:id="rId16"/>
    <p:sldId id="314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F1A1-2BCE-4AC8-97A3-CFDBA274487B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D3CEF-6B8D-4C48-B823-AE66560FF1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09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E5E5-3E65-4EAE-B082-9F4635C76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EE0D4-82FF-4A49-9E39-7CC0BC112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F346-72DA-442B-82CB-D3F41F2D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F0027-9D1E-43B8-AD53-514D2D3F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D5A6F-220E-4191-8191-DF0BBD9D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519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2F06-B416-4550-BCD7-B58EC127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065AD-1EFD-4342-8DEA-EC0415D3E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9EFEF-E5E7-424C-89D4-EFE2EF29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18C5-BD23-4828-BF43-1561E781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C9E2-E8F5-4774-BBB2-3CF58639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334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3EF92-504F-43FD-B3AD-6DA00C14A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19DC7-0609-4F34-8EF7-BA8059D2E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6E0B-CBE2-4BF1-B849-902D9CE7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FF33-7FA5-4DEA-8EF7-EE2DAFFF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E7F1-E412-43BE-9AC0-DFD801C1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AEB5-11D1-433D-AC6A-0FBE9D08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6F9C-0792-4BD0-A352-59F2B150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89C3-6214-4E97-AB85-81652CE1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47A9-3E6A-4D3D-88FF-C9328158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68E5-58AA-45A5-B64B-D823AEF2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620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8097-2035-4525-8112-6FDAA8B2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E76CA-FBF2-4185-88A2-60531C8A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A921C-EDCF-4CAA-8611-F42492CF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3F478-D86C-46C7-A81F-FD1EDEA3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2C88-25FC-4B83-AA4F-A350C8B1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355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21E7-F248-4D29-BB08-7ADCB128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3D3F5-0FED-4F49-9041-2CC5CCD56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82098-70E8-4CE5-8C03-5876A341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7014A-0607-43D9-9CCB-9D3E46C4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DE33-91ED-4D36-8D02-C60E7452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1808-7978-4B6F-B35A-661F2BC1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42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12D4-A18D-4FEC-A9BA-EC34C2D0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97C5A-46F2-4B8A-B41F-87C1A6C7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4EF22-2234-49B8-AAB5-16088F142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39DFA-BAE8-4FD8-8727-B7DDDCD2B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58D1D-CFFE-4222-9139-7481BEEBB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EB924-D2A9-4CBB-91FE-D0D31B58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8F36D-CFD9-4BFB-B93F-3FBD691A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8E954-38EE-4F82-80F4-EA48996B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48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F707-0CC1-42D4-8987-0333BE7E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F5C60-6666-4228-85DB-F0BE35B6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E2BEA-9B6C-4300-9DD0-99E328E8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0FCCD-9CDD-4F5D-A46A-CB2BBFB9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1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34C4D-FB6F-4511-AFE7-98ABBBC6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8A6E7-8EBA-4731-9B9E-2B059E76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3D477-E76D-4A1D-BAB0-2F121B0D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087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E87C-79B6-42D1-8406-CE3C75E6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ED004-BB23-498E-8FFA-8BCAA6DA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C88F5-A2B7-44A3-8C42-C164E235E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38F63-F38B-49F5-A19B-03625E1E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255E3-FEF6-484D-A934-E6B546F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7C449-2574-4663-90BA-566CCA15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2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7D9A-0327-43D9-973B-416649D5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1CB97-25C0-441C-920F-BC9AC6CE8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089AF-55F7-4626-8D93-5ACDF1646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ED5EA-934A-47FA-843D-00DFBCE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3368A-B06F-4CA3-9C22-D8493953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0BED2-B82A-48F9-A60F-9FF6617B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9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E646B-B497-45DC-92C6-F37EE43A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7BC2C-392E-45FC-8F3F-77F4C531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E1E7-6D67-4CAE-8D65-EE6DF6F3D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B408-2405-4A7E-9836-F40789BE7884}" type="datetimeFigureOut">
              <a:rPr lang="en-ID" smtClean="0"/>
              <a:t>07/12/2020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CA1F-FB4B-44E0-AD01-595F7FDC8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F4C1-06C4-4EA0-85FF-4978002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6831-57CB-4333-AFA6-B297F78EA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299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2032" y="1045239"/>
                <a:ext cx="10657521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Mengubah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bentuk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a cos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𝑚𝑒𝑛𝑗𝑎𝑑𝑖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𝑏𝑒𝑛𝑡𝑢𝑘</m:t>
                    </m:r>
                  </m:oMath>
                </a14:m>
                <a:endParaRPr lang="en-US" sz="2800" b="0" i="1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dengan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suatu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scalar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positif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0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360.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𝑘𝑐𝑜𝑠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persamaa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atas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𝑘𝑐𝑜𝑠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𝑘𝑐𝑜𝑠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2032" y="1045239"/>
                <a:ext cx="10657521" cy="4889804"/>
              </a:xfrm>
              <a:blipFill>
                <a:blip r:embed="rId2"/>
                <a:stretch>
                  <a:fillRect l="-1201" t="-1121" b="-13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0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fontScale="92500" lnSpcReduction="10000"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Nilai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y=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dicapai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k=1,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jadi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koordinat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titik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minimum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</a:t>
                </a: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Carilah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koordinat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minimum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fungsi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dengan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</m:oMath>
                </a14:m>
                <a:endParaRPr lang="en-US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3−4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858" t="-1743" b="-49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Pertidaksamaan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Trigonometri</a:t>
                </a: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Contoh</a:t>
                </a:r>
                <a:r>
                  <a:rPr lang="en-US" sz="2800" b="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Tentukan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himpunan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penyelesaian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dari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pertidaksamaan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berikut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ini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untuk</a:t>
                </a: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Jawab:</a:t>
                </a: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solidFill>
                          <a:srgbClr val="080808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solidFill>
                          <a:srgbClr val="080808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1201" t="-11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.36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𝑎𝑡𝑎𝑢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.36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Untuk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𝑑𝑖𝑑𝑎𝑝𝑎𝑡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+0.36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𝑎𝑡𝑎𝑢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.36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A801C-3703-496B-9342-60C666E77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429"/>
            <a:ext cx="12192000" cy="37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8B743-6511-455A-A8D9-F429BB5E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02" y="1226506"/>
            <a:ext cx="11330579" cy="4889804"/>
          </a:xfrm>
          <a:noFill/>
        </p:spPr>
        <p:txBody>
          <a:bodyPr>
            <a:normAutofit/>
          </a:bodyPr>
          <a:lstStyle/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6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60000"/>
              </a:lnSpc>
              <a:spcBef>
                <a:spcPts val="0"/>
              </a:spcBef>
            </a:pPr>
            <a:endParaRPr lang="en-US" sz="51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60000"/>
              </a:lnSpc>
              <a:spcBef>
                <a:spcPts val="0"/>
              </a:spcBef>
            </a:pPr>
            <a:endParaRPr lang="en-US" sz="34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 algn="l" defTabSz="179388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 algn="l" defTabSz="179388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6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ID" sz="280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26294-0056-451D-86D0-88605D6D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2" y="1357905"/>
            <a:ext cx="11330581" cy="2182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E6BB8-444D-4CBE-B134-3C2A6DF0CB45}"/>
                  </a:ext>
                </a:extLst>
              </p:cNvPr>
              <p:cNvSpPr txBox="1"/>
              <p:nvPr/>
            </p:nvSpPr>
            <p:spPr>
              <a:xfrm flipH="1">
                <a:off x="356902" y="4114800"/>
                <a:ext cx="11050795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475288" algn="l"/>
                  </a:tabLst>
                </a:pPr>
                <a:r>
                  <a:rPr lang="en-US" sz="2800" dirty="0"/>
                  <a:t>Berdasarkan </a:t>
                </a:r>
                <a:r>
                  <a:rPr lang="en-US" sz="2800" dirty="0" err="1"/>
                  <a:t>grafik</a:t>
                </a:r>
                <a:r>
                  <a:rPr lang="en-US" sz="2800" dirty="0"/>
                  <a:t> dan garis </a:t>
                </a:r>
                <a:r>
                  <a:rPr lang="en-US" sz="2800" dirty="0" err="1"/>
                  <a:t>bilangan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maka</a:t>
                </a:r>
                <a:r>
                  <a:rPr lang="en-US" sz="2800" dirty="0"/>
                  <a:t> Hp={x/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𝑎𝑡𝑎𝑢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/>
              </a:p>
              <a:p>
                <a:pPr>
                  <a:tabLst>
                    <a:tab pos="54752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E6BB8-444D-4CBE-B134-3C2A6DF0C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6902" y="4114800"/>
                <a:ext cx="11050795" cy="990977"/>
              </a:xfrm>
              <a:prstGeom prst="rect">
                <a:avLst/>
              </a:prstGeom>
              <a:blipFill>
                <a:blip r:embed="rId3"/>
                <a:stretch>
                  <a:fillRect l="-1159" t="-55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52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63622" y="1221432"/>
                <a:ext cx="11330579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Untuk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63622" y="1221432"/>
                <a:ext cx="11330579" cy="4889804"/>
              </a:xfrm>
              <a:blipFill>
                <a:blip r:embed="rId2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E6BB8-444D-4CBE-B134-3C2A6DF0CB45}"/>
                  </a:ext>
                </a:extLst>
              </p:cNvPr>
              <p:cNvSpPr txBox="1"/>
              <p:nvPr/>
            </p:nvSpPr>
            <p:spPr>
              <a:xfrm flipH="1">
                <a:off x="356902" y="4114800"/>
                <a:ext cx="1105079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Untuk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defTabSz="179388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defTabSz="179388"/>
                <a:r>
                  <a:rPr lang="en-US" sz="2800" dirty="0" err="1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Untuk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defTabSz="179388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E6BB8-444D-4CBE-B134-3C2A6DF0C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6902" y="4114800"/>
                <a:ext cx="11050795" cy="1815882"/>
              </a:xfrm>
              <a:prstGeom prst="rect">
                <a:avLst/>
              </a:prstGeom>
              <a:blipFill>
                <a:blip r:embed="rId3"/>
                <a:stretch>
                  <a:fillRect l="-1159" t="-3020" b="-87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9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8B743-6511-455A-A8D9-F429BB5E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22" y="1221432"/>
            <a:ext cx="11330579" cy="4889804"/>
          </a:xfrm>
          <a:noFill/>
        </p:spPr>
        <p:txBody>
          <a:bodyPr>
            <a:normAutofit/>
          </a:bodyPr>
          <a:lstStyle/>
          <a:p>
            <a:pPr algn="l" defTabSz="179388">
              <a:lnSpc>
                <a:spcPct val="100000"/>
              </a:lnSpc>
              <a:spcBef>
                <a:spcPts val="0"/>
              </a:spcBef>
            </a:pPr>
            <a:r>
              <a:rPr lang="en-US" sz="2800" b="0" dirty="0" err="1">
                <a:solidFill>
                  <a:srgbClr val="08080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Berdasarkan</a:t>
            </a:r>
            <a:r>
              <a:rPr lang="en-US" sz="2800" b="0" dirty="0">
                <a:solidFill>
                  <a:srgbClr val="08080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0" dirty="0" err="1">
                <a:solidFill>
                  <a:srgbClr val="08080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grafik</a:t>
            </a:r>
            <a:r>
              <a:rPr lang="en-US" sz="2800" b="0" dirty="0">
                <a:solidFill>
                  <a:srgbClr val="08080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0" dirty="0" err="1">
                <a:solidFill>
                  <a:srgbClr val="08080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didapat</a:t>
            </a: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6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60000"/>
              </a:lnSpc>
              <a:spcBef>
                <a:spcPts val="0"/>
              </a:spcBef>
            </a:pPr>
            <a:endParaRPr lang="en-US" sz="51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60000"/>
              </a:lnSpc>
              <a:spcBef>
                <a:spcPts val="0"/>
              </a:spcBef>
            </a:pPr>
            <a:endParaRPr lang="en-US" sz="34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 algn="l" defTabSz="179388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 algn="l" defTabSz="179388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6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6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ID" sz="2800" dirty="0">
              <a:solidFill>
                <a:srgbClr val="08080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BFB16-151C-4C9B-AF5A-46FA64C4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9" y="1755296"/>
            <a:ext cx="12192000" cy="50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63622" y="1221432"/>
                <a:ext cx="11330579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Berdasarkan garis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bilangan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Jadi HP=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63622" y="1221432"/>
                <a:ext cx="11330579" cy="4889804"/>
              </a:xfrm>
              <a:blipFill>
                <a:blip r:embed="rId2"/>
                <a:stretch>
                  <a:fillRect l="-1130" t="-12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B3FA23-61FF-4E31-9E80-E3BEF8D56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563"/>
            <a:ext cx="12192000" cy="22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04519" y="1347902"/>
                <a:ext cx="11330579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Carilah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himpunan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penyelesaian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tiap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pertidaksamaan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beriku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dalam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interval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04519" y="1347902"/>
                <a:ext cx="11330579" cy="4889804"/>
              </a:xfrm>
              <a:blipFill>
                <a:blip r:embed="rId2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E6BB8-444D-4CBE-B134-3C2A6DF0CB45}"/>
              </a:ext>
            </a:extLst>
          </p:cNvPr>
          <p:cNvSpPr txBox="1"/>
          <p:nvPr/>
        </p:nvSpPr>
        <p:spPr>
          <a:xfrm flipH="1">
            <a:off x="356902" y="4114800"/>
            <a:ext cx="1105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79388">
              <a:lnSpc>
                <a:spcPct val="100000"/>
              </a:lnSpc>
              <a:spcBef>
                <a:spcPts val="0"/>
              </a:spcBef>
            </a:pPr>
            <a:endParaRPr lang="en-US" sz="2800" b="0" dirty="0">
              <a:solidFill>
                <a:srgbClr val="080808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80808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diambil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𝑘𝑠𝑖𝑛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𝑘𝑐𝑜𝑠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Berdasarkan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nilai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 dan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besar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sudut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kesimpulan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Berlaku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hubungan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1144" t="-14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2022" y="1158671"/>
                <a:ext cx="10657521" cy="4889804"/>
              </a:xfrm>
              <a:noFill/>
            </p:spPr>
            <p:txBody>
              <a:bodyPr>
                <a:normAutofit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Berlaku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hubungan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Berlaku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hubungan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soal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himpunan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penyelesaian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 cos x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=2,5,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2022" y="1158671"/>
                <a:ext cx="10657521" cy="4889804"/>
              </a:xfrm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lnSpcReduction="10000"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=1,33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𝑘𝑢𝑎𝑑𝑟𝑎𝑛</m:t>
                        </m:r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𝑚𝑎𝑘𝑎</m:t>
                    </m:r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cos x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=2,5⟺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=2,5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atau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atau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k=0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𝑑𝑖𝑑𝑎𝑝𝑎𝑡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karena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</a:t>
                </a: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51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34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1144" t="-3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fontScale="70000" lnSpcReduction="20000"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5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 </a:t>
                </a:r>
                <a:r>
                  <a:rPr lang="en-US" sz="45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himpunan</a:t>
                </a:r>
                <a:r>
                  <a:rPr lang="en-US" sz="45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5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penyelesai</a:t>
                </a:r>
                <a:r>
                  <a:rPr lang="en-US" sz="45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en-US" sz="45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5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</a:t>
                </a:r>
                <a:endParaRPr lang="en-US" sz="45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6 </m:t>
                      </m:r>
                      <m:r>
                        <a:rPr lang="en-US" sz="45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5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  <m:r>
                        <a:rPr lang="en-US" sz="45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5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5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5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5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(−8)</m:t>
                              </m:r>
                            </m:e>
                            <m:sup>
                              <m: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e>
                            <m:sup>
                              <m:r>
                                <a:rPr lang="en-US" sz="4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+64</m:t>
                          </m:r>
                        </m:e>
                      </m:rad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45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=−1,33⟺</m:t>
                      </m:r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−53</m:t>
                          </m:r>
                        </m:e>
                        <m:sup>
                          <m:r>
                            <a:rPr lang="en-US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5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5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5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</a:t>
                </a:r>
                <a:r>
                  <a:rPr lang="en-US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4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4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b="0" i="0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5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5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</m:t>
                            </m:r>
                          </m:e>
                          <m:sup>
                            <m:r>
                              <a:rPr lang="en-US" sz="45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45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4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5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5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5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45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5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</a:t>
                </a:r>
                <a:r>
                  <a:rPr lang="en-US" sz="4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/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5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45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endParaRPr lang="en-US" sz="45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45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1373" t="-36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fontScale="85000" lnSpcReduction="20000"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k=1,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1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337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227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Hp={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227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337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Carilah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himpunan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penyelesaian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persamaan</a:t>
                </a: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yang </a:t>
                </a:r>
                <a:r>
                  <a:rPr lang="en-US" sz="28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memenuhi</a:t>
                </a: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3−4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858" t="-26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fontScale="92500" lnSpcReduction="20000"/>
              </a:bodyPr>
              <a:lstStyle/>
              <a:p>
                <a:pPr marL="514350" indent="-514350" algn="l" defTabSz="179388">
                  <a:lnSpc>
                    <a:spcPct val="160000"/>
                  </a:lnSpc>
                  <a:spcBef>
                    <a:spcPts val="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Jawab:</a:t>
                </a: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=−0,5,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𝑚𝑎𝑘𝑎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26,5</a:t>
                </a: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−26,5)=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+26,5)=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+26,5)=</m:t>
                    </m:r>
                  </m:oMath>
                </a14:m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0+k.360</a:t>
                </a: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26,5+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.360</m:t>
                    </m:r>
                  </m:oMath>
                </a14:m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k=1,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</a:t>
                </a:r>
                <a:r>
                  <a:rPr lang="en-US" sz="28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x=333,5, </a:t>
                </a:r>
                <a:r>
                  <a:rPr lang="en-US" sz="28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jadiHp</a:t>
                </a:r>
                <a:r>
                  <a:rPr lang="en-US" sz="2800" b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={333,5}</a:t>
                </a: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1030" b="-17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fontScale="92500" lnSpcReduction="10000"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Nilai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minimum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𝑎𝑐𝑜𝑠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𝑏𝑠𝑖𝑛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𝑎𝑐𝑜𝑠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𝑏𝑠𝑖𝑛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dapat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diubah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menjadi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y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𝑘𝑐𝑜𝑠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Dengan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Nilai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endParaRPr lang="en-US" sz="26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dicapai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+k.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Nilai minimum</a:t>
                </a: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dicapai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+k.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858" t="-17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noFill/>
            </p:spPr>
            <p:txBody>
              <a:bodyPr>
                <a:normAutofit fontScale="92500"/>
              </a:bodyPr>
              <a:lstStyle/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koordinat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titik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minimum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dari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fungsi</a:t>
                </a: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3+1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Nilai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y=2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dicapai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−30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k=1,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r>
                  <a:rPr lang="en-US" sz="260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jadi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koordinat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titik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maksimum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,2)</a:t>
                </a: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 algn="l" defTabSz="179388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6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b="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defTabSz="179388">
                  <a:lnSpc>
                    <a:spcPct val="100000"/>
                  </a:lnSpc>
                  <a:spcBef>
                    <a:spcPts val="0"/>
                  </a:spcBef>
                </a:pPr>
                <a:endParaRPr lang="en-ID" sz="2800" dirty="0">
                  <a:solidFill>
                    <a:srgbClr val="08080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88B743-6511-455A-A8D9-F429BB5E6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00160" y="1124390"/>
                <a:ext cx="10657521" cy="4889804"/>
              </a:xfrm>
              <a:blipFill>
                <a:blip r:embed="rId2"/>
                <a:stretch>
                  <a:fillRect l="-858" t="-996" b="-21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B51471-8E1F-4D1E-861F-820C92CC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14" y="611154"/>
            <a:ext cx="10479129" cy="450354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PERSAMAAN DAN PERTIDAKSAMAAN TRIGONOMETRI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1321</Words>
  <Application>Microsoft Office PowerPoint</Application>
  <PresentationFormat>Widescreen</PresentationFormat>
  <Paragraphs>534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  <vt:lpstr>PERSAMAAN DAN PERTIDAKSAMAAN TRIGONOMETRI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KUIS 1</dc:title>
  <dc:creator>ASEP IKIN SUGANDI</dc:creator>
  <cp:lastModifiedBy>asepikin sugandi</cp:lastModifiedBy>
  <cp:revision>23</cp:revision>
  <dcterms:created xsi:type="dcterms:W3CDTF">2020-10-18T21:59:40Z</dcterms:created>
  <dcterms:modified xsi:type="dcterms:W3CDTF">2020-12-07T00:10:40Z</dcterms:modified>
</cp:coreProperties>
</file>