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31" r:id="rId1"/>
  </p:sldMasterIdLst>
  <p:notesMasterIdLst>
    <p:notesMasterId r:id="rId21"/>
  </p:notesMasterIdLst>
  <p:sldIdLst>
    <p:sldId id="433" r:id="rId2"/>
    <p:sldId id="437" r:id="rId3"/>
    <p:sldId id="449" r:id="rId4"/>
    <p:sldId id="435" r:id="rId5"/>
    <p:sldId id="444" r:id="rId6"/>
    <p:sldId id="446" r:id="rId7"/>
    <p:sldId id="447" r:id="rId8"/>
    <p:sldId id="436" r:id="rId9"/>
    <p:sldId id="450" r:id="rId10"/>
    <p:sldId id="451" r:id="rId11"/>
    <p:sldId id="452" r:id="rId12"/>
    <p:sldId id="453" r:id="rId13"/>
    <p:sldId id="454" r:id="rId14"/>
    <p:sldId id="455" r:id="rId15"/>
    <p:sldId id="458" r:id="rId16"/>
    <p:sldId id="459" r:id="rId17"/>
    <p:sldId id="460" r:id="rId18"/>
    <p:sldId id="461" r:id="rId19"/>
    <p:sldId id="448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EP IKIN SUGANDI" initials="AIS" lastIdx="1" clrIdx="0">
    <p:extLst>
      <p:ext uri="{19B8F6BF-5375-455C-9EA6-DF929625EA0E}">
        <p15:presenceInfo xmlns:p15="http://schemas.microsoft.com/office/powerpoint/2012/main" userId="ASEP IKIN SUGAND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FAFB"/>
    <a:srgbClr val="A5F7F9"/>
    <a:srgbClr val="CCFFCC"/>
    <a:srgbClr val="EECE7E"/>
    <a:srgbClr val="FDF2CB"/>
    <a:srgbClr val="F4DFAA"/>
    <a:srgbClr val="C56F11"/>
    <a:srgbClr val="660033"/>
    <a:srgbClr val="0033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47" autoAdjust="0"/>
    <p:restoredTop sz="87477" autoAdjust="0"/>
  </p:normalViewPr>
  <p:slideViewPr>
    <p:cSldViewPr>
      <p:cViewPr varScale="1">
        <p:scale>
          <a:sx n="60" d="100"/>
          <a:sy n="60" d="100"/>
        </p:scale>
        <p:origin x="960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3C733DA-2449-4283-B17B-D1B5F441E9B8}" type="datetimeFigureOut">
              <a:rPr lang="en-US"/>
              <a:pPr>
                <a:defRPr/>
              </a:pPr>
              <a:t>9/21/2020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57FD30-60B5-406E-B0E3-6FC3274373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57FD30-60B5-406E-B0E3-6FC32743733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604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57FD30-60B5-406E-B0E3-6FC32743733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00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57FD30-60B5-406E-B0E3-6FC32743733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52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57FD30-60B5-406E-B0E3-6FC32743733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560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C70C0-5B2B-42A9-A4E6-E38FF629EF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C29B3E-025D-4F6E-B6B0-E82D1FBC7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6EE10C-F98E-46AD-9C14-31236D90D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DD509B-D3D9-45D7-B35E-0BB60ECCCDA0}" type="datetime1">
              <a:rPr lang="en-US" smtClean="0"/>
              <a:pPr>
                <a:defRPr/>
              </a:pPr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25CDDE-ED34-439F-8FD0-26E2CD83F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6C1A9-2AF4-47B6-8DDF-4607C823E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73F7DF-2D24-4D0E-B754-C9270107EDC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926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FBAFD-6D26-4CFF-B147-69EE38055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210382-A3D5-4B47-A761-6862D098E5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0EE9FE-F640-4985-8142-378F7954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75BE41-CBB5-4FC8-8A3A-F00D50B70372}" type="datetime1">
              <a:rPr lang="en-US" smtClean="0"/>
              <a:pPr>
                <a:defRPr/>
              </a:pPr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2A9357-5F49-496D-B288-0B581C950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02682-C7E7-4DAE-A8F4-C0B192DE0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E36758-8469-4749-897E-10C3DF3E4E3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44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816963-0C01-4391-8A8B-DC887CD7A5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EB5799-5B47-433B-8EE8-0AD24C22DF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86DB5-5B38-4A9C-BCEE-18FE65E78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B280A7-5848-4879-8473-E3784BCE06C4}" type="datetime1">
              <a:rPr lang="en-US" smtClean="0"/>
              <a:pPr>
                <a:defRPr/>
              </a:pPr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DCE78-9E57-4B4C-8F62-DF42FCE27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50C0B7-9BEC-435F-9E3A-99BCA2C85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A665F-3448-477A-99A2-4B5BD81115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558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C5033-CFCE-4BD5-9526-3CFFE32F3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12E6F-8F36-4765-854D-577543D14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DFCDA-91D2-47D3-BDD9-CC3C7DE66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0D56AC-E4C9-41CE-ADD5-A220004087D0}" type="datetime1">
              <a:rPr lang="en-US" smtClean="0"/>
              <a:pPr>
                <a:defRPr/>
              </a:pPr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9823A7-BA9B-45C9-87DD-E718C0C42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6F055-64E5-411A-986A-0AF11CF5A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EBB00-972F-4B76-A597-6DCC215272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37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8D60A-D984-4ABB-9B15-7CAAEC710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C41DB1-8FDD-41C9-BF6E-39AB3E140E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A7BDD-4EC8-4705-95E7-E01014EC9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9EF1ED-D1E6-493A-86A7-F208DE7602A0}" type="datetime1">
              <a:rPr lang="en-US" smtClean="0"/>
              <a:pPr>
                <a:defRPr/>
              </a:pPr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3BB8D-28BA-4CB2-969A-4E7528353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8A676-26B4-45C4-843A-4AC5B7546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FA5246-B85C-4102-B11E-77BD73CAE7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206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2CA4E-6269-47E6-8FB7-37292DF04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8D5EE-46F7-463E-831E-8FCFAE940F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9F0926-10CA-4C8B-BAA9-1A46CAA3B0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6BD5CB-B590-4980-8F37-BC8525778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2F4731-1355-45F3-A167-3B0ED5FDF3EA}" type="datetime1">
              <a:rPr lang="en-US" smtClean="0"/>
              <a:pPr>
                <a:defRPr/>
              </a:pPr>
              <a:t>9/21/2020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7AEA2F-1440-40DA-BD96-E07112FCF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860B49-C2FD-4C0E-84EC-35E95D28E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271EBB-0496-4602-A22B-7052DB8CD1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55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64785-1CBA-4E2F-8C9C-54E5BBE89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0E7121-960A-4420-8DF9-EF56C24C46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254933-A57D-4AAE-9DEC-D9FD43355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0EC066-E5A5-4B35-9940-FE5038F542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168DEE-FA9A-4251-953C-30FAD3BBA7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FB81AA-4C4A-4685-8500-DF637A0B7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6BA58B-6517-4333-B68E-E6190824F0F8}" type="datetime1">
              <a:rPr lang="en-US" smtClean="0"/>
              <a:pPr>
                <a:defRPr/>
              </a:pPr>
              <a:t>9/21/2020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6EA0C0-DFED-4543-8439-DE98609FA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1942D1-E068-4EF2-AFC0-6B78FEA65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F22D76-30D4-490E-9793-3065FCCAB2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19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7356D-87F8-4ACB-851F-3D00D4D54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667CCF-E95B-4946-BFDD-07503FB3A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237B6A-DB78-4B70-AD7D-A4E78720258F}" type="datetime1">
              <a:rPr lang="en-US" smtClean="0"/>
              <a:pPr>
                <a:defRPr/>
              </a:pPr>
              <a:t>9/21/2020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441C10-0334-439A-A0BA-CE8F6488E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30CA30-8072-4C19-9092-A24D36143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D485E-9B35-4413-B46A-33720E0977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4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1925C4-0897-448C-9EBF-EB0FCDC09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36ACF6-8D7E-4211-B1E1-0C298E54E011}" type="datetime1">
              <a:rPr lang="en-US" smtClean="0"/>
              <a:pPr>
                <a:defRPr/>
              </a:pPr>
              <a:t>9/21/2020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44AE0B-5EAF-499C-9BB2-DAB92D05E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00B07D-E16C-4865-8053-2300D9EE5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E84157-2C97-44EB-AF8B-5D8B916B63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257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14F71-8B2A-4DBD-8BFD-3CAF694F6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CFA0C-742B-4F6A-A5FF-E536CE1A4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ADC439-04C7-484C-86E8-BC9C0DC798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67799C-011C-429A-8B55-AD9EC6928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DF908B-0535-4995-AF8C-039232CB4957}" type="datetime1">
              <a:rPr lang="en-US" smtClean="0"/>
              <a:pPr>
                <a:defRPr/>
              </a:pPr>
              <a:t>9/21/2020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5302F7-0E01-469D-AC61-07D942E8A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98F26F-2A43-44C6-ADFA-2A025005B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8BA3D6-81B4-4573-A5A3-B8C1467A122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150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9945E-C437-461A-B48E-96396DA99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55CD22-E4DA-4647-9249-E026316948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B65A52-4231-4521-8F81-85887CD61F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E04F8-028C-444E-B6CB-E5660A794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CBF9BE-E2D8-41E0-9E7A-C17FDB0302DB}" type="datetime1">
              <a:rPr lang="en-US" smtClean="0"/>
              <a:pPr>
                <a:defRPr/>
              </a:pPr>
              <a:t>9/21/2020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33430-52BA-4227-9406-4CEDF2D10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2294E0-F02E-4748-A90E-511EBF29D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1EEBD3-3AEA-4106-A91E-8EABAF7575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250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FA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2C5FF4-5162-4AB6-AC3B-4757D9FE1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37451C-AAD2-468A-BC33-74374D044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F9C74-706B-46AB-B1A3-3CDBB83528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5C5552A-E135-4AC2-A70A-8A983ED2FB59}" type="datetime1">
              <a:rPr lang="en-US" smtClean="0"/>
              <a:pPr>
                <a:defRPr/>
              </a:pPr>
              <a:t>9/21/2020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98627-D137-49A8-86B0-DACB400335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E9CCC0-1424-4F47-B575-6984901A2B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ED99CBF-46FF-4BBD-81EE-8B32EC117A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4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  <p:sldLayoutId id="2147484339" r:id="rId8"/>
    <p:sldLayoutId id="2147484340" r:id="rId9"/>
    <p:sldLayoutId id="2147484341" r:id="rId10"/>
    <p:sldLayoutId id="214748434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99856" y="785470"/>
            <a:ext cx="6768752" cy="584775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i-FI" sz="3200" b="1" noProof="1">
                <a:solidFill>
                  <a:schemeClr val="accent6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TRIGONOMETRI</a:t>
            </a:r>
            <a:endParaRPr lang="id-ID" sz="3200" b="1" noProof="1">
              <a:solidFill>
                <a:schemeClr val="accent6">
                  <a:lumMod val="5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100407A-7CFA-42D1-A5A0-5E75840B6ED9}"/>
              </a:ext>
            </a:extLst>
          </p:cNvPr>
          <p:cNvSpPr/>
          <p:nvPr/>
        </p:nvSpPr>
        <p:spPr>
          <a:xfrm>
            <a:off x="59668" y="-278815"/>
            <a:ext cx="4295800" cy="7200800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b="1" dirty="0">
              <a:solidFill>
                <a:schemeClr val="bg1"/>
              </a:solidFill>
              <a:latin typeface="Segoe Print" panose="02000600000000000000" pitchFamily="2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6C913F-D019-469D-9B4F-AFF564AFA1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1494" y="1053288"/>
            <a:ext cx="2061414" cy="192487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AD4B72C-A344-434D-91E3-3A6539EC6E82}"/>
              </a:ext>
            </a:extLst>
          </p:cNvPr>
          <p:cNvSpPr/>
          <p:nvPr/>
        </p:nvSpPr>
        <p:spPr>
          <a:xfrm>
            <a:off x="514218" y="4065909"/>
            <a:ext cx="32673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Segoe Print" panose="02000600000000000000" pitchFamily="2" charset="0"/>
              </a:rPr>
              <a:t>IKIP </a:t>
            </a:r>
            <a:r>
              <a:rPr lang="en-US" sz="3200" b="1" dirty="0" err="1">
                <a:solidFill>
                  <a:schemeClr val="bg1"/>
                </a:solidFill>
                <a:latin typeface="Segoe Print" panose="02000600000000000000" pitchFamily="2" charset="0"/>
              </a:rPr>
              <a:t>Siliwangi</a:t>
            </a:r>
            <a:endParaRPr lang="en-US" sz="3200" b="1" dirty="0">
              <a:solidFill>
                <a:schemeClr val="bg1"/>
              </a:solidFill>
              <a:latin typeface="Segoe Print" panose="02000600000000000000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71D3F3-CC7E-44D2-B3AA-EC64B4AE3A78}"/>
              </a:ext>
            </a:extLst>
          </p:cNvPr>
          <p:cNvSpPr txBox="1"/>
          <p:nvPr/>
        </p:nvSpPr>
        <p:spPr>
          <a:xfrm flipH="1">
            <a:off x="5362777" y="3645024"/>
            <a:ext cx="50668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noProof="1">
                <a:solidFill>
                  <a:schemeClr val="accent6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Oleh </a:t>
            </a:r>
            <a:endParaRPr lang="en-ID" sz="3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F43FB1-CE07-45FE-B521-56C8B24D3DFE}"/>
              </a:ext>
            </a:extLst>
          </p:cNvPr>
          <p:cNvSpPr txBox="1"/>
          <p:nvPr/>
        </p:nvSpPr>
        <p:spPr>
          <a:xfrm>
            <a:off x="4943872" y="5013176"/>
            <a:ext cx="54268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noProof="1">
                <a:solidFill>
                  <a:schemeClr val="accent6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Asep Ikin Sugandi</a:t>
            </a:r>
            <a:endParaRPr lang="en-ID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EAAB49-16EE-4304-8241-5270B1B52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8720"/>
            <a:ext cx="10515600" cy="5812755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id-ID" sz="2400" noProof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A1179C-FB4B-4CDE-BC82-A6FE39B6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D485E-9B35-4413-B46A-33720E09776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AA8FC79-5857-4DD6-9264-21CDD2FF60F6}"/>
                  </a:ext>
                </a:extLst>
              </p:cNvPr>
              <p:cNvSpPr txBox="1"/>
              <p:nvPr/>
            </p:nvSpPr>
            <p:spPr>
              <a:xfrm>
                <a:off x="838200" y="1125677"/>
                <a:ext cx="10298360" cy="27957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200" dirty="0" err="1"/>
                  <a:t>Kuadran</a:t>
                </a:r>
                <a:r>
                  <a:rPr lang="en-US" sz="3200" dirty="0"/>
                  <a:t> III</a:t>
                </a:r>
              </a:p>
              <a:p>
                <a:r>
                  <a:rPr lang="en-US" sz="3200" dirty="0"/>
                  <a:t>Sin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180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num>
                          <m:den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den>
                        </m:f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unc>
                      <m:func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</m:oMath>
                </a14:m>
                <a:endParaRPr lang="en-ID" sz="3200" dirty="0"/>
              </a:p>
              <a:p>
                <a:r>
                  <a:rPr lang="en-ID" sz="3200" dirty="0"/>
                  <a:t>Cos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180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den>
                        </m:f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unc>
                      <m:func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fName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</m:oMath>
                </a14:m>
                <a:endParaRPr lang="en-ID" sz="3200" dirty="0"/>
              </a:p>
              <a:p>
                <a:r>
                  <a:rPr lang="en-ID" sz="3200" dirty="0" err="1"/>
                  <a:t>tg</a:t>
                </a:r>
                <a:r>
                  <a:rPr lang="en-ID" sz="32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180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num>
                          <m:den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𝑡𝑔</m:t>
                    </m:r>
                    <m:r>
                      <m:rPr>
                        <m:sty m:val="p"/>
                      </m:rPr>
                      <a:rPr lang="el-G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</m:oMath>
                </a14:m>
                <a:endParaRPr lang="en-ID" sz="32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AA8FC79-5857-4DD6-9264-21CDD2FF60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125677"/>
                <a:ext cx="10298360" cy="2795765"/>
              </a:xfrm>
              <a:prstGeom prst="rect">
                <a:avLst/>
              </a:prstGeom>
              <a:blipFill>
                <a:blip r:embed="rId2"/>
                <a:stretch>
                  <a:fillRect l="-1539" t="-2838" b="-2402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4160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EAAB49-16EE-4304-8241-5270B1B52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8720"/>
            <a:ext cx="10515600" cy="5812755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id-ID" sz="2400" noProof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A1179C-FB4B-4CDE-BC82-A6FE39B6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D485E-9B35-4413-B46A-33720E09776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2" name="Flowchart: Connector 1">
            <a:extLst>
              <a:ext uri="{FF2B5EF4-FFF2-40B4-BE49-F238E27FC236}">
                <a16:creationId xmlns:a16="http://schemas.microsoft.com/office/drawing/2014/main" id="{F38109E1-D8A6-4E51-B256-265C0FBA3500}"/>
              </a:ext>
            </a:extLst>
          </p:cNvPr>
          <p:cNvSpPr/>
          <p:nvPr/>
        </p:nvSpPr>
        <p:spPr>
          <a:xfrm>
            <a:off x="4007768" y="2069559"/>
            <a:ext cx="3600400" cy="3159641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CFAD553-27E9-489D-B754-44FD6760BA82}"/>
              </a:ext>
            </a:extLst>
          </p:cNvPr>
          <p:cNvCxnSpPr/>
          <p:nvPr/>
        </p:nvCxnSpPr>
        <p:spPr>
          <a:xfrm flipV="1">
            <a:off x="5807968" y="1124744"/>
            <a:ext cx="0" cy="489654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F991868-160A-4F0B-9F86-D306BE91A5A8}"/>
              </a:ext>
            </a:extLst>
          </p:cNvPr>
          <p:cNvCxnSpPr/>
          <p:nvPr/>
        </p:nvCxnSpPr>
        <p:spPr>
          <a:xfrm>
            <a:off x="3863752" y="3649379"/>
            <a:ext cx="2395" cy="24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CE1D3A3-EB6F-4B61-A380-4B3260C92234}"/>
              </a:ext>
            </a:extLst>
          </p:cNvPr>
          <p:cNvCxnSpPr/>
          <p:nvPr/>
        </p:nvCxnSpPr>
        <p:spPr>
          <a:xfrm flipV="1">
            <a:off x="3359696" y="3657600"/>
            <a:ext cx="25188" cy="39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00F1C24-BA21-4733-8523-C8A72543303D}"/>
              </a:ext>
            </a:extLst>
          </p:cNvPr>
          <p:cNvCxnSpPr>
            <a:cxnSpLocks/>
          </p:cNvCxnSpPr>
          <p:nvPr/>
        </p:nvCxnSpPr>
        <p:spPr>
          <a:xfrm>
            <a:off x="2783632" y="3657600"/>
            <a:ext cx="662473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26205BD-F7DA-43F3-8517-10D7699DCC59}"/>
              </a:ext>
            </a:extLst>
          </p:cNvPr>
          <p:cNvCxnSpPr>
            <a:endCxn id="2" idx="5"/>
          </p:cNvCxnSpPr>
          <p:nvPr/>
        </p:nvCxnSpPr>
        <p:spPr>
          <a:xfrm>
            <a:off x="5807968" y="3673642"/>
            <a:ext cx="1272934" cy="109283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4D97EFD-7D21-4D3E-A346-7F88217BE3F7}"/>
              </a:ext>
            </a:extLst>
          </p:cNvPr>
          <p:cNvCxnSpPr>
            <a:cxnSpLocks/>
            <a:stCxn id="2" idx="5"/>
          </p:cNvCxnSpPr>
          <p:nvPr/>
        </p:nvCxnSpPr>
        <p:spPr>
          <a:xfrm flipV="1">
            <a:off x="7080902" y="3673642"/>
            <a:ext cx="0" cy="109283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D6131B6-0510-4320-9AC2-D5FB80FC8C7B}"/>
                  </a:ext>
                </a:extLst>
              </p:cNvPr>
              <p:cNvSpPr txBox="1"/>
              <p:nvPr/>
            </p:nvSpPr>
            <p:spPr>
              <a:xfrm>
                <a:off x="5666380" y="3649379"/>
                <a:ext cx="8872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D6131B6-0510-4320-9AC2-D5FB80FC8C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6380" y="3649379"/>
                <a:ext cx="887258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7CE6EC33-DE7E-42C2-9709-A2E88FCAAAA8}"/>
              </a:ext>
            </a:extLst>
          </p:cNvPr>
          <p:cNvSpPr txBox="1"/>
          <p:nvPr/>
        </p:nvSpPr>
        <p:spPr>
          <a:xfrm>
            <a:off x="6240016" y="3429000"/>
            <a:ext cx="455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  <a:endParaRPr lang="en-ID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64DDE79-1D7B-4C1D-9255-E887B6806065}"/>
              </a:ext>
            </a:extLst>
          </p:cNvPr>
          <p:cNvSpPr txBox="1"/>
          <p:nvPr/>
        </p:nvSpPr>
        <p:spPr>
          <a:xfrm>
            <a:off x="7080902" y="4018711"/>
            <a:ext cx="385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-Y</a:t>
            </a:r>
            <a:endParaRPr lang="en-ID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BE0D163-0C2A-4646-A7CE-CBF3507FE4B8}"/>
              </a:ext>
            </a:extLst>
          </p:cNvPr>
          <p:cNvSpPr txBox="1"/>
          <p:nvPr/>
        </p:nvSpPr>
        <p:spPr>
          <a:xfrm>
            <a:off x="6193650" y="4034752"/>
            <a:ext cx="359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  <a:endParaRPr lang="en-ID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B80E85-6ECB-4EB4-B154-9983D7FCCB03}"/>
              </a:ext>
            </a:extLst>
          </p:cNvPr>
          <p:cNvSpPr txBox="1"/>
          <p:nvPr/>
        </p:nvSpPr>
        <p:spPr>
          <a:xfrm>
            <a:off x="7583015" y="3573016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endParaRPr lang="en-ID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DAB899-49EC-4ECD-AD60-99451A9BFBD0}"/>
              </a:ext>
            </a:extLst>
          </p:cNvPr>
          <p:cNvSpPr txBox="1"/>
          <p:nvPr/>
        </p:nvSpPr>
        <p:spPr>
          <a:xfrm flipH="1">
            <a:off x="7050522" y="4702497"/>
            <a:ext cx="832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17934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EAAB49-16EE-4304-8241-5270B1B52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8720"/>
            <a:ext cx="10515600" cy="5812755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id-ID" sz="2400" noProof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A1179C-FB4B-4CDE-BC82-A6FE39B6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D485E-9B35-4413-B46A-33720E09776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AA8FC79-5857-4DD6-9264-21CDD2FF60F6}"/>
                  </a:ext>
                </a:extLst>
              </p:cNvPr>
              <p:cNvSpPr txBox="1"/>
              <p:nvPr/>
            </p:nvSpPr>
            <p:spPr>
              <a:xfrm>
                <a:off x="983431" y="1196752"/>
                <a:ext cx="10370369" cy="29770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000" dirty="0" err="1"/>
                  <a:t>Kuadran</a:t>
                </a:r>
                <a:r>
                  <a:rPr lang="en-US" sz="3000" dirty="0"/>
                  <a:t> IV</a:t>
                </a:r>
              </a:p>
              <a:p>
                <a:r>
                  <a:rPr lang="en-US" sz="3000" dirty="0"/>
                  <a:t>Sin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360</m:t>
                        </m:r>
                      </m:e>
                      <m:sup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3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3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en-US" sz="3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3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3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en-US" sz="3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=−(</m:t>
                    </m:r>
                    <m:f>
                      <m:fPr>
                        <m:ctrlPr>
                          <a:rPr lang="en-US" sz="3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3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ID" sz="3000" dirty="0"/>
                  <a:t>)</a:t>
                </a:r>
                <a14:m>
                  <m:oMath xmlns:m="http://schemas.openxmlformats.org/officeDocument/2006/math">
                    <m:r>
                      <a:rPr lang="en-US" sz="3000" b="0" i="1" dirty="0" smtClean="0">
                        <a:latin typeface="Cambria Math" panose="02040503050406030204" pitchFamily="18" charset="0"/>
                      </a:rPr>
                      <m:t>=−</m:t>
                    </m:r>
                    <m:func>
                      <m:funcPr>
                        <m:ctrlPr>
                          <a:rPr lang="en-US" sz="3000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000" b="0" i="0" dirty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3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</m:oMath>
                </a14:m>
                <a:endParaRPr lang="en-ID" sz="3000" dirty="0"/>
              </a:p>
              <a:p>
                <a:r>
                  <a:rPr lang="en-US" sz="3200" dirty="0"/>
                  <a:t>cos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360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=(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ID" sz="3200" dirty="0"/>
                  <a:t>)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3200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</m:oMath>
                </a14:m>
                <a:endParaRPr lang="en-ID" sz="3200" dirty="0"/>
              </a:p>
              <a:p>
                <a:r>
                  <a:rPr lang="en-ID" sz="3200" dirty="0" err="1"/>
                  <a:t>tg</a:t>
                </a:r>
                <a:r>
                  <a:rPr lang="en-ID" sz="3200" dirty="0"/>
                  <a:t> </a:t>
                </a:r>
                <a:r>
                  <a:rPr lang="en-US" sz="3200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360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=−(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ID" sz="3200" dirty="0"/>
                  <a:t>)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3200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tg</m:t>
                        </m:r>
                      </m:fName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</m:oMath>
                </a14:m>
                <a:endParaRPr lang="en-ID" sz="3200" dirty="0"/>
              </a:p>
              <a:p>
                <a:endParaRPr lang="en-ID" sz="32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AA8FC79-5857-4DD6-9264-21CDD2FF60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431" y="1196752"/>
                <a:ext cx="10370369" cy="2977097"/>
              </a:xfrm>
              <a:prstGeom prst="rect">
                <a:avLst/>
              </a:prstGeom>
              <a:blipFill>
                <a:blip r:embed="rId2"/>
                <a:stretch>
                  <a:fillRect l="-1469" t="-245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7554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EAAB49-16EE-4304-8241-5270B1B52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8720"/>
            <a:ext cx="10515600" cy="5812755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id-ID" sz="2400" noProof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A1179C-FB4B-4CDE-BC82-A6FE39B6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D485E-9B35-4413-B46A-33720E09776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" name="Flowchart: Connector 1">
            <a:extLst>
              <a:ext uri="{FF2B5EF4-FFF2-40B4-BE49-F238E27FC236}">
                <a16:creationId xmlns:a16="http://schemas.microsoft.com/office/drawing/2014/main" id="{AE80DB72-1AFE-40EC-A8FD-3EBE19C71A34}"/>
              </a:ext>
            </a:extLst>
          </p:cNvPr>
          <p:cNvSpPr/>
          <p:nvPr/>
        </p:nvSpPr>
        <p:spPr>
          <a:xfrm>
            <a:off x="3647728" y="1844824"/>
            <a:ext cx="4536504" cy="3266417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E876F23-97CA-4D5F-A223-C546D43C4686}"/>
              </a:ext>
            </a:extLst>
          </p:cNvPr>
          <p:cNvCxnSpPr/>
          <p:nvPr/>
        </p:nvCxnSpPr>
        <p:spPr>
          <a:xfrm flipV="1">
            <a:off x="5951984" y="1124744"/>
            <a:ext cx="0" cy="48245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8B73135-3959-4A01-A013-C2AFA11628E6}"/>
              </a:ext>
            </a:extLst>
          </p:cNvPr>
          <p:cNvCxnSpPr>
            <a:cxnSpLocks/>
          </p:cNvCxnSpPr>
          <p:nvPr/>
        </p:nvCxnSpPr>
        <p:spPr>
          <a:xfrm>
            <a:off x="2495600" y="3573016"/>
            <a:ext cx="74168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7601568-588B-4C3B-8BCC-0790F2C7F5EA}"/>
              </a:ext>
            </a:extLst>
          </p:cNvPr>
          <p:cNvCxnSpPr>
            <a:endCxn id="2" idx="5"/>
          </p:cNvCxnSpPr>
          <p:nvPr/>
        </p:nvCxnSpPr>
        <p:spPr>
          <a:xfrm>
            <a:off x="5951984" y="3573016"/>
            <a:ext cx="1567892" cy="105986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4EFFD59-30E6-4E4C-901F-DC334DDC2E0B}"/>
                  </a:ext>
                </a:extLst>
              </p:cNvPr>
              <p:cNvSpPr txBox="1"/>
              <p:nvPr/>
            </p:nvSpPr>
            <p:spPr>
              <a:xfrm>
                <a:off x="5951983" y="3508032"/>
                <a:ext cx="648066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D" dirty="0">
                    <a:ea typeface="Cambria Math" panose="02040503050406030204" pitchFamily="18" charset="0"/>
                  </a:rPr>
                  <a:t>    -</a:t>
                </a:r>
                <a14:m>
                  <m:oMath xmlns:m="http://schemas.openxmlformats.org/officeDocument/2006/math">
                    <m:r>
                      <a:rPr lang="en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4EFFD59-30E6-4E4C-901F-DC334DDC2E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1983" y="3508032"/>
                <a:ext cx="648066" cy="369331"/>
              </a:xfrm>
              <a:prstGeom prst="rect">
                <a:avLst/>
              </a:prstGeom>
              <a:blipFill>
                <a:blip r:embed="rId2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76D34B4-F94D-477E-8040-2273766116A9}"/>
              </a:ext>
            </a:extLst>
          </p:cNvPr>
          <p:cNvCxnSpPr>
            <a:stCxn id="2" idx="5"/>
          </p:cNvCxnSpPr>
          <p:nvPr/>
        </p:nvCxnSpPr>
        <p:spPr>
          <a:xfrm flipV="1">
            <a:off x="7519876" y="3573016"/>
            <a:ext cx="0" cy="105986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3D9BF0E-4638-4921-9568-D4C388E9B55C}"/>
              </a:ext>
            </a:extLst>
          </p:cNvPr>
          <p:cNvSpPr txBox="1"/>
          <p:nvPr/>
        </p:nvSpPr>
        <p:spPr>
          <a:xfrm>
            <a:off x="6694985" y="3293366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  <a:endParaRPr lang="en-ID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7A18EDC-65A9-4B5C-986D-0186EA5109A0}"/>
              </a:ext>
            </a:extLst>
          </p:cNvPr>
          <p:cNvSpPr txBox="1"/>
          <p:nvPr/>
        </p:nvSpPr>
        <p:spPr>
          <a:xfrm>
            <a:off x="7449901" y="4541768"/>
            <a:ext cx="1160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P(x,-y)</a:t>
            </a:r>
            <a:endParaRPr lang="en-ID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32A7410-5723-4B66-88FB-2EEA9BB5939D}"/>
              </a:ext>
            </a:extLst>
          </p:cNvPr>
          <p:cNvSpPr txBox="1"/>
          <p:nvPr/>
        </p:nvSpPr>
        <p:spPr>
          <a:xfrm>
            <a:off x="7456880" y="3859596"/>
            <a:ext cx="403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-y</a:t>
            </a:r>
            <a:endParaRPr lang="en-ID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A3E93D8-505E-437E-9CE7-8B590A7FA266}"/>
              </a:ext>
            </a:extLst>
          </p:cNvPr>
          <p:cNvSpPr txBox="1"/>
          <p:nvPr/>
        </p:nvSpPr>
        <p:spPr>
          <a:xfrm flipH="1">
            <a:off x="6480576" y="4070458"/>
            <a:ext cx="238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054165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EAAB49-16EE-4304-8241-5270B1B52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8720"/>
            <a:ext cx="10515600" cy="5812755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id-ID" sz="2400" noProof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A1179C-FB4B-4CDE-BC82-A6FE39B6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D485E-9B35-4413-B46A-33720E09776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AA8FC79-5857-4DD6-9264-21CDD2FF60F6}"/>
                  </a:ext>
                </a:extLst>
              </p:cNvPr>
              <p:cNvSpPr txBox="1"/>
              <p:nvPr/>
            </p:nvSpPr>
            <p:spPr>
              <a:xfrm>
                <a:off x="838201" y="1169163"/>
                <a:ext cx="10010328" cy="31714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800" dirty="0" err="1"/>
                  <a:t>Sudut</a:t>
                </a:r>
                <a:r>
                  <a:rPr lang="en-US" sz="2800" dirty="0"/>
                  <a:t> </a:t>
                </a:r>
                <a:r>
                  <a:rPr lang="en-US" sz="2800" dirty="0" err="1"/>
                  <a:t>Negatif</a:t>
                </a:r>
                <a:endParaRPr lang="en-US" sz="2800" dirty="0"/>
              </a:p>
              <a:p>
                <a:r>
                  <a:rPr lang="en-US" sz="2800" dirty="0"/>
                  <a:t>Sin (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=−(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ID" sz="2800" dirty="0"/>
                  <a:t>)</a:t>
                </a:r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=−</m:t>
                    </m:r>
                    <m:func>
                      <m:funcPr>
                        <m:ctrlPr>
                          <a:rPr lang="en-US" sz="2800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 b="0" i="0" dirty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</m:oMath>
                </a14:m>
                <a:endParaRPr lang="en-ID" sz="2800" dirty="0"/>
              </a:p>
              <a:p>
                <a:r>
                  <a:rPr lang="en-US" sz="2800" dirty="0"/>
                  <a:t>cos (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=(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ID" sz="2800" dirty="0"/>
                  <a:t>)</a:t>
                </a:r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800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 b="0" i="0" dirty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</m:oMath>
                </a14:m>
                <a:endParaRPr lang="en-ID" sz="2800" dirty="0"/>
              </a:p>
              <a:p>
                <a:r>
                  <a:rPr lang="en-ID" sz="2800" dirty="0" err="1"/>
                  <a:t>tg</a:t>
                </a:r>
                <a:r>
                  <a:rPr lang="en-ID" sz="2800" dirty="0"/>
                  <a:t> </a:t>
                </a:r>
                <a:r>
                  <a:rPr lang="en-US" sz="2800" dirty="0"/>
                  <a:t>(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=−(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ID" sz="2800" dirty="0"/>
                  <a:t>)</a:t>
                </a:r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800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2800" b="0" i="0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800" b="0" i="0" dirty="0" smtClean="0">
                            <a:latin typeface="Cambria Math" panose="02040503050406030204" pitchFamily="18" charset="0"/>
                          </a:rPr>
                          <m:t>tg</m:t>
                        </m:r>
                      </m:fName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</m:oMath>
                </a14:m>
                <a:endParaRPr lang="en-ID" sz="2800" dirty="0"/>
              </a:p>
              <a:p>
                <a:endParaRPr lang="en-ID" sz="2800" dirty="0"/>
              </a:p>
              <a:p>
                <a:endParaRPr lang="en-ID" sz="32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AA8FC79-5857-4DD6-9264-21CDD2FF60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1" y="1169163"/>
                <a:ext cx="10010328" cy="3171446"/>
              </a:xfrm>
              <a:prstGeom prst="rect">
                <a:avLst/>
              </a:prstGeom>
              <a:blipFill>
                <a:blip r:embed="rId2"/>
                <a:stretch>
                  <a:fillRect l="-1279" t="-1923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8477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EAAB49-16EE-4304-8241-5270B1B52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8720"/>
            <a:ext cx="10515600" cy="5812755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Kuadran</a:t>
            </a:r>
            <a:r>
              <a:rPr lang="en-US" dirty="0"/>
              <a:t> II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A1179C-FB4B-4CDE-BC82-A6FE39B6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D485E-9B35-4413-B46A-33720E09776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AA8FC79-5857-4DD6-9264-21CDD2FF60F6}"/>
                  </a:ext>
                </a:extLst>
              </p:cNvPr>
              <p:cNvSpPr txBox="1"/>
              <p:nvPr/>
            </p:nvSpPr>
            <p:spPr>
              <a:xfrm>
                <a:off x="838201" y="1169163"/>
                <a:ext cx="10010328" cy="77188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000" dirty="0"/>
                  <a:t>S</a:t>
                </a:r>
                <a:r>
                  <a:rPr lang="en-ID" sz="3000" dirty="0"/>
                  <a:t>in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D" sz="3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30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D" sz="3000" dirty="0"/>
                  <a:t>+ </a:t>
                </a:r>
                <a14:m>
                  <m:oMath xmlns:m="http://schemas.openxmlformats.org/officeDocument/2006/math">
                    <m:r>
                      <a:rPr lang="en-ID" sz="3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func>
                      <m:funcPr>
                        <m:ctrlPr>
                          <a:rPr lang="en-US" sz="3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0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sz="3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ID" sz="3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000" i="1">
                                    <a:latin typeface="Cambria Math" panose="02040503050406030204" pitchFamily="18" charset="0"/>
                                  </a:rPr>
                                  <m:t>90</m:t>
                                </m:r>
                              </m:e>
                              <m:sup>
                                <m:r>
                                  <a:rPr lang="en-US" sz="3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p>
                            </m:sSup>
                            <m:r>
                              <a:rPr lang="en-US" sz="3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d>
                              <m:dPr>
                                <m:ctrlPr>
                                  <a:rPr lang="en-US" sz="3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30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3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d>
                          </m:e>
                        </m:d>
                        <m:r>
                          <a:rPr lang="en-US" sz="3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US" sz="3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3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3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3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d>
                            <m:r>
                              <a:rPr lang="en-US" sz="3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3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𝑐𝑜𝑠</m:t>
                            </m:r>
                            <m:r>
                              <a:rPr lang="en-US" sz="3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en-US" sz="3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      </m:t>
                            </m:r>
                          </m:e>
                        </m:func>
                      </m:e>
                    </m:func>
                  </m:oMath>
                </a14:m>
                <a:endParaRPr lang="en-US" sz="3000" b="0" dirty="0">
                  <a:ea typeface="Cambria Math" panose="02040503050406030204" pitchFamily="18" charset="0"/>
                </a:endParaRPr>
              </a:p>
              <a:p>
                <a:r>
                  <a:rPr lang="en-ID" sz="3000" dirty="0"/>
                  <a:t>Cos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D" sz="3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30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D" sz="3000" dirty="0"/>
                  <a:t>+ </a:t>
                </a:r>
                <a14:m>
                  <m:oMath xmlns:m="http://schemas.openxmlformats.org/officeDocument/2006/math">
                    <m:r>
                      <a:rPr lang="en-ID" sz="3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func>
                      <m:funcPr>
                        <m:ctrlPr>
                          <a:rPr lang="en-US" sz="3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0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cos</m:t>
                        </m:r>
                        <m:r>
                          <a:rPr lang="en-US" sz="30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fName>
                      <m:e>
                        <m:d>
                          <m:dPr>
                            <m:ctrlPr>
                              <a:rPr lang="en-US" sz="3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ID" sz="3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000" i="1">
                                    <a:latin typeface="Cambria Math" panose="02040503050406030204" pitchFamily="18" charset="0"/>
                                  </a:rPr>
                                  <m:t>90</m:t>
                                </m:r>
                              </m:e>
                              <m:sup>
                                <m:r>
                                  <a:rPr lang="en-US" sz="3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p>
                            </m:sSup>
                            <m:r>
                              <a:rPr lang="en-US" sz="3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d>
                              <m:dPr>
                                <m:ctrlPr>
                                  <a:rPr lang="en-US" sz="3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30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3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d>
                          </m:e>
                        </m:d>
                        <m:r>
                          <a:rPr lang="en-US" sz="3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US" sz="3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3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3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3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d>
                            <m:r>
                              <a:rPr lang="en-US" sz="3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3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func>
                              <m:funcPr>
                                <m:ctrlPr>
                                  <a:rPr lang="en-US" sz="3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30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US" sz="3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e>
                        </m:func>
                      </m:e>
                    </m:func>
                  </m:oMath>
                </a14:m>
                <a:endParaRPr lang="en-US" sz="3000" b="0" dirty="0">
                  <a:ea typeface="Cambria Math" panose="02040503050406030204" pitchFamily="18" charset="0"/>
                </a:endParaRPr>
              </a:p>
              <a:p>
                <a:r>
                  <a:rPr lang="en-ID" sz="3000" dirty="0" err="1"/>
                  <a:t>tg</a:t>
                </a:r>
                <a:r>
                  <a:rPr lang="en-ID" sz="3000" dirty="0"/>
                  <a:t>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D" sz="3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30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D" sz="3000" dirty="0"/>
                  <a:t>+ </a:t>
                </a:r>
                <a14:m>
                  <m:oMath xmlns:m="http://schemas.openxmlformats.org/officeDocument/2006/math">
                    <m:r>
                      <a:rPr lang="en-ID" sz="3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func>
                      <m:funcPr>
                        <m:ctrlPr>
                          <a:rPr lang="en-US" sz="3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0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cos</m:t>
                        </m:r>
                        <m:r>
                          <a:rPr lang="en-US" sz="30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fName>
                      <m:e>
                        <m:d>
                          <m:dPr>
                            <m:ctrlPr>
                              <a:rPr lang="en-US" sz="3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ID" sz="3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000" i="1">
                                    <a:latin typeface="Cambria Math" panose="02040503050406030204" pitchFamily="18" charset="0"/>
                                  </a:rPr>
                                  <m:t>90</m:t>
                                </m:r>
                              </m:e>
                              <m:sup>
                                <m:r>
                                  <a:rPr lang="en-US" sz="3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p>
                            </m:sSup>
                            <m:r>
                              <a:rPr lang="en-US" sz="3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d>
                              <m:dPr>
                                <m:ctrlPr>
                                  <a:rPr lang="en-US" sz="3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30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3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d>
                          </m:e>
                        </m:d>
                        <m:r>
                          <a:rPr lang="en-US" sz="3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US" sz="3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ctg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3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3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3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d>
                          </m:e>
                        </m:func>
                      </m:e>
                    </m:func>
                    <m:r>
                      <a:rPr lang="en-US" sz="3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en-US" sz="3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𝑐𝑡𝑔</m:t>
                    </m:r>
                    <m:r>
                      <a:rPr lang="en-US" sz="3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n-ID" sz="3000" dirty="0"/>
              </a:p>
              <a:p>
                <a:r>
                  <a:rPr lang="en-ID" sz="3200" dirty="0" err="1"/>
                  <a:t>Kuadran</a:t>
                </a:r>
                <a:r>
                  <a:rPr lang="en-ID" sz="3200" dirty="0"/>
                  <a:t> III</a:t>
                </a:r>
              </a:p>
              <a:p>
                <a:r>
                  <a:rPr lang="en-ID" sz="3200" dirty="0"/>
                  <a:t>Cos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D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270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)=−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n-US" sz="3200" b="0" dirty="0">
                  <a:ea typeface="Cambria Math" panose="02040503050406030204" pitchFamily="18" charset="0"/>
                </a:endParaRPr>
              </a:p>
              <a:p>
                <a:r>
                  <a:rPr lang="en-ID" sz="3200" dirty="0"/>
                  <a:t>Sin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D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270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)=−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n-ID" sz="3200" dirty="0"/>
              </a:p>
              <a:p>
                <a:r>
                  <a:rPr lang="en-ID" sz="3200" dirty="0" err="1"/>
                  <a:t>tg</a:t>
                </a:r>
                <a:r>
                  <a:rPr lang="en-ID" sz="3200" dirty="0"/>
                  <a:t>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D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270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𝑐𝑡𝑔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n-ID" sz="3200" dirty="0"/>
              </a:p>
              <a:p>
                <a:r>
                  <a:rPr lang="en-ID" sz="3200" dirty="0" err="1"/>
                  <a:t>Kuadran</a:t>
                </a:r>
                <a:r>
                  <a:rPr lang="en-ID" sz="3200" dirty="0"/>
                  <a:t> IV</a:t>
                </a:r>
              </a:p>
              <a:p>
                <a:r>
                  <a:rPr lang="en-ID" sz="3200" dirty="0"/>
                  <a:t>Cos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D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270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)=−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n-US" sz="3200" b="0" dirty="0">
                  <a:ea typeface="Cambria Math" panose="02040503050406030204" pitchFamily="18" charset="0"/>
                </a:endParaRPr>
              </a:p>
              <a:p>
                <a:r>
                  <a:rPr lang="en-ID" sz="3200" dirty="0"/>
                  <a:t>Sin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D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270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n-ID" sz="3200" dirty="0"/>
              </a:p>
              <a:p>
                <a:r>
                  <a:rPr lang="en-ID" sz="3200" dirty="0" err="1"/>
                  <a:t>tg</a:t>
                </a:r>
                <a:r>
                  <a:rPr lang="en-ID" sz="3200" dirty="0"/>
                  <a:t>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D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270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)=−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𝑐𝑡𝑔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n-ID" sz="3200" dirty="0"/>
              </a:p>
              <a:p>
                <a:endParaRPr lang="en-ID" sz="3600" dirty="0"/>
              </a:p>
              <a:p>
                <a:endParaRPr lang="en-ID" sz="3600" dirty="0"/>
              </a:p>
              <a:p>
                <a:endParaRPr lang="en-ID" sz="3600" dirty="0"/>
              </a:p>
              <a:p>
                <a:endParaRPr lang="en-ID" sz="30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AA8FC79-5857-4DD6-9264-21CDD2FF60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1" y="1169163"/>
                <a:ext cx="10010328" cy="7718844"/>
              </a:xfrm>
              <a:prstGeom prst="rect">
                <a:avLst/>
              </a:prstGeom>
              <a:blipFill>
                <a:blip r:embed="rId2"/>
                <a:stretch>
                  <a:fillRect l="-1583" t="-47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49544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EAAB49-16EE-4304-8241-5270B1B52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8720"/>
            <a:ext cx="10515600" cy="5812755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id-ID" sz="2400" noProof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A1179C-FB4B-4CDE-BC82-A6FE39B6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D485E-9B35-4413-B46A-33720E09776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AA8FC79-5857-4DD6-9264-21CDD2FF60F6}"/>
                  </a:ext>
                </a:extLst>
              </p:cNvPr>
              <p:cNvSpPr txBox="1"/>
              <p:nvPr/>
            </p:nvSpPr>
            <p:spPr>
              <a:xfrm>
                <a:off x="838201" y="1169163"/>
                <a:ext cx="10010328" cy="42473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000" dirty="0"/>
                  <a:t>LATIHAN SOAL</a:t>
                </a:r>
              </a:p>
              <a:p>
                <a:pPr marL="514350" indent="-514350">
                  <a:buAutoNum type="arabicPeriod"/>
                </a:pPr>
                <a:r>
                  <a:rPr lang="en-US" sz="3000" dirty="0" err="1"/>
                  <a:t>Nyatakan</a:t>
                </a:r>
                <a:r>
                  <a:rPr lang="en-US" sz="3000" dirty="0"/>
                  <a:t> </a:t>
                </a:r>
                <a:r>
                  <a:rPr lang="en-US" sz="3000" dirty="0" err="1"/>
                  <a:t>dalam</a:t>
                </a:r>
                <a:r>
                  <a:rPr lang="en-US" sz="3000" dirty="0"/>
                  <a:t> </a:t>
                </a:r>
                <a:r>
                  <a:rPr lang="en-US" sz="3000" dirty="0" err="1"/>
                  <a:t>sudut</a:t>
                </a:r>
                <a:r>
                  <a:rPr lang="en-US" sz="3000" dirty="0"/>
                  <a:t> </a:t>
                </a:r>
                <a:r>
                  <a:rPr lang="en-US" sz="3000" dirty="0" err="1"/>
                  <a:t>lancip</a:t>
                </a:r>
                <a:endParaRPr lang="en-US" sz="3000" dirty="0"/>
              </a:p>
              <a:p>
                <a:pPr marL="514350" indent="-514350">
                  <a:buAutoNum type="alphaLcPeriod"/>
                </a:pPr>
                <a:r>
                  <a:rPr lang="en-US" sz="3000" dirty="0"/>
                  <a:t>Sin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98</m:t>
                        </m:r>
                      </m:e>
                      <m:sup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ID" sz="3000" dirty="0"/>
              </a:p>
              <a:p>
                <a:pPr marL="514350" indent="-514350">
                  <a:buAutoNum type="alphaLcPeriod"/>
                </a:pPr>
                <a:r>
                  <a:rPr lang="en-ID" sz="3000" dirty="0"/>
                  <a:t>Cos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103</m:t>
                        </m:r>
                      </m:e>
                      <m:sup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3000" b="0" dirty="0"/>
              </a:p>
              <a:p>
                <a:pPr marL="514350" indent="-514350">
                  <a:buAutoNum type="alphaLcPeriod"/>
                </a:pPr>
                <a:r>
                  <a:rPr lang="en-ID" sz="3000" dirty="0"/>
                  <a:t>Csc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245</m:t>
                        </m:r>
                      </m:e>
                      <m:sup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3000" b="0" dirty="0"/>
              </a:p>
              <a:p>
                <a:pPr marL="514350" indent="-514350">
                  <a:buAutoNum type="alphaLcPeriod"/>
                </a:pPr>
                <a:r>
                  <a:rPr lang="en-ID" sz="3000" dirty="0"/>
                  <a:t>Sec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199</m:t>
                        </m:r>
                      </m:e>
                      <m:sup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ID" sz="3000" dirty="0"/>
              </a:p>
              <a:p>
                <a:pPr marL="514350" indent="-514350">
                  <a:buAutoNum type="alphaLcPeriod"/>
                </a:pPr>
                <a:r>
                  <a:rPr lang="en-ID" sz="3000" dirty="0" err="1"/>
                  <a:t>tg</a:t>
                </a:r>
                <a:r>
                  <a:rPr lang="en-ID" sz="3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825</m:t>
                        </m:r>
                      </m:e>
                      <m:sup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ID" sz="3000" dirty="0"/>
              </a:p>
              <a:p>
                <a:pPr marL="514350" indent="-514350">
                  <a:buAutoNum type="alphaLcPeriod"/>
                </a:pPr>
                <a:r>
                  <a:rPr lang="en-ID" sz="3000" dirty="0" err="1"/>
                  <a:t>ctg</a:t>
                </a:r>
                <a:r>
                  <a:rPr lang="en-ID" sz="3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178</m:t>
                        </m:r>
                      </m:e>
                      <m:sup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ID" sz="3000" dirty="0"/>
              </a:p>
              <a:p>
                <a:endParaRPr lang="en-ID" sz="30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AA8FC79-5857-4DD6-9264-21CDD2FF60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1" y="1169163"/>
                <a:ext cx="10010328" cy="4247317"/>
              </a:xfrm>
              <a:prstGeom prst="rect">
                <a:avLst/>
              </a:prstGeom>
              <a:blipFill>
                <a:blip r:embed="rId2"/>
                <a:stretch>
                  <a:fillRect l="-1462" t="-1722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7044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EAAB49-16EE-4304-8241-5270B1B52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8720"/>
            <a:ext cx="10515600" cy="5812755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id-ID" sz="2400" noProof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A1179C-FB4B-4CDE-BC82-A6FE39B6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D485E-9B35-4413-B46A-33720E09776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AA8FC79-5857-4DD6-9264-21CDD2FF60F6}"/>
                  </a:ext>
                </a:extLst>
              </p:cNvPr>
              <p:cNvSpPr txBox="1"/>
              <p:nvPr/>
            </p:nvSpPr>
            <p:spPr>
              <a:xfrm>
                <a:off x="838200" y="1169163"/>
                <a:ext cx="10370367" cy="47795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000" dirty="0"/>
                  <a:t>2. </a:t>
                </a:r>
                <a:r>
                  <a:rPr lang="en-US" sz="3000" dirty="0" err="1"/>
                  <a:t>Hitunglah</a:t>
                </a:r>
                <a:r>
                  <a:rPr lang="en-US" sz="3000" dirty="0"/>
                  <a:t> </a:t>
                </a:r>
                <a:r>
                  <a:rPr lang="en-US" sz="3000" dirty="0" err="1"/>
                  <a:t>nilai</a:t>
                </a:r>
                <a:r>
                  <a:rPr lang="en-US" sz="3000" dirty="0"/>
                  <a:t> </a:t>
                </a:r>
                <a:r>
                  <a:rPr lang="en-US" sz="3000" dirty="0" err="1"/>
                  <a:t>fungsi</a:t>
                </a:r>
                <a:r>
                  <a:rPr lang="en-US" sz="3000" dirty="0"/>
                  <a:t> </a:t>
                </a:r>
                <a:r>
                  <a:rPr lang="en-US" sz="3000" dirty="0" err="1"/>
                  <a:t>trigonometri</a:t>
                </a:r>
                <a:r>
                  <a:rPr lang="en-US" sz="3000" dirty="0"/>
                  <a:t> </a:t>
                </a:r>
                <a:r>
                  <a:rPr lang="en-US" sz="3000" dirty="0" err="1"/>
                  <a:t>tanpa</a:t>
                </a:r>
                <a:r>
                  <a:rPr lang="en-US" sz="3000" dirty="0"/>
                  <a:t> </a:t>
                </a:r>
                <a:r>
                  <a:rPr lang="en-US" sz="3000" dirty="0" err="1"/>
                  <a:t>menggunakan</a:t>
                </a:r>
                <a:endParaRPr lang="en-US" sz="3000" dirty="0"/>
              </a:p>
              <a:p>
                <a:r>
                  <a:rPr lang="en-US" sz="3000" dirty="0"/>
                  <a:t>    </a:t>
                </a:r>
                <a:r>
                  <a:rPr lang="en-US" sz="3000" dirty="0" err="1"/>
                  <a:t>kalkulator</a:t>
                </a:r>
                <a:endParaRPr lang="en-US" sz="3000" dirty="0"/>
              </a:p>
              <a:p>
                <a:pPr marL="514350" indent="-514350">
                  <a:buAutoNum type="alphaLcPeriod"/>
                </a:pPr>
                <a:r>
                  <a:rPr lang="en-US" sz="3000" dirty="0"/>
                  <a:t>Cos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120</m:t>
                        </m:r>
                      </m:e>
                      <m:sup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3000" dirty="0"/>
              </a:p>
              <a:p>
                <a:pPr marL="514350" indent="-514350">
                  <a:buAutoNum type="alphaLcPeriod"/>
                </a:pPr>
                <a:r>
                  <a:rPr lang="en-US" sz="3000" dirty="0"/>
                  <a:t>Sec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225</m:t>
                        </m:r>
                      </m:e>
                      <m:sup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3000" dirty="0"/>
              </a:p>
              <a:p>
                <a:pPr marL="514350" indent="-514350">
                  <a:buAutoNum type="alphaLcPeriod"/>
                </a:pPr>
                <a:r>
                  <a:rPr lang="en-US" sz="3000" dirty="0" err="1"/>
                  <a:t>tg</a:t>
                </a:r>
                <a:r>
                  <a:rPr lang="en-US" sz="3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330</m:t>
                        </m:r>
                      </m:e>
                      <m:sup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3000" dirty="0"/>
              </a:p>
              <a:p>
                <a:pPr marL="514350" indent="-514350">
                  <a:buAutoNum type="alphaLcPeriod"/>
                </a:pPr>
                <a:r>
                  <a:rPr lang="en-US" sz="3000" dirty="0" err="1"/>
                  <a:t>ctg</a:t>
                </a:r>
                <a:r>
                  <a:rPr lang="en-US" sz="3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315</m:t>
                        </m:r>
                      </m:e>
                      <m:sup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3000" dirty="0"/>
              </a:p>
              <a:p>
                <a:pPr marL="514350" indent="-514350">
                  <a:buAutoNum type="alphaLcPeriod"/>
                </a:pPr>
                <a:r>
                  <a:rPr lang="en-US" sz="3000" dirty="0"/>
                  <a:t>Sin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420</m:t>
                        </m:r>
                      </m:e>
                      <m:sup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3000" dirty="0"/>
              </a:p>
              <a:p>
                <a:pPr marL="514350" indent="-514350">
                  <a:buAutoNum type="alphaLcPeriod"/>
                </a:pPr>
                <a:r>
                  <a:rPr lang="en-US" sz="3000" dirty="0"/>
                  <a:t>Cosec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240</m:t>
                        </m:r>
                      </m:e>
                      <m:sup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3000" dirty="0"/>
              </a:p>
              <a:p>
                <a:endParaRPr lang="en-ID" sz="3000" dirty="0"/>
              </a:p>
              <a:p>
                <a:endParaRPr lang="en-ID" sz="30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AA8FC79-5857-4DD6-9264-21CDD2FF60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169163"/>
                <a:ext cx="10370367" cy="4779578"/>
              </a:xfrm>
              <a:prstGeom prst="rect">
                <a:avLst/>
              </a:prstGeom>
              <a:blipFill>
                <a:blip r:embed="rId2"/>
                <a:stretch>
                  <a:fillRect l="-1411" t="-1531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06089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EAAB49-16EE-4304-8241-5270B1B52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8720"/>
            <a:ext cx="10515600" cy="5812755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id-ID" sz="2400" noProof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A1179C-FB4B-4CDE-BC82-A6FE39B6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D485E-9B35-4413-B46A-33720E09776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AA8FC79-5857-4DD6-9264-21CDD2FF60F6}"/>
                  </a:ext>
                </a:extLst>
              </p:cNvPr>
              <p:cNvSpPr txBox="1"/>
              <p:nvPr/>
            </p:nvSpPr>
            <p:spPr>
              <a:xfrm>
                <a:off x="838200" y="1169163"/>
                <a:ext cx="10515600" cy="20095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000" dirty="0"/>
                  <a:t>3. </a:t>
                </a:r>
                <a:r>
                  <a:rPr lang="en-US" sz="3000" dirty="0" err="1"/>
                  <a:t>Diketahui</a:t>
                </a:r>
                <a:r>
                  <a:rPr lang="en-US" sz="3000" dirty="0"/>
                  <a:t> sin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e>
                      <m:sup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3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3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000" b="0" i="1" smtClean="0">
                        <a:latin typeface="Cambria Math" panose="02040503050406030204" pitchFamily="18" charset="0"/>
                      </a:rPr>
                      <m:t>𝑁𝑦𝑎𝑡𝑎𝑘𝑎𝑛</m:t>
                    </m:r>
                    <m:r>
                      <a:rPr lang="en-US" sz="3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000" b="0" i="1" smtClean="0">
                        <a:latin typeface="Cambria Math" panose="02040503050406030204" pitchFamily="18" charset="0"/>
                      </a:rPr>
                      <m:t>𝑓𝑢𝑛𝑔𝑠𝑖</m:t>
                    </m:r>
                    <m:r>
                      <a:rPr lang="en-US" sz="3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000" b="0" i="1" smtClean="0">
                        <a:latin typeface="Cambria Math" panose="02040503050406030204" pitchFamily="18" charset="0"/>
                      </a:rPr>
                      <m:t>𝑓𝑢𝑛𝑔𝑠𝑖</m:t>
                    </m:r>
                    <m:r>
                      <a:rPr lang="en-US" sz="3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000" b="0" i="1" smtClean="0">
                        <a:latin typeface="Cambria Math" panose="02040503050406030204" pitchFamily="18" charset="0"/>
                      </a:rPr>
                      <m:t>𝑏𝑒𝑟𝑖𝑘𝑢𝑡</m:t>
                    </m:r>
                    <m:r>
                      <a:rPr lang="en-US" sz="3000" b="0" i="1" smtClean="0">
                        <a:latin typeface="Cambria Math" panose="02040503050406030204" pitchFamily="18" charset="0"/>
                      </a:rPr>
                      <m:t>,      </m:t>
                    </m:r>
                    <m:r>
                      <m:rPr>
                        <m:sty m:val="p"/>
                      </m:rPr>
                      <a:rPr lang="en-US" sz="3000" b="0" i="0" smtClean="0">
                        <a:latin typeface="Cambria Math" panose="02040503050406030204" pitchFamily="18" charset="0"/>
                      </a:rPr>
                      <m:t>dalam</m:t>
                    </m:r>
                    <m:r>
                      <a:rPr lang="en-US" sz="3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3000" b="0" i="0" smtClean="0">
                        <a:latin typeface="Cambria Math" panose="02040503050406030204" pitchFamily="18" charset="0"/>
                      </a:rPr>
                      <m:t>t</m:t>
                    </m:r>
                  </m:oMath>
                </a14:m>
                <a:r>
                  <a:rPr lang="en-US" sz="3000" dirty="0"/>
                  <a:t> </a:t>
                </a:r>
              </a:p>
              <a:p>
                <a:r>
                  <a:rPr lang="en-US" sz="3000" dirty="0"/>
                  <a:t>a. Sin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345</m:t>
                        </m:r>
                      </m:e>
                      <m:sup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ID" sz="3000" dirty="0"/>
                  <a:t>     b. sin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735</m:t>
                        </m:r>
                      </m:e>
                      <m:sup>
                        <m:r>
                          <a:rPr lang="en-US" sz="3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ID" sz="3000" dirty="0"/>
                  <a:t>      c. sin (</a:t>
                </a:r>
                <a14:m>
                  <m:oMath xmlns:m="http://schemas.openxmlformats.org/officeDocument/2006/math">
                    <m:r>
                      <a:rPr lang="en-US" sz="30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3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255</m:t>
                        </m:r>
                      </m:e>
                      <m:sup>
                        <m:r>
                          <a:rPr lang="en-US" sz="30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ID" sz="3000" dirty="0"/>
                  <a:t>)</a:t>
                </a:r>
              </a:p>
              <a:p>
                <a:endParaRPr lang="en-ID" sz="30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AA8FC79-5857-4DD6-9264-21CDD2FF60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169163"/>
                <a:ext cx="10515600" cy="2009589"/>
              </a:xfrm>
              <a:prstGeom prst="rect">
                <a:avLst/>
              </a:prstGeom>
              <a:blipFill>
                <a:blip r:embed="rId2"/>
                <a:stretch>
                  <a:fillRect l="-1391" t="-364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05885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EAAB49-16EE-4304-8241-5270B1B52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8719"/>
            <a:ext cx="10515600" cy="5812755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id-ID" sz="2400" noProof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A1179C-FB4B-4CDE-BC82-A6FE39B6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D485E-9B35-4413-B46A-33720E09776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66A8DD-6903-4B73-ABEB-B0A2B8815940}"/>
              </a:ext>
            </a:extLst>
          </p:cNvPr>
          <p:cNvSpPr txBox="1"/>
          <p:nvPr/>
        </p:nvSpPr>
        <p:spPr>
          <a:xfrm>
            <a:off x="983432" y="3030266"/>
            <a:ext cx="993710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dirty="0" err="1">
                <a:latin typeface="+mj-lt"/>
              </a:rPr>
              <a:t>Terima</a:t>
            </a:r>
            <a:r>
              <a:rPr lang="en-US" sz="9600" dirty="0">
                <a:latin typeface="+mj-lt"/>
              </a:rPr>
              <a:t> </a:t>
            </a:r>
            <a:r>
              <a:rPr lang="en-US" sz="9600" dirty="0" err="1">
                <a:latin typeface="+mj-lt"/>
              </a:rPr>
              <a:t>kasih</a:t>
            </a:r>
            <a:endParaRPr lang="en-ID" sz="9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33361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C0C14-CE3C-4B53-85BA-41805C43D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24743"/>
          </a:xfr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200" b="1" noProof="1">
                <a:solidFill>
                  <a:schemeClr val="bg1"/>
                </a:solidFill>
                <a:latin typeface="Segoe Print" panose="02000600000000000000" pitchFamily="2" charset="0"/>
              </a:rPr>
              <a:t>Sudut Istimewa</a:t>
            </a:r>
            <a:endParaRPr lang="en-US" sz="32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BB7D2A-3DBD-4860-B09C-DBA596771B9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4189" y="1472295"/>
                <a:ext cx="10515600" cy="5249180"/>
              </a:xfrm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>
                <a:normAutofit fontScale="92500" lnSpcReduction="20000"/>
              </a:bodyPr>
              <a:lstStyle/>
              <a:p>
                <a:pPr marL="0" indent="0" algn="just">
                  <a:buNone/>
                </a:pPr>
                <a:r>
                  <a:rPr lang="en-US" sz="2800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A																	sin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𝟑𝟎</m:t>
                        </m:r>
                      </m:e>
                      <m:sup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2800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sz="2800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2800" b="1" i="1" noProof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		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𝟔𝟎</m:t>
                        </m:r>
                      </m:e>
                      <m:sup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2800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										</a:t>
                </a:r>
              </a:p>
              <a:p>
                <a:pPr marL="0" indent="0" algn="just">
                  <a:buNone/>
                </a:pPr>
                <a:r>
                  <a:rPr lang="en-US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</a:t>
                </a:r>
                <a:r>
                  <a:rPr lang="en-US" sz="2800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a		      2a				cos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𝟑𝟎</m:t>
                        </m:r>
                      </m:e>
                      <m:sup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2800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  <m:rad>
                          <m:radPr>
                            <m:degHide m:val="on"/>
                            <m:ctrlPr>
                              <a:rPr lang="en-US" sz="2800" b="1" i="1" noProof="1" smtClean="0">
                                <a:solidFill>
                                  <a:schemeClr val="accent6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1" i="1" noProof="1" smtClean="0">
                                <a:solidFill>
                                  <a:schemeClr val="accent6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den>
                    </m:f>
                    <m:r>
                      <a:rPr lang="en-US" sz="2800" b="1" i="1" noProof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e>
                    </m:rad>
                  </m:oMath>
                </a14:m>
                <a:r>
                  <a:rPr lang="en-US" sz="2800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																			tg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𝟑𝟎</m:t>
                        </m:r>
                      </m:e>
                      <m:sup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p>
                    </m:sSup>
                    <m:r>
                      <a:rPr lang="en-US" sz="2800" b="1" i="1" noProof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  <m:rad>
                          <m:radPr>
                            <m:degHide m:val="on"/>
                            <m:ctrlPr>
                              <a:rPr lang="en-US" sz="2800" b="1" i="1" noProof="1" smtClean="0">
                                <a:solidFill>
                                  <a:schemeClr val="accent6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1" i="1" noProof="1" smtClean="0">
                                <a:solidFill>
                                  <a:schemeClr val="accent6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800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=1/3 	</a:t>
                </a:r>
                <a:r>
                  <a:rPr lang="en-US" b="1" noProof="1">
                    <a:solidFill>
                      <a:schemeClr val="accent6">
                        <a:lumMod val="50000"/>
                      </a:schemeClr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1" i="1" noProof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1" i="1" noProof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e>
                    </m:rad>
                    <m:r>
                      <a:rPr lang="en-US" b="1" i="1" noProof="1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						</a:t>
                </a:r>
                <a:r>
                  <a:rPr lang="en-US" sz="2000" b="1" noProof="1">
                    <a:solidFill>
                      <a:schemeClr val="accent6">
                        <a:lumMod val="50000"/>
                      </a:schemeClr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noProof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 noProof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𝟑𝟎</m:t>
                        </m:r>
                      </m:e>
                      <m:sup>
                        <m:r>
                          <a:rPr lang="en-US" sz="2000" b="1" i="1" noProof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p>
                    </m:sSup>
                    <m:r>
                      <a:rPr lang="en-US" sz="2000" b="1" i="1" noProof="1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								                                                 	             sin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𝟔𝟎</m:t>
                        </m:r>
                      </m:e>
                      <m:sup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p>
                    </m:sSup>
                    <m:r>
                      <a:rPr lang="en-US" sz="2800" b="1" i="1" noProof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  <m:rad>
                          <m:radPr>
                            <m:degHide m:val="on"/>
                            <m:ctrlPr>
                              <a:rPr lang="en-US" sz="2800" b="1" i="1" noProof="1" smtClean="0">
                                <a:solidFill>
                                  <a:schemeClr val="accent6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1" i="1" noProof="1" smtClean="0">
                                <a:solidFill>
                                  <a:schemeClr val="accent6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den>
                    </m:f>
                    <m:r>
                      <a:rPr lang="en-US" sz="2800" b="1" i="1" noProof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e>
                    </m:rad>
                  </m:oMath>
                </a14:m>
                <a:r>
                  <a:rPr lang="en-US" sz="2800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	          	</a:t>
                </a:r>
              </a:p>
              <a:p>
                <a:pPr marL="0" indent="0" algn="just">
                  <a:buNone/>
                </a:pPr>
                <a:r>
                  <a:rPr lang="en-US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B                 a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e>
                    </m:rad>
                  </m:oMath>
                </a14:m>
                <a:r>
                  <a:rPr lang="en-US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                  </a:t>
                </a:r>
                <a:r>
                  <a:rPr lang="en-US" sz="2800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	C	cos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𝟔𝟎</m:t>
                        </m:r>
                      </m:e>
                      <m:sup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p>
                    </m:sSup>
                    <m:r>
                      <a:rPr lang="en-US" sz="2800" b="1" i="1" noProof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den>
                    </m:f>
                    <m:r>
                      <a:rPr lang="en-US" sz="2800" b="1" i="1" noProof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800" b="1" noProof="1">
                  <a:solidFill>
                    <a:schemeClr val="accent6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2800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                                                                       </a:t>
                </a:r>
              </a:p>
              <a:p>
                <a:pPr marL="0" indent="0" algn="just">
                  <a:buNone/>
                </a:pPr>
                <a:r>
                  <a:rPr lang="en-US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                                                                      </a:t>
                </a:r>
                <a:r>
                  <a:rPr lang="en-US" sz="2800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tg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𝟔𝟎</m:t>
                        </m:r>
                      </m:e>
                      <m:sup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p>
                    </m:sSup>
                    <m:r>
                      <a:rPr lang="en-US" sz="2800" b="1" i="1" noProof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  <m:rad>
                          <m:radPr>
                            <m:degHide m:val="on"/>
                            <m:ctrlPr>
                              <a:rPr lang="en-US" sz="2800" b="1" i="1" noProof="1" smtClean="0">
                                <a:solidFill>
                                  <a:schemeClr val="accent6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1" i="1" noProof="1" smtClean="0">
                                <a:solidFill>
                                  <a:schemeClr val="accent6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den>
                    </m:f>
                    <m:r>
                      <a:rPr lang="en-US" sz="2800" b="1" i="1" noProof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e>
                    </m:rad>
                  </m:oMath>
                </a14:m>
                <a:r>
                  <a:rPr lang="en-US" sz="2800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					</a:t>
                </a:r>
              </a:p>
              <a:p>
                <a:pPr marL="0" indent="0" algn="just">
                  <a:buNone/>
                </a:pPr>
                <a:r>
                  <a:rPr lang="en-US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                </a:t>
                </a:r>
                <a:endParaRPr lang="id-ID" sz="2800" b="1" noProof="1">
                  <a:solidFill>
                    <a:schemeClr val="accent6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BB7D2A-3DBD-4860-B09C-DBA596771B9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4189" y="1472295"/>
                <a:ext cx="10515600" cy="5249180"/>
              </a:xfrm>
              <a:blipFill>
                <a:blip r:embed="rId3"/>
                <a:stretch>
                  <a:fillRect t="-3244"/>
                </a:stretch>
              </a:blip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8AF0E3-F3E7-4ADF-B627-F3E4655B7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EBB00-972F-4B76-A597-6DCC215272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A274CBB-6025-48F7-8127-3E949E1D2A83}"/>
              </a:ext>
            </a:extLst>
          </p:cNvPr>
          <p:cNvCxnSpPr/>
          <p:nvPr/>
        </p:nvCxnSpPr>
        <p:spPr>
          <a:xfrm flipH="1">
            <a:off x="2245895" y="2996952"/>
            <a:ext cx="33681" cy="350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487483D-7098-47E0-82D4-29327BDFC135}"/>
              </a:ext>
            </a:extLst>
          </p:cNvPr>
          <p:cNvCxnSpPr/>
          <p:nvPr/>
        </p:nvCxnSpPr>
        <p:spPr>
          <a:xfrm>
            <a:off x="1703512" y="1988840"/>
            <a:ext cx="0" cy="31683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63886CF-EC76-4938-8F1A-2E3F2975BAFA}"/>
              </a:ext>
            </a:extLst>
          </p:cNvPr>
          <p:cNvCxnSpPr/>
          <p:nvPr/>
        </p:nvCxnSpPr>
        <p:spPr>
          <a:xfrm>
            <a:off x="1703512" y="5085184"/>
            <a:ext cx="374441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6835D0D-C8A9-4E43-9DF6-C2744266F2C3}"/>
              </a:ext>
            </a:extLst>
          </p:cNvPr>
          <p:cNvCxnSpPr>
            <a:cxnSpLocks/>
          </p:cNvCxnSpPr>
          <p:nvPr/>
        </p:nvCxnSpPr>
        <p:spPr>
          <a:xfrm>
            <a:off x="1703512" y="1988840"/>
            <a:ext cx="3744416" cy="309634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F1438B8-812D-4238-8328-612435665700}"/>
              </a:ext>
            </a:extLst>
          </p:cNvPr>
          <p:cNvSpPr txBox="1"/>
          <p:nvPr/>
        </p:nvSpPr>
        <p:spPr>
          <a:xfrm>
            <a:off x="5646821" y="297581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25602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C0C14-CE3C-4B53-85BA-41805C43D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24743"/>
          </a:xfr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200" b="1" noProof="1">
                <a:solidFill>
                  <a:schemeClr val="bg1"/>
                </a:solidFill>
                <a:latin typeface="Segoe Print" panose="02000600000000000000" pitchFamily="2" charset="0"/>
              </a:rPr>
              <a:t>A. Pengantar </a:t>
            </a:r>
            <a:endParaRPr lang="en-US" sz="32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BB7D2A-3DBD-4860-B09C-DBA596771B9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72295"/>
                <a:ext cx="10515600" cy="5249180"/>
              </a:xfrm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2800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</a:t>
                </a:r>
              </a:p>
              <a:p>
                <a:pPr marL="0" indent="0" algn="just">
                  <a:buNone/>
                </a:pPr>
                <a:r>
                  <a:rPr lang="en-US" sz="2800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A										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𝟒𝟓</m:t>
                        </m:r>
                      </m:e>
                      <m:sup>
                        <m:r>
                          <a:rPr lang="en-US" sz="20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2800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						Sin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𝟒𝟓</m:t>
                        </m:r>
                      </m:e>
                      <m:sup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p>
                    </m:sSup>
                    <m:r>
                      <a:rPr lang="en-US" sz="2800" b="1" i="1" noProof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b="1" i="1" noProof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  <m:r>
                          <a:rPr lang="en-US" b="1" i="1" noProof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√</m:t>
                        </m:r>
                        <m:r>
                          <a:rPr lang="en-US" b="1" i="1" noProof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noProof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	</m:t>
                        </m:r>
                      </m:den>
                    </m:f>
                  </m:oMath>
                </a14:m>
                <a:r>
                  <a:rPr lang="en-US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½ √2 				a √2 				cos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noProof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noProof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𝟒𝟓</m:t>
                        </m:r>
                      </m:e>
                      <m:sup>
                        <m:r>
                          <a:rPr lang="en-US" b="1" i="1" noProof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p>
                    </m:sSup>
                    <m:r>
                      <a:rPr lang="en-US" b="1" i="1" noProof="1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 noProof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noProof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b="1" i="1" noProof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  <m:r>
                          <a:rPr lang="en-US" b="1" i="1" noProof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√</m:t>
                        </m:r>
                        <m:r>
                          <a:rPr lang="en-US" b="1" i="1" noProof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noProof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	</m:t>
                        </m:r>
                      </m:den>
                    </m:f>
                  </m:oMath>
                </a14:m>
                <a:r>
                  <a:rPr lang="en-US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½ √2 										</a:t>
                </a:r>
                <a:r>
                  <a:rPr lang="en-US" sz="2800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			a						tg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noProof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noProof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𝟒𝟓</m:t>
                        </m:r>
                      </m:e>
                      <m:sup>
                        <m:r>
                          <a:rPr lang="en-US" b="1" i="1" noProof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p>
                    </m:sSup>
                    <m:r>
                      <a:rPr lang="en-US" b="1" i="1" noProof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b="1" i="1" noProof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sz="2800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	=1																													</a:t>
                </a:r>
                <a:r>
                  <a:rPr lang="en-US" b="1" noProof="1">
                    <a:solidFill>
                      <a:schemeClr val="accent6">
                        <a:lumMod val="50000"/>
                      </a:schemeClr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noProof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noProof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45</m:t>
                        </m:r>
                      </m:e>
                      <m:sup>
                        <m:r>
                          <a:rPr lang="en-US" sz="1800" b="0" i="1" noProof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1800" b="0" i="1" noProof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	</a:t>
                </a:r>
                <a:r>
                  <a:rPr lang="en-US" sz="2800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		    </a:t>
                </a:r>
                <a:r>
                  <a:rPr lang="en-US" sz="1800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	    </a:t>
                </a:r>
                <a:r>
                  <a:rPr lang="en-US" sz="2800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										                         		B</a:t>
                </a:r>
                <a:r>
                  <a:rPr lang="en-US" b="1" noProof="1">
                    <a:solidFill>
                      <a:schemeClr val="accent6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               a                       C</a:t>
                </a:r>
                <a:endParaRPr lang="id-ID" sz="2800" b="1" noProof="1">
                  <a:solidFill>
                    <a:schemeClr val="accent6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BB7D2A-3DBD-4860-B09C-DBA596771B9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72295"/>
                <a:ext cx="10515600" cy="5249180"/>
              </a:xfrm>
              <a:blipFill>
                <a:blip r:embed="rId3"/>
                <a:stretch>
                  <a:fillRect/>
                </a:stretch>
              </a:blip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8AF0E3-F3E7-4ADF-B627-F3E4655B7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EBB00-972F-4B76-A597-6DCC215272D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87CCB37-7A1A-476F-B40D-58BC0AF027EA}"/>
              </a:ext>
            </a:extLst>
          </p:cNvPr>
          <p:cNvCxnSpPr/>
          <p:nvPr/>
        </p:nvCxnSpPr>
        <p:spPr>
          <a:xfrm>
            <a:off x="1775520" y="2132856"/>
            <a:ext cx="0" cy="324036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18F8D56-65C7-4855-8016-4CC90803C2F7}"/>
              </a:ext>
            </a:extLst>
          </p:cNvPr>
          <p:cNvCxnSpPr/>
          <p:nvPr/>
        </p:nvCxnSpPr>
        <p:spPr>
          <a:xfrm>
            <a:off x="1775520" y="5373216"/>
            <a:ext cx="39604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B760F56-793A-4762-B26A-5C7410DAEF0E}"/>
              </a:ext>
            </a:extLst>
          </p:cNvPr>
          <p:cNvCxnSpPr/>
          <p:nvPr/>
        </p:nvCxnSpPr>
        <p:spPr>
          <a:xfrm>
            <a:off x="1775520" y="2132856"/>
            <a:ext cx="3960440" cy="324036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096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9313F3F-54A3-4AD2-8D87-1196CC763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0688"/>
            <a:ext cx="10515600" cy="5544616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noProof="1">
                <a:latin typeface="Cambria Math" panose="02040503050406030204" pitchFamily="18" charset="0"/>
                <a:ea typeface="Cambria Math" panose="02040503050406030204" pitchFamily="18" charset="0"/>
              </a:rPr>
              <a:t>Tabel 1 nilai sin,cos dan tg untuk sudut istimewa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noProof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id-ID" sz="2400" b="1" noProof="1">
              <a:latin typeface="Segoe Print" panose="02000600000000000000" pitchFamily="2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E25B48-22E0-4CE4-831E-8BF3F9744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D485E-9B35-4413-B46A-33720E09776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E22379FC-7E2D-4C85-844A-B4CD476B9E3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45934600"/>
                  </p:ext>
                </p:extLst>
              </p:nvPr>
            </p:nvGraphicFramePr>
            <p:xfrm>
              <a:off x="983432" y="1628800"/>
              <a:ext cx="8128002" cy="442849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54667">
                      <a:extLst>
                        <a:ext uri="{9D8B030D-6E8A-4147-A177-3AD203B41FA5}">
                          <a16:colId xmlns:a16="http://schemas.microsoft.com/office/drawing/2014/main" val="3777942871"/>
                        </a:ext>
                      </a:extLst>
                    </a:gridCol>
                    <a:gridCol w="1354667">
                      <a:extLst>
                        <a:ext uri="{9D8B030D-6E8A-4147-A177-3AD203B41FA5}">
                          <a16:colId xmlns:a16="http://schemas.microsoft.com/office/drawing/2014/main" val="782004593"/>
                        </a:ext>
                      </a:extLst>
                    </a:gridCol>
                    <a:gridCol w="1354667">
                      <a:extLst>
                        <a:ext uri="{9D8B030D-6E8A-4147-A177-3AD203B41FA5}">
                          <a16:colId xmlns:a16="http://schemas.microsoft.com/office/drawing/2014/main" val="2554354509"/>
                        </a:ext>
                      </a:extLst>
                    </a:gridCol>
                    <a:gridCol w="1354667">
                      <a:extLst>
                        <a:ext uri="{9D8B030D-6E8A-4147-A177-3AD203B41FA5}">
                          <a16:colId xmlns:a16="http://schemas.microsoft.com/office/drawing/2014/main" val="3339305005"/>
                        </a:ext>
                      </a:extLst>
                    </a:gridCol>
                    <a:gridCol w="1354667">
                      <a:extLst>
                        <a:ext uri="{9D8B030D-6E8A-4147-A177-3AD203B41FA5}">
                          <a16:colId xmlns:a16="http://schemas.microsoft.com/office/drawing/2014/main" val="431931013"/>
                        </a:ext>
                      </a:extLst>
                    </a:gridCol>
                    <a:gridCol w="1354667">
                      <a:extLst>
                        <a:ext uri="{9D8B030D-6E8A-4147-A177-3AD203B41FA5}">
                          <a16:colId xmlns:a16="http://schemas.microsoft.com/office/drawing/2014/main" val="17524385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ID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𝜶</m:t>
                                </m:r>
                              </m:oMath>
                            </m:oMathPara>
                          </a14:m>
                          <a:endParaRPr lang="en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 smtClean="0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e>
                                <m:sup>
                                  <m:r>
                                    <a:rPr lang="en-US" sz="2800" b="1" i="1" smtClean="0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800" dirty="0"/>
                            <a:t> </a:t>
                          </a:r>
                          <a:endParaRPr lang="en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ID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b="1" i="1" smtClean="0">
                                        <a:latin typeface="Cambria Math" panose="02040503050406030204" pitchFamily="18" charset="0"/>
                                      </a:rPr>
                                      <m:t>𝟑𝟎</m:t>
                                    </m:r>
                                  </m:e>
                                  <m:sup>
                                    <m:r>
                                      <a:rPr lang="en-US" sz="28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ID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b="1" i="1" smtClean="0">
                                        <a:latin typeface="Cambria Math" panose="02040503050406030204" pitchFamily="18" charset="0"/>
                                      </a:rPr>
                                      <m:t>𝟒𝟓</m:t>
                                    </m:r>
                                  </m:e>
                                  <m:sup>
                                    <m:r>
                                      <a:rPr lang="en-US" sz="28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ID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b="1" i="1" smtClean="0">
                                        <a:latin typeface="Cambria Math" panose="02040503050406030204" pitchFamily="18" charset="0"/>
                                      </a:rPr>
                                      <m:t>𝟔𝟎</m:t>
                                    </m:r>
                                  </m:e>
                                  <m:sup>
                                    <m:r>
                                      <a:rPr lang="en-US" sz="28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ID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b="1" i="1" smtClean="0">
                                        <a:latin typeface="Cambria Math" panose="02040503050406030204" pitchFamily="18" charset="0"/>
                                      </a:rPr>
                                      <m:t>𝟗𝟎</m:t>
                                    </m:r>
                                  </m:e>
                                  <m:sup>
                                    <m:r>
                                      <a:rPr lang="en-US" sz="2800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ID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944467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2800" dirty="0"/>
                            <a:t>Sin</a:t>
                          </a:r>
                          <a:endParaRPr lang="en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2800" dirty="0"/>
                            <a:t>0</a:t>
                          </a:r>
                          <a:endParaRPr lang="en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2800" dirty="0"/>
                            <a:t>½ </a:t>
                          </a:r>
                          <a:endParaRPr lang="en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2800" dirty="0"/>
                            <a:t>½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endParaRPr lang="en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2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dirty="0"/>
                            <a:t>½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endParaRPr lang="en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2800" dirty="0"/>
                            <a:t>1</a:t>
                          </a:r>
                          <a:endParaRPr lang="en-ID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399270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2800" dirty="0"/>
                            <a:t>Cos</a:t>
                          </a:r>
                          <a:endParaRPr lang="en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2800" dirty="0"/>
                            <a:t>1</a:t>
                          </a:r>
                          <a:endParaRPr lang="en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2800" dirty="0"/>
                            <a:t>½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oMath>
                          </a14:m>
                          <a:endParaRPr lang="en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2800" dirty="0"/>
                            <a:t>½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oMath>
                          </a14:m>
                          <a:r>
                            <a:rPr lang="en-US" sz="2800" dirty="0"/>
                            <a:t> </a:t>
                          </a:r>
                          <a:endParaRPr lang="en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2800" dirty="0"/>
                            <a:t>½ </a:t>
                          </a:r>
                          <a:endParaRPr lang="en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2800" dirty="0"/>
                            <a:t>0</a:t>
                          </a:r>
                          <a:endParaRPr lang="en-ID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543776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2800" dirty="0" err="1"/>
                            <a:t>tg</a:t>
                          </a:r>
                          <a:endParaRPr lang="en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2800" dirty="0"/>
                            <a:t>0</a:t>
                          </a:r>
                          <a:endParaRPr lang="en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ID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ad>
                                  <m:radPr>
                                    <m:degHide m:val="on"/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2800" dirty="0"/>
                            <a:t>1</a:t>
                          </a:r>
                          <a:endParaRPr lang="en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en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2800" dirty="0"/>
                            <a:t>~</a:t>
                          </a:r>
                          <a:endParaRPr lang="en-ID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49858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E22379FC-7E2D-4C85-844A-B4CD476B9E3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45934600"/>
                  </p:ext>
                </p:extLst>
              </p:nvPr>
            </p:nvGraphicFramePr>
            <p:xfrm>
              <a:off x="983432" y="1628800"/>
              <a:ext cx="8128002" cy="442849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54667">
                      <a:extLst>
                        <a:ext uri="{9D8B030D-6E8A-4147-A177-3AD203B41FA5}">
                          <a16:colId xmlns:a16="http://schemas.microsoft.com/office/drawing/2014/main" val="3777942871"/>
                        </a:ext>
                      </a:extLst>
                    </a:gridCol>
                    <a:gridCol w="1354667">
                      <a:extLst>
                        <a:ext uri="{9D8B030D-6E8A-4147-A177-3AD203B41FA5}">
                          <a16:colId xmlns:a16="http://schemas.microsoft.com/office/drawing/2014/main" val="782004593"/>
                        </a:ext>
                      </a:extLst>
                    </a:gridCol>
                    <a:gridCol w="1354667">
                      <a:extLst>
                        <a:ext uri="{9D8B030D-6E8A-4147-A177-3AD203B41FA5}">
                          <a16:colId xmlns:a16="http://schemas.microsoft.com/office/drawing/2014/main" val="2554354509"/>
                        </a:ext>
                      </a:extLst>
                    </a:gridCol>
                    <a:gridCol w="1354667">
                      <a:extLst>
                        <a:ext uri="{9D8B030D-6E8A-4147-A177-3AD203B41FA5}">
                          <a16:colId xmlns:a16="http://schemas.microsoft.com/office/drawing/2014/main" val="3339305005"/>
                        </a:ext>
                      </a:extLst>
                    </a:gridCol>
                    <a:gridCol w="1354667">
                      <a:extLst>
                        <a:ext uri="{9D8B030D-6E8A-4147-A177-3AD203B41FA5}">
                          <a16:colId xmlns:a16="http://schemas.microsoft.com/office/drawing/2014/main" val="431931013"/>
                        </a:ext>
                      </a:extLst>
                    </a:gridCol>
                    <a:gridCol w="1354667">
                      <a:extLst>
                        <a:ext uri="{9D8B030D-6E8A-4147-A177-3AD203B41FA5}">
                          <a16:colId xmlns:a16="http://schemas.microsoft.com/office/drawing/2014/main" val="175243858"/>
                        </a:ext>
                      </a:extLst>
                    </a:gridCol>
                  </a:tblGrid>
                  <a:tr h="96418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0" t="-633" r="-502703" b="-3613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633" r="-400448" b="-3613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901" t="-633" r="-302252" b="-3613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0901" t="-633" r="-202252" b="-3613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99103" t="-633" r="-101345" b="-3613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01351" t="-633" r="-1802" b="-3613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4446777"/>
                      </a:ext>
                    </a:extLst>
                  </a:tr>
                  <a:tr h="88480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2800" dirty="0"/>
                            <a:t>Sin</a:t>
                          </a:r>
                          <a:endParaRPr lang="en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2800" dirty="0"/>
                            <a:t>0</a:t>
                          </a:r>
                          <a:endParaRPr lang="en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2800" dirty="0"/>
                            <a:t>½ </a:t>
                          </a:r>
                          <a:endParaRPr lang="en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0901" t="-108904" r="-202252" b="-2910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99103" t="-108904" r="-101345" b="-2910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2800" dirty="0"/>
                            <a:t>1</a:t>
                          </a:r>
                          <a:endParaRPr lang="en-ID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39927016"/>
                      </a:ext>
                    </a:extLst>
                  </a:tr>
                  <a:tr h="88480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2800" dirty="0"/>
                            <a:t>Cos</a:t>
                          </a:r>
                          <a:endParaRPr lang="en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2800" dirty="0"/>
                            <a:t>1</a:t>
                          </a:r>
                          <a:endParaRPr lang="en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901" t="-210345" r="-302252" b="-1931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0901" t="-210345" r="-202252" b="-1931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2800" dirty="0"/>
                            <a:t>½ </a:t>
                          </a:r>
                          <a:endParaRPr lang="en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2800" dirty="0"/>
                            <a:t>0</a:t>
                          </a:r>
                          <a:endParaRPr lang="en-ID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54377601"/>
                      </a:ext>
                    </a:extLst>
                  </a:tr>
                  <a:tr h="16946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2800" dirty="0" err="1"/>
                            <a:t>tg</a:t>
                          </a:r>
                          <a:endParaRPr lang="en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2800" dirty="0"/>
                            <a:t>0</a:t>
                          </a:r>
                          <a:endParaRPr lang="en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901" t="-161871" r="-302252" b="-7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2800" dirty="0"/>
                            <a:t>1</a:t>
                          </a:r>
                          <a:endParaRPr lang="en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99103" t="-161871" r="-101345" b="-7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2800" dirty="0"/>
                            <a:t>~</a:t>
                          </a:r>
                          <a:endParaRPr lang="en-ID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49858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86777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1F64C8-A261-4851-8CC2-BE60578D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EBB00-972F-4B76-A597-6DCC215272D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42B3C8D4-AA3D-4E0A-B4E2-1DE61CAF613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92696"/>
                <a:ext cx="10515600" cy="4351338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A						cos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)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US" dirty="0"/>
                  <a:t>																				sin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)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US" dirty="0"/>
                  <a:t>		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												    r				</a:t>
                </a:r>
                <a:r>
                  <a:rPr lang="en-US" dirty="0" err="1"/>
                  <a:t>tg</a:t>
                </a:r>
                <a:r>
                  <a:rPr lang="en-US" dirty="0"/>
                  <a:t>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)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US" dirty="0"/>
                  <a:t>					   										y					cos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US" dirty="0"/>
                  <a:t>														 		         x	   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			sin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US" dirty="0"/>
                  <a:t>			</a:t>
                </a:r>
              </a:p>
              <a:p>
                <a:pPr marL="0" indent="0">
                  <a:buNone/>
                </a:pPr>
                <a:r>
                  <a:rPr lang="en-US" dirty="0"/>
                  <a:t>     B                                               C                 </a:t>
                </a:r>
                <a:r>
                  <a:rPr lang="en-US" dirty="0" err="1"/>
                  <a:t>tg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dirty="0"/>
                  <a:t>	</a:t>
                </a:r>
              </a:p>
              <a:p>
                <a:pPr marL="0" indent="0">
                  <a:buNone/>
                </a:pPr>
                <a:endParaRPr lang="en-ID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42B3C8D4-AA3D-4E0A-B4E2-1DE61CAF61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92696"/>
                <a:ext cx="10515600" cy="4351338"/>
              </a:xfrm>
              <a:blipFill>
                <a:blip r:embed="rId2"/>
                <a:stretch>
                  <a:fillRect l="-928" t="-196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03849AF-B5F2-4012-87D5-CDE86DB62079}"/>
              </a:ext>
            </a:extLst>
          </p:cNvPr>
          <p:cNvCxnSpPr/>
          <p:nvPr/>
        </p:nvCxnSpPr>
        <p:spPr>
          <a:xfrm>
            <a:off x="1343472" y="1052736"/>
            <a:ext cx="0" cy="33123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6A9F1B1-B3D6-4751-A3CE-523AC4233753}"/>
              </a:ext>
            </a:extLst>
          </p:cNvPr>
          <p:cNvCxnSpPr/>
          <p:nvPr/>
        </p:nvCxnSpPr>
        <p:spPr>
          <a:xfrm>
            <a:off x="1343472" y="4365104"/>
            <a:ext cx="3600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AB0C394-C556-49F9-B5C8-0CF0E8BA9F39}"/>
              </a:ext>
            </a:extLst>
          </p:cNvPr>
          <p:cNvCxnSpPr/>
          <p:nvPr/>
        </p:nvCxnSpPr>
        <p:spPr>
          <a:xfrm>
            <a:off x="1343472" y="1052736"/>
            <a:ext cx="3600400" cy="33123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266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B57300F-BA36-41C7-BF87-437E7747A91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92696"/>
                <a:ext cx="10515600" cy="6028779"/>
              </a:xfrm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cos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= sin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n-US" noProof="1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noProof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Sin 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noProof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noProof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noProof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b="0" i="1" noProof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en-US" b="0" i="0" noProof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noProof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cos</m:t>
                    </m:r>
                    <m:r>
                      <a:rPr lang="en-US" b="0" i="0" noProof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n-US" noProof="1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noProof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tg 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noProof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noProof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noProof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b="0" i="1" noProof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US" b="0" i="0" noProof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noProof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ctg</m:t>
                    </m:r>
                    <m:r>
                      <a:rPr lang="en-US" b="0" i="0" noProof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n-US" noProof="1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noProof="1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noProof="1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B57300F-BA36-41C7-BF87-437E7747A9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92696"/>
                <a:ext cx="10515600" cy="6028779"/>
              </a:xfrm>
              <a:blipFill>
                <a:blip r:embed="rId2"/>
                <a:stretch>
                  <a:fillRect l="-1158"/>
                </a:stretch>
              </a:blip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2A5154-E48A-4755-A971-ECBEE62BA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EBB00-972F-4B76-A597-6DCC215272D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61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5DE9E-CB49-4850-943F-D29CDE767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347016"/>
            <a:ext cx="11233248" cy="6326332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3200" dirty="0" err="1"/>
              <a:t>Besar</a:t>
            </a:r>
            <a:r>
              <a:rPr lang="en-US" sz="3200" dirty="0"/>
              <a:t> </a:t>
            </a:r>
            <a:r>
              <a:rPr lang="en-US" sz="3200" dirty="0" err="1"/>
              <a:t>sudut</a:t>
            </a:r>
            <a:r>
              <a:rPr lang="en-US" sz="3200" dirty="0"/>
              <a:t> </a:t>
            </a:r>
            <a:r>
              <a:rPr lang="en-US" sz="3200" dirty="0" err="1"/>
              <a:t>Kuadran</a:t>
            </a:r>
            <a:r>
              <a:rPr lang="en-US" sz="3200" dirty="0"/>
              <a:t> II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78C417-AA3E-45F5-A5E7-77B6256C2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EBB00-972F-4B76-A597-6DCC215272D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6ACE2F3-5149-4078-9375-73EA4144982F}"/>
              </a:ext>
            </a:extLst>
          </p:cNvPr>
          <p:cNvSpPr/>
          <p:nvPr/>
        </p:nvSpPr>
        <p:spPr>
          <a:xfrm>
            <a:off x="4583832" y="5619135"/>
            <a:ext cx="5832648" cy="448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d-ID" sz="2000" noProof="1"/>
          </a:p>
        </p:txBody>
      </p:sp>
      <p:sp>
        <p:nvSpPr>
          <p:cNvPr id="2" name="Flowchart: Connector 1">
            <a:extLst>
              <a:ext uri="{FF2B5EF4-FFF2-40B4-BE49-F238E27FC236}">
                <a16:creationId xmlns:a16="http://schemas.microsoft.com/office/drawing/2014/main" id="{F2E7C269-44D7-4C18-A884-671EA5FB9B61}"/>
              </a:ext>
            </a:extLst>
          </p:cNvPr>
          <p:cNvSpPr/>
          <p:nvPr/>
        </p:nvSpPr>
        <p:spPr>
          <a:xfrm>
            <a:off x="3616996" y="1782357"/>
            <a:ext cx="3816424" cy="3293285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DDCE652-7FE0-4161-8963-079101F1733F}"/>
              </a:ext>
            </a:extLst>
          </p:cNvPr>
          <p:cNvCxnSpPr/>
          <p:nvPr/>
        </p:nvCxnSpPr>
        <p:spPr>
          <a:xfrm flipV="1">
            <a:off x="5519936" y="838389"/>
            <a:ext cx="0" cy="482887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63F4A29-0110-4508-8533-D166AE079EC0}"/>
              </a:ext>
            </a:extLst>
          </p:cNvPr>
          <p:cNvCxnSpPr>
            <a:cxnSpLocks/>
          </p:cNvCxnSpPr>
          <p:nvPr/>
        </p:nvCxnSpPr>
        <p:spPr>
          <a:xfrm>
            <a:off x="2218021" y="3429000"/>
            <a:ext cx="7406371" cy="481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AE7B994-28C5-4AA3-99F5-FB43C1CB6273}"/>
              </a:ext>
            </a:extLst>
          </p:cNvPr>
          <p:cNvCxnSpPr>
            <a:endCxn id="2" idx="1"/>
          </p:cNvCxnSpPr>
          <p:nvPr/>
        </p:nvCxnSpPr>
        <p:spPr>
          <a:xfrm flipH="1" flipV="1">
            <a:off x="4175898" y="2264647"/>
            <a:ext cx="1302853" cy="11643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AF37A49-E5B6-420F-9147-3D592CDFB19D}"/>
              </a:ext>
            </a:extLst>
          </p:cNvPr>
          <p:cNvSpPr txBox="1"/>
          <p:nvPr/>
        </p:nvSpPr>
        <p:spPr>
          <a:xfrm>
            <a:off x="3993964" y="1943441"/>
            <a:ext cx="1741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P(-</a:t>
            </a:r>
            <a:r>
              <a:rPr lang="en-US" sz="2400" dirty="0" err="1"/>
              <a:t>x,y</a:t>
            </a:r>
            <a:r>
              <a:rPr lang="en-US" sz="2400" dirty="0"/>
              <a:t>)</a:t>
            </a:r>
            <a:endParaRPr lang="en-ID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0A81162-3851-44A5-A7E4-092F2B4C9DA5}"/>
                  </a:ext>
                </a:extLst>
              </p:cNvPr>
              <p:cNvSpPr txBox="1"/>
              <p:nvPr/>
            </p:nvSpPr>
            <p:spPr>
              <a:xfrm>
                <a:off x="4943877" y="3135749"/>
                <a:ext cx="936099" cy="3687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D" dirty="0">
                    <a:ea typeface="Cambria Math" panose="020405030504060302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0A81162-3851-44A5-A7E4-092F2B4C9D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3877" y="3135749"/>
                <a:ext cx="936099" cy="3687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C4FB8F8-AC92-4BB8-9534-FEF4CD40353C}"/>
              </a:ext>
            </a:extLst>
          </p:cNvPr>
          <p:cNvCxnSpPr/>
          <p:nvPr/>
        </p:nvCxnSpPr>
        <p:spPr>
          <a:xfrm>
            <a:off x="4217084" y="2248656"/>
            <a:ext cx="0" cy="12284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AAF6120D-64C1-4DCF-8D8C-9E2EB24423F3}"/>
              </a:ext>
            </a:extLst>
          </p:cNvPr>
          <p:cNvSpPr txBox="1"/>
          <p:nvPr/>
        </p:nvSpPr>
        <p:spPr>
          <a:xfrm>
            <a:off x="3985503" y="2951083"/>
            <a:ext cx="589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  <a:endParaRPr lang="en-ID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025B37F-C8BF-4083-A736-7BC8C0E43949}"/>
              </a:ext>
            </a:extLst>
          </p:cNvPr>
          <p:cNvSpPr txBox="1"/>
          <p:nvPr/>
        </p:nvSpPr>
        <p:spPr>
          <a:xfrm>
            <a:off x="4485620" y="3027786"/>
            <a:ext cx="417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-x</a:t>
            </a:r>
            <a:endParaRPr lang="en-ID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45C6F14-B92F-44E2-8143-B3DBBB255D49}"/>
              </a:ext>
            </a:extLst>
          </p:cNvPr>
          <p:cNvSpPr txBox="1"/>
          <p:nvPr/>
        </p:nvSpPr>
        <p:spPr>
          <a:xfrm>
            <a:off x="4729860" y="2554507"/>
            <a:ext cx="27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  <a:endParaRPr lang="en-ID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BA9CA2-31DE-4250-93D8-312F1E53752A}"/>
              </a:ext>
            </a:extLst>
          </p:cNvPr>
          <p:cNvSpPr txBox="1"/>
          <p:nvPr/>
        </p:nvSpPr>
        <p:spPr>
          <a:xfrm>
            <a:off x="7474605" y="3373643"/>
            <a:ext cx="549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endParaRPr lang="en-ID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627196-4C03-468E-A9A1-D6FD15524B4F}"/>
              </a:ext>
            </a:extLst>
          </p:cNvPr>
          <p:cNvSpPr txBox="1"/>
          <p:nvPr/>
        </p:nvSpPr>
        <p:spPr>
          <a:xfrm>
            <a:off x="5464696" y="3502789"/>
            <a:ext cx="504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80220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EAAB49-16EE-4304-8241-5270B1B52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8720"/>
            <a:ext cx="10515600" cy="5812755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noProof="1">
                <a:latin typeface="Cambria Math" panose="02040503050406030204" pitchFamily="18" charset="0"/>
                <a:ea typeface="Cambria Math" panose="02040503050406030204" pitchFamily="18" charset="0"/>
              </a:rPr>
              <a:t>Kuadran II</a:t>
            </a:r>
            <a:endParaRPr lang="id-ID" sz="2400" noProof="1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A1179C-FB4B-4CDE-BC82-A6FE39B6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D485E-9B35-4413-B46A-33720E09776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D66A8DD-6903-4B73-ABEB-B0A2B8815940}"/>
                  </a:ext>
                </a:extLst>
              </p:cNvPr>
              <p:cNvSpPr txBox="1"/>
              <p:nvPr/>
            </p:nvSpPr>
            <p:spPr>
              <a:xfrm>
                <a:off x="1127448" y="1268760"/>
                <a:ext cx="9937104" cy="27052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800" dirty="0"/>
                  <a:t>S</a:t>
                </a:r>
                <a:r>
                  <a:rPr lang="en-ID" sz="2800" dirty="0"/>
                  <a:t>in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180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ID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800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 b="0" i="0" dirty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</m:oMath>
                </a14:m>
                <a:endParaRPr lang="en-US" sz="2800" b="0" dirty="0"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ID" sz="2800" dirty="0"/>
                  <a:t>Cos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180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ID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=−(</m:t>
                    </m:r>
                    <m:f>
                      <m:fPr>
                        <m:ctrlPr>
                          <a:rPr lang="en-US" sz="28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ID" sz="2800" dirty="0"/>
                  <a:t>)</a:t>
                </a:r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=−</m:t>
                    </m:r>
                    <m:func>
                      <m:funcPr>
                        <m:ctrlPr>
                          <a:rPr lang="en-US" sz="2800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 b="0" i="0" dirty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</m:t>
                        </m:r>
                      </m:e>
                    </m:func>
                  </m:oMath>
                </a14:m>
                <a:endParaRPr lang="en-US" sz="2800" b="0" dirty="0"/>
              </a:p>
              <a:p>
                <a:pPr algn="just">
                  <a:lnSpc>
                    <a:spcPct val="150000"/>
                  </a:lnSpc>
                </a:pPr>
                <a:r>
                  <a:rPr lang="en-ID" sz="2800" dirty="0" err="1"/>
                  <a:t>tg</a:t>
                </a:r>
                <a:r>
                  <a:rPr lang="en-US" sz="2800" b="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180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</m:oMath>
                </a14:m>
                <a:r>
                  <a:rPr lang="en-ID" sz="2800" dirty="0"/>
                  <a:t> </a:t>
                </a:r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ID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2800" i="1" dirty="0">
                        <a:latin typeface="Cambria Math" panose="02040503050406030204" pitchFamily="18" charset="0"/>
                      </a:rPr>
                      <m:t>=−(</m:t>
                    </m:r>
                    <m:f>
                      <m:f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ID" sz="2800" dirty="0"/>
                  <a:t>)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</a:rPr>
                      <m:t>=−</m:t>
                    </m:r>
                    <m:func>
                      <m:func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 b="0" i="0" dirty="0" smtClean="0">
                            <a:latin typeface="Cambria Math" panose="02040503050406030204" pitchFamily="18" charset="0"/>
                          </a:rPr>
                          <m:t>tg</m:t>
                        </m:r>
                      </m:fName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</m:t>
                        </m:r>
                      </m:e>
                    </m:func>
                  </m:oMath>
                </a14:m>
                <a:endParaRPr lang="en-ID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D66A8DD-6903-4B73-ABEB-B0A2B88159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448" y="1268760"/>
                <a:ext cx="9937104" cy="2705228"/>
              </a:xfrm>
              <a:prstGeom prst="rect">
                <a:avLst/>
              </a:prstGeom>
              <a:blipFill>
                <a:blip r:embed="rId2"/>
                <a:stretch>
                  <a:fillRect l="-1288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1090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EAAB49-16EE-4304-8241-5270B1B52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770" y="923413"/>
            <a:ext cx="10515600" cy="5798062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Sudut</a:t>
            </a:r>
            <a:r>
              <a:rPr lang="en-US" dirty="0"/>
              <a:t> </a:t>
            </a:r>
            <a:r>
              <a:rPr lang="en-US" dirty="0" err="1"/>
              <a:t>Kuadran</a:t>
            </a:r>
            <a:r>
              <a:rPr lang="en-US" dirty="0"/>
              <a:t> III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A1179C-FB4B-4CDE-BC82-A6FE39B6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D485E-9B35-4413-B46A-33720E09776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80714B2-7167-4139-AFB5-27AEA3B3F58A}"/>
              </a:ext>
            </a:extLst>
          </p:cNvPr>
          <p:cNvCxnSpPr/>
          <p:nvPr/>
        </p:nvCxnSpPr>
        <p:spPr>
          <a:xfrm flipV="1">
            <a:off x="2063552" y="1171074"/>
            <a:ext cx="21922" cy="256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33A27358-178E-4A7A-9342-892EA75ED379}"/>
              </a:ext>
            </a:extLst>
          </p:cNvPr>
          <p:cNvSpPr/>
          <p:nvPr/>
        </p:nvSpPr>
        <p:spPr>
          <a:xfrm>
            <a:off x="4151784" y="2360028"/>
            <a:ext cx="4320479" cy="3543085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E068236-9A13-4A65-B4B0-1EF2FA4076BA}"/>
              </a:ext>
            </a:extLst>
          </p:cNvPr>
          <p:cNvCxnSpPr>
            <a:cxnSpLocks/>
          </p:cNvCxnSpPr>
          <p:nvPr/>
        </p:nvCxnSpPr>
        <p:spPr>
          <a:xfrm flipV="1">
            <a:off x="6312023" y="1171075"/>
            <a:ext cx="1" cy="5550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414706D-3044-4EE7-87BC-BCE6C98B04D4}"/>
              </a:ext>
            </a:extLst>
          </p:cNvPr>
          <p:cNvCxnSpPr/>
          <p:nvPr/>
        </p:nvCxnSpPr>
        <p:spPr>
          <a:xfrm>
            <a:off x="3143672" y="4176386"/>
            <a:ext cx="74888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4BC1910-DE9F-4170-A0B9-664FCC5CD1A2}"/>
              </a:ext>
            </a:extLst>
          </p:cNvPr>
          <p:cNvCxnSpPr>
            <a:endCxn id="6" idx="3"/>
          </p:cNvCxnSpPr>
          <p:nvPr/>
        </p:nvCxnSpPr>
        <p:spPr>
          <a:xfrm flipH="1">
            <a:off x="4784504" y="4176386"/>
            <a:ext cx="1527519" cy="120785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7F573D5-2E32-4D58-AF06-67EB00872F23}"/>
              </a:ext>
            </a:extLst>
          </p:cNvPr>
          <p:cNvCxnSpPr>
            <a:stCxn id="6" idx="3"/>
          </p:cNvCxnSpPr>
          <p:nvPr/>
        </p:nvCxnSpPr>
        <p:spPr>
          <a:xfrm flipV="1">
            <a:off x="4784504" y="4176386"/>
            <a:ext cx="0" cy="12078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2352DA1-C513-48B5-BFE9-62BCB264E3FA}"/>
              </a:ext>
            </a:extLst>
          </p:cNvPr>
          <p:cNvSpPr txBox="1"/>
          <p:nvPr/>
        </p:nvSpPr>
        <p:spPr>
          <a:xfrm flipH="1">
            <a:off x="4295800" y="5384240"/>
            <a:ext cx="15841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P(-x,-y)</a:t>
            </a:r>
            <a:endParaRPr lang="en-ID" sz="2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144E2B5-D81F-4020-9F4B-2B62E88EE412}"/>
              </a:ext>
            </a:extLst>
          </p:cNvPr>
          <p:cNvSpPr txBox="1"/>
          <p:nvPr/>
        </p:nvSpPr>
        <p:spPr>
          <a:xfrm flipH="1">
            <a:off x="4511824" y="4607417"/>
            <a:ext cx="576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-y</a:t>
            </a:r>
            <a:endParaRPr lang="en-ID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F16CA7-252D-4249-89B4-6E973A5BD6E5}"/>
              </a:ext>
            </a:extLst>
          </p:cNvPr>
          <p:cNvSpPr txBox="1"/>
          <p:nvPr/>
        </p:nvSpPr>
        <p:spPr>
          <a:xfrm>
            <a:off x="5087885" y="3933056"/>
            <a:ext cx="397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-x</a:t>
            </a:r>
            <a:endParaRPr lang="en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536295F-B241-4759-8D23-4784A88902B1}"/>
                  </a:ext>
                </a:extLst>
              </p:cNvPr>
              <p:cNvSpPr txBox="1"/>
              <p:nvPr/>
            </p:nvSpPr>
            <p:spPr>
              <a:xfrm flipH="1">
                <a:off x="5724571" y="4111935"/>
                <a:ext cx="50422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536295F-B241-4759-8D23-4784A88902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724571" y="4111935"/>
                <a:ext cx="504223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838E6B93-0B91-437D-9320-AC0A74F1D61F}"/>
              </a:ext>
            </a:extLst>
          </p:cNvPr>
          <p:cNvSpPr txBox="1"/>
          <p:nvPr/>
        </p:nvSpPr>
        <p:spPr>
          <a:xfrm>
            <a:off x="8429953" y="408528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endParaRPr lang="en-ID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48C402-C219-4945-8233-F33C532B6B69}"/>
              </a:ext>
            </a:extLst>
          </p:cNvPr>
          <p:cNvSpPr txBox="1"/>
          <p:nvPr/>
        </p:nvSpPr>
        <p:spPr>
          <a:xfrm>
            <a:off x="6193736" y="4111935"/>
            <a:ext cx="275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</a:t>
            </a:r>
            <a:endParaRPr lang="en-ID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77496B-C07D-488A-BACB-10203B89B7A8}"/>
              </a:ext>
            </a:extLst>
          </p:cNvPr>
          <p:cNvSpPr txBox="1"/>
          <p:nvPr/>
        </p:nvSpPr>
        <p:spPr>
          <a:xfrm>
            <a:off x="5467150" y="488875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33070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1555</TotalTime>
  <Words>867</Words>
  <Application>Microsoft Office PowerPoint</Application>
  <PresentationFormat>Widescreen</PresentationFormat>
  <Paragraphs>144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Segoe Print</vt:lpstr>
      <vt:lpstr>Office Theme</vt:lpstr>
      <vt:lpstr>PowerPoint Presentation</vt:lpstr>
      <vt:lpstr>Sudut Istimewa</vt:lpstr>
      <vt:lpstr>A. Pengantar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senni muthia</dc:creator>
  <cp:lastModifiedBy>ASEP IKIN SUGANDI</cp:lastModifiedBy>
  <cp:revision>78</cp:revision>
  <dcterms:created xsi:type="dcterms:W3CDTF">2020-05-08T03:38:53Z</dcterms:created>
  <dcterms:modified xsi:type="dcterms:W3CDTF">2020-09-21T01:27:50Z</dcterms:modified>
</cp:coreProperties>
</file>