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31" r:id="rId1"/>
  </p:sldMasterIdLst>
  <p:notesMasterIdLst>
    <p:notesMasterId r:id="rId21"/>
  </p:notesMasterIdLst>
  <p:sldIdLst>
    <p:sldId id="433" r:id="rId2"/>
    <p:sldId id="476" r:id="rId3"/>
    <p:sldId id="477" r:id="rId4"/>
    <p:sldId id="478" r:id="rId5"/>
    <p:sldId id="479" r:id="rId6"/>
    <p:sldId id="480" r:id="rId7"/>
    <p:sldId id="481" r:id="rId8"/>
    <p:sldId id="482" r:id="rId9"/>
    <p:sldId id="483" r:id="rId10"/>
    <p:sldId id="484" r:id="rId11"/>
    <p:sldId id="485" r:id="rId12"/>
    <p:sldId id="486" r:id="rId13"/>
    <p:sldId id="487" r:id="rId14"/>
    <p:sldId id="488" r:id="rId15"/>
    <p:sldId id="489" r:id="rId16"/>
    <p:sldId id="490" r:id="rId17"/>
    <p:sldId id="491" r:id="rId18"/>
    <p:sldId id="492" r:id="rId19"/>
    <p:sldId id="44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EP IKIN SUGANDI" initials="AIS" lastIdx="1" clrIdx="0">
    <p:extLst>
      <p:ext uri="{19B8F6BF-5375-455C-9EA6-DF929625EA0E}">
        <p15:presenceInfo xmlns:p15="http://schemas.microsoft.com/office/powerpoint/2012/main" userId="ASEP IKIN SUGAND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FAFB"/>
    <a:srgbClr val="A5F7F9"/>
    <a:srgbClr val="CCFFCC"/>
    <a:srgbClr val="EECE7E"/>
    <a:srgbClr val="FDF2CB"/>
    <a:srgbClr val="F4DFAA"/>
    <a:srgbClr val="C56F11"/>
    <a:srgbClr val="660033"/>
    <a:srgbClr val="0033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47" autoAdjust="0"/>
    <p:restoredTop sz="94291" autoAdjust="0"/>
  </p:normalViewPr>
  <p:slideViewPr>
    <p:cSldViewPr>
      <p:cViewPr varScale="1">
        <p:scale>
          <a:sx n="77" d="100"/>
          <a:sy n="77" d="100"/>
        </p:scale>
        <p:origin x="32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C733DA-2449-4283-B17B-D1B5F441E9B8}" type="datetimeFigureOut">
              <a:rPr lang="en-US"/>
              <a:pPr>
                <a:defRPr/>
              </a:pPr>
              <a:t>10/9/2020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57FD30-60B5-406E-B0E3-6FC327437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7FD30-60B5-406E-B0E3-6FC32743733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04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7FD30-60B5-406E-B0E3-6FC32743733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72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7FD30-60B5-406E-B0E3-6FC32743733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80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7FD30-60B5-406E-B0E3-6FC32743733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05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7FD30-60B5-406E-B0E3-6FC32743733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43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7FD30-60B5-406E-B0E3-6FC32743733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345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7FD30-60B5-406E-B0E3-6FC32743733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15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7FD30-60B5-406E-B0E3-6FC32743733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96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57FD30-60B5-406E-B0E3-6FC32743733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7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C70C0-5B2B-42A9-A4E6-E38FF629EF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C29B3E-025D-4F6E-B6B0-E82D1FBC7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EE10C-F98E-46AD-9C14-31236D90D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DD509B-D3D9-45D7-B35E-0BB60ECCCDA0}" type="datetime1">
              <a:rPr lang="en-US" smtClean="0"/>
              <a:pPr>
                <a:defRPr/>
              </a:pPr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5CDDE-ED34-439F-8FD0-26E2CD83F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6C1A9-2AF4-47B6-8DDF-4607C823E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3F7DF-2D24-4D0E-B754-C9270107ED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2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FBAFD-6D26-4CFF-B147-69EE38055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210382-A3D5-4B47-A761-6862D098E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0EE9FE-F640-4985-8142-378F79548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75BE41-CBB5-4FC8-8A3A-F00D50B70372}" type="datetime1">
              <a:rPr lang="en-US" smtClean="0"/>
              <a:pPr>
                <a:defRPr/>
              </a:pPr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A9357-5F49-496D-B288-0B581C950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02682-C7E7-4DAE-A8F4-C0B192DE0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E36758-8469-4749-897E-10C3DF3E4E3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44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816963-0C01-4391-8A8B-DC887CD7A5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EB5799-5B47-433B-8EE8-0AD24C22DF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86DB5-5B38-4A9C-BCEE-18FE65E78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B280A7-5848-4879-8473-E3784BCE06C4}" type="datetime1">
              <a:rPr lang="en-US" smtClean="0"/>
              <a:pPr>
                <a:defRPr/>
              </a:pPr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DCE78-9E57-4B4C-8F62-DF42FCE27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0C0B7-9BEC-435F-9E3A-99BCA2C85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A665F-3448-477A-99A2-4B5BD81115C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558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C5033-CFCE-4BD5-9526-3CFFE32F3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12E6F-8F36-4765-854D-577543D14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DFCDA-91D2-47D3-BDD9-CC3C7DE66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0D56AC-E4C9-41CE-ADD5-A220004087D0}" type="datetime1">
              <a:rPr lang="en-US" smtClean="0"/>
              <a:pPr>
                <a:defRPr/>
              </a:pPr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823A7-BA9B-45C9-87DD-E718C0C42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6F055-64E5-411A-986A-0AF11CF5A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EBB00-972F-4B76-A597-6DCC215272D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3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8D60A-D984-4ABB-9B15-7CAAEC710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C41DB1-8FDD-41C9-BF6E-39AB3E140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A7BDD-4EC8-4705-95E7-E01014EC9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9EF1ED-D1E6-493A-86A7-F208DE7602A0}" type="datetime1">
              <a:rPr lang="en-US" smtClean="0"/>
              <a:pPr>
                <a:defRPr/>
              </a:pPr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3BB8D-28BA-4CB2-969A-4E7528353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8A676-26B4-45C4-843A-4AC5B7546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FA5246-B85C-4102-B11E-77BD73CAE7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0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2CA4E-6269-47E6-8FB7-37292DF04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8D5EE-46F7-463E-831E-8FCFAE940F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F0926-10CA-4C8B-BAA9-1A46CAA3B0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BD5CB-B590-4980-8F37-BC8525778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2F4731-1355-45F3-A167-3B0ED5FDF3EA}" type="datetime1">
              <a:rPr lang="en-US" smtClean="0"/>
              <a:pPr>
                <a:defRPr/>
              </a:pPr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AEA2F-1440-40DA-BD96-E07112FCF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60B49-C2FD-4C0E-84EC-35E95D28E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271EBB-0496-4602-A22B-7052DB8CD1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5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64785-1CBA-4E2F-8C9C-54E5BBE89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0E7121-960A-4420-8DF9-EF56C24C4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254933-A57D-4AAE-9DEC-D9FD43355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0EC066-E5A5-4B35-9940-FE5038F542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168DEE-FA9A-4251-953C-30FAD3BBA7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FB81AA-4C4A-4685-8500-DF637A0B7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6BA58B-6517-4333-B68E-E6190824F0F8}" type="datetime1">
              <a:rPr lang="en-US" smtClean="0"/>
              <a:pPr>
                <a:defRPr/>
              </a:pPr>
              <a:t>10/9/2020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6EA0C0-DFED-4543-8439-DE98609FA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1942D1-E068-4EF2-AFC0-6B78FEA65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22D76-30D4-490E-9793-3065FCCAB2D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01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7356D-87F8-4ACB-851F-3D00D4D54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667CCF-E95B-4946-BFDD-07503FB3A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237B6A-DB78-4B70-AD7D-A4E78720258F}" type="datetime1">
              <a:rPr lang="en-US" smtClean="0"/>
              <a:pPr>
                <a:defRPr/>
              </a:pPr>
              <a:t>10/9/2020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441C10-0334-439A-A0BA-CE8F6488E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30CA30-8072-4C19-9092-A24D36143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4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1925C4-0897-448C-9EBF-EB0FCDC09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36ACF6-8D7E-4211-B1E1-0C298E54E011}" type="datetime1">
              <a:rPr lang="en-US" smtClean="0"/>
              <a:pPr>
                <a:defRPr/>
              </a:pPr>
              <a:t>10/9/2020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44AE0B-5EAF-499C-9BB2-DAB92D05E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00B07D-E16C-4865-8053-2300D9EE5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84157-2C97-44EB-AF8B-5D8B916B63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5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14F71-8B2A-4DBD-8BFD-3CAF694F6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CFA0C-742B-4F6A-A5FF-E536CE1A4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ADC439-04C7-484C-86E8-BC9C0DC79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7799C-011C-429A-8B55-AD9EC6928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DF908B-0535-4995-AF8C-039232CB4957}" type="datetime1">
              <a:rPr lang="en-US" smtClean="0"/>
              <a:pPr>
                <a:defRPr/>
              </a:pPr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302F7-0E01-469D-AC61-07D942E8A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98F26F-2A43-44C6-ADFA-2A025005B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8BA3D6-81B4-4573-A5A3-B8C1467A12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50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9945E-C437-461A-B48E-96396DA9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55CD22-E4DA-4647-9249-E026316948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B65A52-4231-4521-8F81-85887CD61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E04F8-028C-444E-B6CB-E5660A794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CBF9BE-E2D8-41E0-9E7A-C17FDB0302DB}" type="datetime1">
              <a:rPr lang="en-US" smtClean="0"/>
              <a:pPr>
                <a:defRPr/>
              </a:pPr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33430-52BA-4227-9406-4CEDF2D1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294E0-F02E-4748-A90E-511EBF29D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EEBD3-3AEA-4106-A91E-8EABAF7575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5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FA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2C5FF4-5162-4AB6-AC3B-4757D9FE1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7451C-AAD2-468A-BC33-74374D044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F9C74-706B-46AB-B1A3-3CDBB83528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5C5552A-E135-4AC2-A70A-8A983ED2FB59}" type="datetime1">
              <a:rPr lang="en-US" smtClean="0"/>
              <a:pPr>
                <a:defRPr/>
              </a:pPr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98627-D137-49A8-86B0-DACB400335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9CCC0-1424-4F47-B575-6984901A2B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ED99CBF-46FF-4BBD-81EE-8B32EC117A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42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  <p:sldLayoutId id="2147484339" r:id="rId8"/>
    <p:sldLayoutId id="2147484340" r:id="rId9"/>
    <p:sldLayoutId id="2147484341" r:id="rId10"/>
    <p:sldLayoutId id="214748434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99856" y="785470"/>
            <a:ext cx="6768752" cy="584775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i-FI" sz="32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DETERMINAN MATRIKS</a:t>
            </a:r>
            <a:endParaRPr lang="id-ID" sz="3200" b="1" noProof="1">
              <a:solidFill>
                <a:schemeClr val="accent6">
                  <a:lumMod val="5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100407A-7CFA-42D1-A5A0-5E75840B6ED9}"/>
              </a:ext>
            </a:extLst>
          </p:cNvPr>
          <p:cNvSpPr/>
          <p:nvPr/>
        </p:nvSpPr>
        <p:spPr>
          <a:xfrm>
            <a:off x="-14749" y="-265471"/>
            <a:ext cx="4295800" cy="685800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b="1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6C913F-D019-469D-9B4F-AFF564AFA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494" y="1053288"/>
            <a:ext cx="2061414" cy="192487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9AD4B72C-A344-434D-91E3-3A6539EC6E82}"/>
              </a:ext>
            </a:extLst>
          </p:cNvPr>
          <p:cNvSpPr/>
          <p:nvPr/>
        </p:nvSpPr>
        <p:spPr>
          <a:xfrm>
            <a:off x="514218" y="4065909"/>
            <a:ext cx="32673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Segoe Print" panose="02000600000000000000" pitchFamily="2" charset="0"/>
              </a:rPr>
              <a:t>IKIP </a:t>
            </a:r>
            <a:r>
              <a:rPr lang="en-US" sz="3200" b="1" dirty="0" err="1">
                <a:solidFill>
                  <a:schemeClr val="bg1"/>
                </a:solidFill>
                <a:latin typeface="Segoe Print" panose="02000600000000000000" pitchFamily="2" charset="0"/>
              </a:rPr>
              <a:t>Siliwangi</a:t>
            </a:r>
            <a:endParaRPr lang="en-US" sz="3200" b="1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71D3F3-CC7E-44D2-B3AA-EC64B4AE3A78}"/>
              </a:ext>
            </a:extLst>
          </p:cNvPr>
          <p:cNvSpPr txBox="1"/>
          <p:nvPr/>
        </p:nvSpPr>
        <p:spPr>
          <a:xfrm flipH="1">
            <a:off x="5362777" y="3645024"/>
            <a:ext cx="50668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Oleh </a:t>
            </a:r>
            <a:endParaRPr lang="en-ID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F43FB1-CE07-45FE-B521-56C8B24D3DFE}"/>
              </a:ext>
            </a:extLst>
          </p:cNvPr>
          <p:cNvSpPr txBox="1"/>
          <p:nvPr/>
        </p:nvSpPr>
        <p:spPr>
          <a:xfrm>
            <a:off x="4943872" y="5013176"/>
            <a:ext cx="54268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noProof="1">
                <a:solidFill>
                  <a:schemeClr val="accent6">
                    <a:lumMod val="5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Asep Ikin Sugandi</a:t>
            </a:r>
            <a:endParaRPr lang="en-ID" sz="28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19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66A8DD-6903-4B73-ABEB-B0A2B8815940}"/>
              </a:ext>
            </a:extLst>
          </p:cNvPr>
          <p:cNvSpPr txBox="1"/>
          <p:nvPr/>
        </p:nvSpPr>
        <p:spPr>
          <a:xfrm>
            <a:off x="983432" y="1030263"/>
            <a:ext cx="105156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ID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en-ID" sz="2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90E309A-967E-43B9-857D-EA3C7DD26D7E}"/>
                  </a:ext>
                </a:extLst>
              </p:cNvPr>
              <p:cNvSpPr txBox="1"/>
              <p:nvPr/>
            </p:nvSpPr>
            <p:spPr>
              <a:xfrm>
                <a:off x="983432" y="908718"/>
                <a:ext cx="10370368" cy="515551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e>
                                <m:r>
                                  <a:rPr lang="en-US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=0−14=−14</m:t>
                      </m:r>
                    </m:oMath>
                  </m:oMathPara>
                </a14:m>
                <a:endParaRPr lang="en-US" sz="2800" b="0" dirty="0">
                  <a:ea typeface="Cambria Math" panose="02040503050406030204" pitchFamily="18" charset="0"/>
                </a:endParaRPr>
              </a:p>
              <a:p>
                <a:endParaRPr lang="en-ID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280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=7−0=7, 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𝑚𝑎𝑘𝑎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𝑑𝑖𝑑𝑎𝑝𝑎𝑡</m:t>
                      </m:r>
                    </m:oMath>
                  </m:oMathPara>
                </a14:m>
                <a:endParaRPr lang="en-US" sz="2800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−14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D" sz="2800" dirty="0"/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ID" sz="2800" dirty="0"/>
                  <a:t> dan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−7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=−1 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𝑗𝑎𝑑𝑖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𝐻𝑝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={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2,−1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ID" sz="2800" dirty="0"/>
              </a:p>
              <a:p>
                <a:endParaRPr lang="en-ID" sz="2800" dirty="0"/>
              </a:p>
              <a:p>
                <a:pPr algn="just"/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Carilah </a:t>
                </a:r>
                <a:r>
                  <a:rPr lang="en-US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penyelesaian</a:t>
                </a:r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system </a:t>
                </a:r>
                <a:r>
                  <a:rPr lang="en-US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persamaan</a:t>
                </a:r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berikut</a:t>
                </a:r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ini</a:t>
                </a:r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:</a:t>
                </a:r>
              </a:p>
              <a:p>
                <a:pPr algn="just"/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ID" sz="28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ID" sz="280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−2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𝑦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+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𝑧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=−5</m:t>
                            </m:r>
                          </m: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3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+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𝑦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−2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𝑧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=11</m:t>
                            </m:r>
                          </m:e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−2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+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𝑦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+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𝑧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=−2</m:t>
                            </m:r>
                          </m:e>
                        </m:eqArr>
                      </m:e>
                    </m:d>
                  </m:oMath>
                </a14:m>
                <a:r>
                  <a:rPr lang="en-ID" sz="2800" dirty="0"/>
                  <a:t>							</a:t>
                </a:r>
              </a:p>
              <a:p>
                <a:pPr algn="just"/>
                <a:r>
                  <a:rPr lang="en-ID" sz="2800" dirty="0" err="1"/>
                  <a:t>Dengan</a:t>
                </a:r>
                <a:r>
                  <a:rPr lang="en-ID" sz="2800" dirty="0"/>
                  <a:t> </a:t>
                </a:r>
                <a:r>
                  <a:rPr lang="en-ID" sz="2800" dirty="0" err="1"/>
                  <a:t>menggunakan</a:t>
                </a:r>
                <a:r>
                  <a:rPr lang="en-ID" sz="2800" dirty="0"/>
                  <a:t> </a:t>
                </a:r>
                <a:r>
                  <a:rPr lang="en-ID" sz="2800" dirty="0" err="1"/>
                  <a:t>metode</a:t>
                </a:r>
                <a:r>
                  <a:rPr lang="en-ID" sz="2800" dirty="0"/>
                  <a:t> Cramer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90E309A-967E-43B9-857D-EA3C7DD26D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432" y="908718"/>
                <a:ext cx="10370368" cy="5155514"/>
              </a:xfrm>
              <a:prstGeom prst="rect">
                <a:avLst/>
              </a:prstGeom>
              <a:blipFill>
                <a:blip r:embed="rId2"/>
                <a:stretch>
                  <a:fillRect l="-2056" b="-331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39467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19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66A8DD-6903-4B73-ABEB-B0A2B8815940}"/>
                  </a:ext>
                </a:extLst>
              </p:cNvPr>
              <p:cNvSpPr txBox="1"/>
              <p:nvPr/>
            </p:nvSpPr>
            <p:spPr>
              <a:xfrm>
                <a:off x="983432" y="1053253"/>
                <a:ext cx="10515600" cy="573323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ID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Jawab 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ID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ID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endParaRPr lang="en-ID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ID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ID" sz="24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D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6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=−5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1+2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11−4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11+2</m:t>
                          </m:r>
                        </m:e>
                      </m:d>
                      <m:r>
                        <a:rPr lang="en-US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=−15+14+13=12</m:t>
                      </m:r>
                    </m:oMath>
                  </m:oMathPara>
                </a14:m>
                <a:endParaRPr lang="en-ID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66A8DD-6903-4B73-ABEB-B0A2B8815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432" y="1053253"/>
                <a:ext cx="10515600" cy="5733236"/>
              </a:xfrm>
              <a:prstGeom prst="rect">
                <a:avLst/>
              </a:prstGeom>
              <a:blipFill>
                <a:blip r:embed="rId3"/>
                <a:stretch>
                  <a:fillRect l="-870" t="-85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1275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19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5B568D3-F411-4884-BD20-DABC584D6A7E}"/>
                  </a:ext>
                </a:extLst>
              </p:cNvPr>
              <p:cNvSpPr txBox="1"/>
              <p:nvPr/>
            </p:nvSpPr>
            <p:spPr>
              <a:xfrm>
                <a:off x="1271464" y="1000986"/>
                <a:ext cx="9433048" cy="553792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800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ID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ID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-(-5)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ID" sz="28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ID" sz="280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ID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1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11−4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+5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3−4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−6+22</m:t>
                          </m:r>
                        </m:e>
                      </m:d>
                    </m:oMath>
                  </m:oMathPara>
                </a14:m>
                <a:endParaRPr lang="en-US" sz="2800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=7−5+16=18</m:t>
                      </m:r>
                    </m:oMath>
                  </m:oMathPara>
                </a14:m>
                <a:endParaRPr lang="en-US" sz="2800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2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ID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D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1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ID" sz="2800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ID" sz="2800" i="1" dirty="0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</m:m>
                      </m:e>
                    </m:d>
                    <m:r>
                      <a:rPr lang="en-US" sz="2800" b="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+(−5)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dirty="0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ID" sz="2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−2−11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−6+22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−5(3+2)</m:t>
                      </m:r>
                    </m:oMath>
                  </m:oMathPara>
                </a14:m>
                <a:endParaRPr lang="en-ID" sz="2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=−13+32−25=−6</m:t>
                      </m:r>
                    </m:oMath>
                  </m:oMathPara>
                </a14:m>
                <a:endParaRPr lang="en-ID" sz="2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5B568D3-F411-4884-BD20-DABC584D6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464" y="1000986"/>
                <a:ext cx="9433048" cy="55379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2962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19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5B568D3-F411-4884-BD20-DABC584D6A7E}"/>
                  </a:ext>
                </a:extLst>
              </p:cNvPr>
              <p:cNvSpPr txBox="1"/>
              <p:nvPr/>
            </p:nvSpPr>
            <p:spPr>
              <a:xfrm>
                <a:off x="1271464" y="1000986"/>
                <a:ext cx="9937104" cy="63986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𝑥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7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den>
                      </m:f>
                      <m:r>
                        <a:rPr lang="en-US" sz="27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7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7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2700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𝑦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7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den>
                      </m:f>
                      <m:r>
                        <a:rPr lang="en-US" sz="27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7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7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700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7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𝑧</m:t>
                      </m:r>
                      <m:r>
                        <a:rPr lang="en-US" sz="27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7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den>
                      </m:f>
                      <m:r>
                        <a:rPr lang="en-US" sz="27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7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−6</m:t>
                          </m:r>
                        </m:num>
                        <m:den>
                          <m:r>
                            <a:rPr lang="en-US" sz="27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7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2700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ID" sz="27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Jadi </a:t>
                </a:r>
                <a:r>
                  <a:rPr lang="en-ID" sz="27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Himpunan</a:t>
                </a:r>
                <a:r>
                  <a:rPr lang="en-ID" sz="27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27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penyelesaian</a:t>
                </a:r>
                <a:r>
                  <a:rPr lang="en-ID" sz="27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Hp={(2,3,-1)}</a:t>
                </a:r>
              </a:p>
              <a:p>
                <a:pPr algn="just"/>
                <a:endParaRPr lang="en-ID" sz="27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r>
                  <a:rPr lang="en-ID" sz="27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Sistem</a:t>
                </a:r>
                <a:r>
                  <a:rPr lang="en-ID" sz="27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27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penyelesaian</a:t>
                </a:r>
                <a:r>
                  <a:rPr lang="en-ID" sz="27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27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persamaan</a:t>
                </a:r>
                <a:r>
                  <a:rPr lang="en-ID" sz="27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linear </a:t>
                </a:r>
                <a:r>
                  <a:rPr lang="en-ID" sz="27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menggunakan</a:t>
                </a:r>
                <a:r>
                  <a:rPr lang="en-ID" sz="27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27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Operasi</a:t>
                </a:r>
                <a:r>
                  <a:rPr lang="en-ID" sz="27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 Baris </a:t>
                </a:r>
                <a:r>
                  <a:rPr lang="en-ID" sz="27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Elementer</a:t>
                </a:r>
                <a:r>
                  <a:rPr lang="en-ID" sz="27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(OBE)</a:t>
                </a:r>
              </a:p>
              <a:p>
                <a:r>
                  <a:rPr lang="en-ID" sz="27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Operasi</a:t>
                </a:r>
                <a:r>
                  <a:rPr lang="en-ID" sz="27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baris </a:t>
                </a:r>
                <a:r>
                  <a:rPr lang="en-ID" sz="27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elementer</a:t>
                </a:r>
                <a:r>
                  <a:rPr lang="en-ID" sz="27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27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mempunyai</a:t>
                </a:r>
                <a:r>
                  <a:rPr lang="en-ID" sz="27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27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tiga</a:t>
                </a:r>
                <a:r>
                  <a:rPr lang="en-ID" sz="27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27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prinsip</a:t>
                </a:r>
                <a:r>
                  <a:rPr lang="en-ID" sz="27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27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yaitu</a:t>
                </a:r>
                <a:r>
                  <a:rPr lang="en-ID" sz="27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:</a:t>
                </a:r>
              </a:p>
              <a:p>
                <a:pPr marL="514350" indent="-514350">
                  <a:buAutoNum type="alphaLcPeriod"/>
                </a:pPr>
                <a:r>
                  <a:rPr lang="en-ID" sz="27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Perukarkan</a:t>
                </a:r>
                <a:endParaRPr lang="en-ID" sz="27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514350" indent="-514350">
                  <a:buAutoNum type="alphaLcPeriod"/>
                </a:pPr>
                <a:r>
                  <a:rPr lang="en-ID" sz="27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Penggandaan</a:t>
                </a:r>
                <a:endParaRPr lang="en-ID" sz="27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514350" indent="-514350">
                  <a:buAutoNum type="alphaLcPeriod"/>
                </a:pPr>
                <a:r>
                  <a:rPr lang="en-ID" sz="27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Penggantian</a:t>
                </a:r>
                <a:br>
                  <a:rPr lang="en-ID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</a:br>
                <a:endParaRPr lang="en-ID" sz="2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5B568D3-F411-4884-BD20-DABC584D6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464" y="1000986"/>
                <a:ext cx="9937104" cy="6398675"/>
              </a:xfrm>
              <a:prstGeom prst="rect">
                <a:avLst/>
              </a:prstGeom>
              <a:blipFill>
                <a:blip r:embed="rId3"/>
                <a:stretch>
                  <a:fillRect l="-116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308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19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B568D3-F411-4884-BD20-DABC584D6A7E}"/>
              </a:ext>
            </a:extLst>
          </p:cNvPr>
          <p:cNvSpPr txBox="1"/>
          <p:nvPr/>
        </p:nvSpPr>
        <p:spPr>
          <a:xfrm>
            <a:off x="1271464" y="1000986"/>
            <a:ext cx="99371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Tabel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symbol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operasi</a:t>
            </a: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 baris </a:t>
            </a:r>
            <a:r>
              <a:rPr lang="en-US" sz="2800" dirty="0" err="1">
                <a:latin typeface="Cambria" panose="02040503050406030204" pitchFamily="18" charset="0"/>
                <a:ea typeface="Cambria" panose="02040503050406030204" pitchFamily="18" charset="0"/>
              </a:rPr>
              <a:t>elementer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en-ID" sz="2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A3DD9AE6-4BE7-42A4-B43E-01B76DA11C3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5208347"/>
                  </p:ext>
                </p:extLst>
              </p:nvPr>
            </p:nvGraphicFramePr>
            <p:xfrm>
              <a:off x="1284990" y="2100673"/>
              <a:ext cx="9923577" cy="3779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66594">
                      <a:extLst>
                        <a:ext uri="{9D8B030D-6E8A-4147-A177-3AD203B41FA5}">
                          <a16:colId xmlns:a16="http://schemas.microsoft.com/office/drawing/2014/main" val="2895560155"/>
                        </a:ext>
                      </a:extLst>
                    </a:gridCol>
                    <a:gridCol w="6480720">
                      <a:extLst>
                        <a:ext uri="{9D8B030D-6E8A-4147-A177-3AD203B41FA5}">
                          <a16:colId xmlns:a16="http://schemas.microsoft.com/office/drawing/2014/main" val="588560282"/>
                        </a:ext>
                      </a:extLst>
                    </a:gridCol>
                    <a:gridCol w="2376263">
                      <a:extLst>
                        <a:ext uri="{9D8B030D-6E8A-4147-A177-3AD203B41FA5}">
                          <a16:colId xmlns:a16="http://schemas.microsoft.com/office/drawing/2014/main" val="40235109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err="1"/>
                            <a:t>Tipe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err="1"/>
                            <a:t>Operasi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err="1"/>
                            <a:t>Simbol</a:t>
                          </a:r>
                          <a:endParaRPr lang="en-ID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1512544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err="1"/>
                            <a:t>Menukar</a:t>
                          </a:r>
                          <a:r>
                            <a:rPr lang="en-US" sz="2800" dirty="0"/>
                            <a:t> Baris </a:t>
                          </a:r>
                          <a:r>
                            <a:rPr lang="en-US" sz="2800" dirty="0" err="1"/>
                            <a:t>ke</a:t>
                          </a:r>
                          <a:r>
                            <a:rPr lang="en-US" sz="2800" dirty="0"/>
                            <a:t> </a:t>
                          </a:r>
                          <a:r>
                            <a:rPr lang="en-US" sz="2800" dirty="0" err="1"/>
                            <a:t>i</a:t>
                          </a:r>
                          <a:r>
                            <a:rPr lang="en-US" sz="2800" dirty="0"/>
                            <a:t> </a:t>
                          </a:r>
                          <a:r>
                            <a:rPr lang="en-US" sz="2800" dirty="0" err="1"/>
                            <a:t>dengan</a:t>
                          </a:r>
                          <a:r>
                            <a:rPr lang="en-US" sz="2800" dirty="0"/>
                            <a:t> baris </a:t>
                          </a:r>
                          <a:r>
                            <a:rPr lang="en-US" sz="2800" dirty="0" err="1"/>
                            <a:t>ke</a:t>
                          </a:r>
                          <a:r>
                            <a:rPr lang="en-US" sz="2800" dirty="0"/>
                            <a:t> j </a:t>
                          </a:r>
                          <a:r>
                            <a:rPr lang="en-US" sz="2800" dirty="0" err="1"/>
                            <a:t>dari</a:t>
                          </a:r>
                          <a:r>
                            <a:rPr lang="en-US" sz="2800" dirty="0"/>
                            <a:t> </a:t>
                          </a:r>
                          <a:r>
                            <a:rPr lang="en-US" sz="2800" dirty="0" err="1"/>
                            <a:t>matriks</a:t>
                          </a:r>
                          <a:r>
                            <a:rPr lang="en-US" sz="2800" dirty="0"/>
                            <a:t> A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ID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0140325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II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/>
                            <a:t>Mengalikan baris </a:t>
                          </a:r>
                          <a:r>
                            <a:rPr lang="en-US" sz="2800" dirty="0" err="1"/>
                            <a:t>ke</a:t>
                          </a:r>
                          <a:r>
                            <a:rPr lang="en-US" sz="2800" dirty="0"/>
                            <a:t> I </a:t>
                          </a:r>
                          <a:r>
                            <a:rPr lang="en-US" sz="2800" dirty="0" err="1"/>
                            <a:t>matriks</a:t>
                          </a:r>
                          <a:r>
                            <a:rPr lang="en-US" sz="2800" dirty="0"/>
                            <a:t> A </a:t>
                          </a:r>
                          <a:r>
                            <a:rPr lang="en-US" sz="2800" dirty="0" err="1"/>
                            <a:t>dengan</a:t>
                          </a:r>
                          <a:r>
                            <a:rPr lang="en-US" sz="2800" dirty="0"/>
                            <a:t> scalar k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oMath>
                          </a14:m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d>
                                      <m:d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d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ID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5273209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III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err="1"/>
                            <a:t>Mengalikan</a:t>
                          </a:r>
                          <a:r>
                            <a:rPr lang="en-US" sz="2800" dirty="0"/>
                            <a:t> baris </a:t>
                          </a:r>
                          <a:r>
                            <a:rPr lang="en-US" sz="2800" dirty="0" err="1"/>
                            <a:t>ke</a:t>
                          </a:r>
                          <a:r>
                            <a:rPr lang="en-US" sz="2800" dirty="0"/>
                            <a:t> j </a:t>
                          </a:r>
                          <a:r>
                            <a:rPr lang="en-US" sz="2800" dirty="0" err="1"/>
                            <a:t>matriks</a:t>
                          </a:r>
                          <a:r>
                            <a:rPr lang="en-US" sz="2800" dirty="0"/>
                            <a:t> A </a:t>
                          </a:r>
                          <a:r>
                            <a:rPr lang="en-US" sz="2800" dirty="0" err="1"/>
                            <a:t>sengan</a:t>
                          </a:r>
                          <a:r>
                            <a:rPr lang="en-US" sz="2800" dirty="0"/>
                            <a:t> scalar k</a:t>
                          </a:r>
                          <a14:m>
                            <m:oMath xmlns:m="http://schemas.openxmlformats.org/officeDocument/2006/math"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</m:t>
                              </m:r>
                            </m:oMath>
                          </a14:m>
                          <a:r>
                            <a:rPr lang="en-ID" sz="2800" dirty="0"/>
                            <a:t>0 dan</a:t>
                          </a:r>
                          <a:r>
                            <a:rPr lang="en-ID" sz="2800" baseline="0" dirty="0"/>
                            <a:t> </a:t>
                          </a:r>
                          <a:r>
                            <a:rPr lang="en-ID" sz="2800" baseline="0" dirty="0" err="1"/>
                            <a:t>hasilnya</a:t>
                          </a:r>
                          <a:r>
                            <a:rPr lang="en-ID" sz="2800" baseline="0" dirty="0"/>
                            <a:t> </a:t>
                          </a:r>
                          <a:r>
                            <a:rPr lang="en-ID" sz="2800" baseline="0" dirty="0" err="1"/>
                            <a:t>ditambahkan</a:t>
                          </a:r>
                          <a:r>
                            <a:rPr lang="en-ID" sz="2800" baseline="0" dirty="0"/>
                            <a:t> </a:t>
                          </a:r>
                          <a:r>
                            <a:rPr lang="en-ID" sz="2800" baseline="0" dirty="0" err="1"/>
                            <a:t>kepada</a:t>
                          </a:r>
                          <a:r>
                            <a:rPr lang="en-ID" sz="2800" baseline="0" dirty="0"/>
                            <a:t> baris </a:t>
                          </a:r>
                          <a:r>
                            <a:rPr lang="en-ID" sz="2800" baseline="0" dirty="0" err="1"/>
                            <a:t>ke</a:t>
                          </a:r>
                          <a:r>
                            <a:rPr lang="en-ID" sz="2800" baseline="0" dirty="0"/>
                            <a:t> I </a:t>
                          </a:r>
                          <a:r>
                            <a:rPr lang="en-ID" sz="2800" baseline="0" dirty="0" err="1"/>
                            <a:t>matriks</a:t>
                          </a:r>
                          <a:r>
                            <a:rPr lang="en-ID" sz="2800" baseline="0" dirty="0"/>
                            <a:t> A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𝑖𝑗</m:t>
                                    </m:r>
                                    <m:d>
                                      <m:d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d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ID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213825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3">
                <a:extLst>
                  <a:ext uri="{FF2B5EF4-FFF2-40B4-BE49-F238E27FC236}">
                    <a16:creationId xmlns:a16="http://schemas.microsoft.com/office/drawing/2014/main" id="{A3DD9AE6-4BE7-42A4-B43E-01B76DA11C3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5208347"/>
                  </p:ext>
                </p:extLst>
              </p:nvPr>
            </p:nvGraphicFramePr>
            <p:xfrm>
              <a:off x="1284990" y="2100673"/>
              <a:ext cx="9923577" cy="37795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66594">
                      <a:extLst>
                        <a:ext uri="{9D8B030D-6E8A-4147-A177-3AD203B41FA5}">
                          <a16:colId xmlns:a16="http://schemas.microsoft.com/office/drawing/2014/main" val="2895560155"/>
                        </a:ext>
                      </a:extLst>
                    </a:gridCol>
                    <a:gridCol w="6480720">
                      <a:extLst>
                        <a:ext uri="{9D8B030D-6E8A-4147-A177-3AD203B41FA5}">
                          <a16:colId xmlns:a16="http://schemas.microsoft.com/office/drawing/2014/main" val="588560282"/>
                        </a:ext>
                      </a:extLst>
                    </a:gridCol>
                    <a:gridCol w="2376263">
                      <a:extLst>
                        <a:ext uri="{9D8B030D-6E8A-4147-A177-3AD203B41FA5}">
                          <a16:colId xmlns:a16="http://schemas.microsoft.com/office/drawing/2014/main" val="402351097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err="1"/>
                            <a:t>Tipe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err="1"/>
                            <a:t>Operasi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err="1"/>
                            <a:t>Simbol</a:t>
                          </a:r>
                          <a:endParaRPr lang="en-ID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15125445"/>
                      </a:ext>
                    </a:extLst>
                  </a:tr>
                  <a:tr h="944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2800" dirty="0" err="1"/>
                            <a:t>Menukar</a:t>
                          </a:r>
                          <a:r>
                            <a:rPr lang="en-US" sz="2800" dirty="0"/>
                            <a:t> Baris </a:t>
                          </a:r>
                          <a:r>
                            <a:rPr lang="en-US" sz="2800" dirty="0" err="1"/>
                            <a:t>ke</a:t>
                          </a:r>
                          <a:r>
                            <a:rPr lang="en-US" sz="2800" dirty="0"/>
                            <a:t> </a:t>
                          </a:r>
                          <a:r>
                            <a:rPr lang="en-US" sz="2800" dirty="0" err="1"/>
                            <a:t>i</a:t>
                          </a:r>
                          <a:r>
                            <a:rPr lang="en-US" sz="2800" dirty="0"/>
                            <a:t> </a:t>
                          </a:r>
                          <a:r>
                            <a:rPr lang="en-US" sz="2800" dirty="0" err="1"/>
                            <a:t>dengan</a:t>
                          </a:r>
                          <a:r>
                            <a:rPr lang="en-US" sz="2800" dirty="0"/>
                            <a:t> baris </a:t>
                          </a:r>
                          <a:r>
                            <a:rPr lang="en-US" sz="2800" dirty="0" err="1"/>
                            <a:t>ke</a:t>
                          </a:r>
                          <a:r>
                            <a:rPr lang="en-US" sz="2800" dirty="0"/>
                            <a:t> j </a:t>
                          </a:r>
                          <a:r>
                            <a:rPr lang="en-US" sz="2800" dirty="0" err="1"/>
                            <a:t>dari</a:t>
                          </a:r>
                          <a:r>
                            <a:rPr lang="en-US" sz="2800" dirty="0"/>
                            <a:t> </a:t>
                          </a:r>
                          <a:r>
                            <a:rPr lang="en-US" sz="2800" dirty="0" err="1"/>
                            <a:t>matriks</a:t>
                          </a:r>
                          <a:r>
                            <a:rPr lang="en-US" sz="2800" dirty="0"/>
                            <a:t> A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17949" t="-60645" r="-1026" b="-26451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01403256"/>
                      </a:ext>
                    </a:extLst>
                  </a:tr>
                  <a:tr h="944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II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6541" t="-159615" r="-37030" b="-16282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17949" t="-159615" r="-1026" b="-16282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52732097"/>
                      </a:ext>
                    </a:extLst>
                  </a:tr>
                  <a:tr h="13716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/>
                            <a:t>III</a:t>
                          </a:r>
                          <a:endParaRPr lang="en-ID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6541" t="-180000" r="-37030" b="-128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17949" t="-180000" r="-1026" b="-128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2138251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07709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497" y="1045245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AE45FB1-E7F1-461C-A5C1-F59CF8F7B7C1}"/>
                  </a:ext>
                </a:extLst>
              </p:cNvPr>
              <p:cNvSpPr txBox="1"/>
              <p:nvPr/>
            </p:nvSpPr>
            <p:spPr>
              <a:xfrm>
                <a:off x="1019436" y="908718"/>
                <a:ext cx="10153128" cy="67749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7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Carilah </a:t>
                </a:r>
                <a:r>
                  <a:rPr lang="en-US" sz="27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penyelesaian</a:t>
                </a:r>
                <a:r>
                  <a:rPr lang="en-US" sz="27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system </a:t>
                </a:r>
                <a:r>
                  <a:rPr lang="en-US" sz="27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persamaan</a:t>
                </a:r>
                <a:r>
                  <a:rPr lang="en-US" sz="27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7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berikut</a:t>
                </a:r>
                <a:r>
                  <a:rPr lang="en-US" sz="27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7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ini</a:t>
                </a:r>
                <a:r>
                  <a:rPr lang="en-US" sz="27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:</a:t>
                </a:r>
              </a:p>
              <a:p>
                <a:pPr algn="just"/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ID" sz="27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ID" sz="270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−2</m:t>
                            </m:r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𝑦</m:t>
                            </m:r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+</m:t>
                            </m:r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𝑧</m:t>
                            </m:r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=−5</m:t>
                            </m:r>
                          </m:e>
                          <m:e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3</m:t>
                            </m:r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+</m:t>
                            </m:r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𝑦</m:t>
                            </m:r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−2</m:t>
                            </m:r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𝑧</m:t>
                            </m:r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=11</m:t>
                            </m:r>
                          </m:e>
                          <m:e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−2</m:t>
                            </m:r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+</m:t>
                            </m:r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𝑦</m:t>
                            </m:r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+</m:t>
                            </m:r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𝑧</m:t>
                            </m:r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=−2</m:t>
                            </m:r>
                          </m:e>
                        </m:eqArr>
                      </m:e>
                    </m:d>
                  </m:oMath>
                </a14:m>
                <a:r>
                  <a:rPr lang="en-ID" sz="2700" dirty="0"/>
                  <a:t>							</a:t>
                </a:r>
              </a:p>
              <a:p>
                <a:pPr algn="just"/>
                <a:r>
                  <a:rPr lang="en-ID" sz="2700" dirty="0" err="1"/>
                  <a:t>Dengan</a:t>
                </a:r>
                <a:r>
                  <a:rPr lang="en-ID" sz="2700" dirty="0"/>
                  <a:t> </a:t>
                </a:r>
                <a:r>
                  <a:rPr lang="en-ID" sz="2700" dirty="0" err="1"/>
                  <a:t>menggunakan</a:t>
                </a:r>
                <a:r>
                  <a:rPr lang="en-ID" sz="2700" dirty="0"/>
                  <a:t> </a:t>
                </a:r>
                <a:r>
                  <a:rPr lang="en-ID" sz="2700" dirty="0" err="1"/>
                  <a:t>metode</a:t>
                </a:r>
                <a:r>
                  <a:rPr lang="en-ID" sz="2700" dirty="0"/>
                  <a:t> OBE</a:t>
                </a:r>
              </a:p>
              <a:p>
                <a:pPr algn="just"/>
                <a:r>
                  <a:rPr lang="en-ID" sz="2700" dirty="0"/>
                  <a:t>Jawab 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ID" sz="27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27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7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7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7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7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7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7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7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7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7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ID" sz="27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27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7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7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7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7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7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7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7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7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7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7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2700" dirty="0"/>
              </a:p>
              <a:p>
                <a:pPr algn="just"/>
                <a:endParaRPr lang="en-ID" sz="2700" dirty="0"/>
              </a:p>
              <a:p>
                <a:pPr algn="just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D" sz="27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ID" sz="27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ID" sz="27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 −5</m:t>
                              </m:r>
                            </m:e>
                          </m:mr>
                          <m:mr>
                            <m:e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   11</m:t>
                              </m:r>
                            </m:e>
                          </m:mr>
                          <m:mr>
                            <m:e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  2</m:t>
                              </m:r>
                            </m:e>
                          </m:mr>
                        </m:m>
                      </m:e>
                    </m:d>
                    <m:sSub>
                      <m:sSubPr>
                        <m:ctrlPr>
                          <a:rPr lang="en-ID" sz="2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sub>
                    </m:sSub>
                    <m:sSub>
                      <m:sSubPr>
                        <m:ctrlPr>
                          <a:rPr lang="en-ID" sz="2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700" b="0" i="1" smtClean="0">
                        <a:latin typeface="Cambria Math" panose="02040503050406030204" pitchFamily="18" charset="0"/>
                      </a:rPr>
                      <m:t>−3</m:t>
                    </m:r>
                    <m:sSub>
                      <m:sSubPr>
                        <m:ctrlPr>
                          <a:rPr lang="en-US" sz="27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ID" sz="27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D" sz="27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ID" sz="27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1  </m:t>
                              </m:r>
                            </m:e>
                          </m:mr>
                          <m:mr>
                            <m:e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  <m:e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−5</m:t>
                              </m:r>
                            </m:e>
                          </m:mr>
                          <m:mr>
                            <m:e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ID" sz="2700" i="1" dirty="0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      −5</m:t>
                              </m:r>
                            </m:e>
                          </m:mr>
                          <m:mr>
                            <m:e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      26</m:t>
                              </m:r>
                            </m:e>
                          </m:mr>
                          <m:mr>
                            <m:e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     −12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ID" sz="2700" dirty="0"/>
              </a:p>
              <a:p>
                <a:pPr algn="just"/>
                <a:r>
                  <a:rPr lang="en-ID" sz="2700" dirty="0"/>
                  <a:t>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D" sz="2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ID" sz="27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ID" sz="27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ID" sz="2700" dirty="0"/>
              </a:p>
              <a:p>
                <a:pPr algn="just"/>
                <a:endParaRPr lang="en-ID" sz="2700" dirty="0"/>
              </a:p>
              <a:p>
                <a:pPr algn="just"/>
                <a:endParaRPr lang="en-ID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AE45FB1-E7F1-461C-A5C1-F59CF8F7B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9436" y="908718"/>
                <a:ext cx="10153128" cy="6774932"/>
              </a:xfrm>
              <a:prstGeom prst="rect">
                <a:avLst/>
              </a:prstGeom>
              <a:blipFill>
                <a:blip r:embed="rId3"/>
                <a:stretch>
                  <a:fillRect l="-1140" t="-90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6190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497" y="1045245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AE45FB1-E7F1-461C-A5C1-F59CF8F7B7C1}"/>
                  </a:ext>
                </a:extLst>
              </p:cNvPr>
              <p:cNvSpPr txBox="1"/>
              <p:nvPr/>
            </p:nvSpPr>
            <p:spPr>
              <a:xfrm>
                <a:off x="1153969" y="1185334"/>
                <a:ext cx="10153128" cy="68803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ID" sz="2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sub>
                    </m:sSub>
                    <m:sSub>
                      <m:sSubPr>
                        <m:ctrlPr>
                          <a:rPr lang="en-ID" sz="2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700" b="0" i="1" smtClean="0">
                        <a:latin typeface="Cambria Math" panose="02040503050406030204" pitchFamily="18" charset="0"/>
                      </a:rPr>
                      <m:t>+2</m:t>
                    </m:r>
                    <m:sSub>
                      <m:sSubPr>
                        <m:ctrlPr>
                          <a:rPr lang="en-US" sz="27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ID" sz="27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D" sz="27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ID" sz="27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1  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ID" sz="27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     −5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     </m:t>
                              </m:r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  2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    −12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ID" sz="2700" dirty="0"/>
                  <a:t> 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ID" sz="27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7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ID" sz="27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ID" sz="2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7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7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sSub>
                      <m:sSubPr>
                        <m:ctrlPr>
                          <a:rPr lang="en-US" sz="2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D" sz="27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D" sz="27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ID" sz="27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1  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ID" sz="27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     −5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       2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    −</m:t>
                              </m:r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700" i="1" dirty="0">
                  <a:latin typeface="Cambria Math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ID" sz="2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7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ID" sz="27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ID" sz="2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f>
                          <m:fPr>
                            <m:ctrlPr>
                              <a:rPr lang="en-US" sz="27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7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en-US" sz="2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700" i="1" dirty="0">
                    <a:latin typeface="Cambria Math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D" sz="27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ID" sz="27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1  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ID" sz="27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     −5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       2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    −</m:t>
                              </m:r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700" i="1" dirty="0">
                  <a:latin typeface="Cambria Math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ID" sz="2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sub>
                    </m:sSub>
                    <m:sSub>
                      <m:sSubPr>
                        <m:ctrlPr>
                          <a:rPr lang="en-ID" sz="2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7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7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ID" sz="27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D" sz="27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ID" sz="27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1  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ID" sz="27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     −5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       </m:t>
                              </m:r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    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700" i="1" dirty="0">
                  <a:latin typeface="Cambria Math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ID" sz="2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D" sz="27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ID" sz="2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7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7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sSub>
                      <m:sSubPr>
                        <m:ctrlPr>
                          <a:rPr lang="en-US" sz="2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D" sz="27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D" sz="27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ID" sz="27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1  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ID" sz="27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     </m:t>
                              </m:r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       3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    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700" i="1" dirty="0">
                  <a:latin typeface="Cambria Math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endParaRPr lang="en-ID" sz="2700" dirty="0"/>
              </a:p>
              <a:p>
                <a:pPr algn="just"/>
                <a:endParaRPr lang="en-ID" sz="2700" dirty="0"/>
              </a:p>
              <a:p>
                <a:pPr algn="just"/>
                <a:endParaRPr lang="en-ID" sz="28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AE45FB1-E7F1-461C-A5C1-F59CF8F7B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969" y="1185334"/>
                <a:ext cx="10153128" cy="688034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6510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497" y="1045245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AE45FB1-E7F1-461C-A5C1-F59CF8F7B7C1}"/>
                  </a:ext>
                </a:extLst>
              </p:cNvPr>
              <p:cNvSpPr txBox="1"/>
              <p:nvPr/>
            </p:nvSpPr>
            <p:spPr>
              <a:xfrm>
                <a:off x="1153969" y="1185334"/>
                <a:ext cx="10153128" cy="502599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ID" sz="27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D" sz="27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ID" sz="2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7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7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7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sz="27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ID" sz="27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D" sz="27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ID" sz="27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ID" sz="2700" i="1" dirty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     </m:t>
                              </m:r>
                              <m:r>
                                <a:rPr lang="en-US" sz="27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       3</m:t>
                              </m:r>
                            </m:e>
                          </m:mr>
                          <m:mr>
                            <m:e>
                              <m:r>
                                <a:rPr lang="en-US" sz="2700" i="1" dirty="0">
                                  <a:latin typeface="Cambria Math" panose="02040503050406030204" pitchFamily="18" charset="0"/>
                                </a:rPr>
                                <m:t>     −1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700" i="1" dirty="0">
                  <a:latin typeface="Cambria Math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endParaRPr lang="en-ID" sz="2700" dirty="0"/>
              </a:p>
              <a:p>
                <a:pPr algn="just"/>
                <a:r>
                  <a:rPr lang="en-ID" sz="2700" dirty="0"/>
                  <a:t>Jadi </a:t>
                </a:r>
                <a:r>
                  <a:rPr lang="en-ID" sz="2700" dirty="0" err="1"/>
                  <a:t>didapat</a:t>
                </a:r>
                <a:r>
                  <a:rPr lang="en-ID" sz="2700" dirty="0"/>
                  <a:t> </a:t>
                </a:r>
                <a14:m>
                  <m:oMath xmlns:m="http://schemas.openxmlformats.org/officeDocument/2006/math">
                    <m:r>
                      <a:rPr lang="en-US" sz="27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700" b="0" i="1" smtClean="0">
                        <a:latin typeface="Cambria Math" panose="02040503050406030204" pitchFamily="18" charset="0"/>
                      </a:rPr>
                      <m:t>=2, </m:t>
                    </m:r>
                    <m:r>
                      <a:rPr lang="en-US" sz="27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700" b="0" i="1" smtClean="0">
                        <a:latin typeface="Cambria Math" panose="02040503050406030204" pitchFamily="18" charset="0"/>
                      </a:rPr>
                      <m:t>=3 </m:t>
                    </m:r>
                    <m:r>
                      <a:rPr lang="en-US" sz="2700" b="0" i="1" smtClean="0">
                        <a:latin typeface="Cambria Math" panose="02040503050406030204" pitchFamily="18" charset="0"/>
                      </a:rPr>
                      <m:t>𝑑𝑎𝑛</m:t>
                    </m:r>
                    <m:r>
                      <a:rPr lang="en-US" sz="27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7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2700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US" sz="2700" b="0" dirty="0"/>
              </a:p>
              <a:p>
                <a:pPr algn="just"/>
                <a:r>
                  <a:rPr lang="en-ID" sz="2700" dirty="0"/>
                  <a:t>Jadi HP</a:t>
                </a:r>
                <a14:m>
                  <m:oMath xmlns:m="http://schemas.openxmlformats.org/officeDocument/2006/math">
                    <m:r>
                      <a:rPr lang="en-ID" sz="2700" i="1" dirty="0" smtClean="0">
                        <a:latin typeface="Cambria Math" panose="02040503050406030204" pitchFamily="18" charset="0"/>
                      </a:rPr>
                      <m:t>={(2,3,−1)}</m:t>
                    </m:r>
                  </m:oMath>
                </a14:m>
                <a:endParaRPr lang="en-ID" sz="2700" dirty="0"/>
              </a:p>
              <a:p>
                <a:pPr algn="just"/>
                <a:endParaRPr lang="en-ID" sz="2700" dirty="0"/>
              </a:p>
              <a:p>
                <a:pPr algn="just"/>
                <a:r>
                  <a:rPr lang="en-ID" sz="2700" dirty="0" err="1"/>
                  <a:t>Carilah</a:t>
                </a:r>
                <a:r>
                  <a:rPr lang="en-ID" sz="2700" dirty="0"/>
                  <a:t> </a:t>
                </a:r>
                <a:r>
                  <a:rPr lang="en-ID" sz="2700" dirty="0" err="1"/>
                  <a:t>himpunan</a:t>
                </a:r>
                <a:r>
                  <a:rPr lang="en-ID" sz="2700" dirty="0"/>
                  <a:t> </a:t>
                </a:r>
                <a:r>
                  <a:rPr lang="en-ID" sz="2700" dirty="0" err="1"/>
                  <a:t>penyelesaian</a:t>
                </a:r>
                <a:r>
                  <a:rPr lang="en-ID" sz="2700" dirty="0"/>
                  <a:t> </a:t>
                </a:r>
                <a:r>
                  <a:rPr lang="en-ID" sz="2700" dirty="0" err="1"/>
                  <a:t>dari</a:t>
                </a:r>
                <a:r>
                  <a:rPr lang="en-ID" sz="2700" dirty="0"/>
                  <a:t> system </a:t>
                </a:r>
                <a:r>
                  <a:rPr lang="en-ID" sz="2700" dirty="0" err="1"/>
                  <a:t>persamaan</a:t>
                </a:r>
                <a:r>
                  <a:rPr lang="en-ID" sz="2700" dirty="0"/>
                  <a:t> linear </a:t>
                </a:r>
                <a:r>
                  <a:rPr lang="en-ID" sz="2700" dirty="0" err="1"/>
                  <a:t>berikut</a:t>
                </a:r>
                <a:r>
                  <a:rPr lang="en-ID" sz="2700" dirty="0"/>
                  <a:t> 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ID" sz="27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ID" sz="27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=2</m:t>
                              </m:r>
                            </m:e>
                            <m:e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−7</m:t>
                              </m:r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  <m:e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700" b="0" i="1" smtClean="0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ID" sz="2700" dirty="0"/>
              </a:p>
              <a:p>
                <a:pPr algn="just"/>
                <a:r>
                  <a:rPr lang="en-ID" sz="2800" dirty="0" err="1"/>
                  <a:t>Menggunakan</a:t>
                </a:r>
                <a:r>
                  <a:rPr lang="en-ID" sz="2800" dirty="0"/>
                  <a:t> Invers </a:t>
                </a:r>
                <a:r>
                  <a:rPr lang="en-ID" sz="2800" dirty="0" err="1"/>
                  <a:t>matriks</a:t>
                </a:r>
                <a:r>
                  <a:rPr lang="en-ID" sz="2800" dirty="0"/>
                  <a:t>, Cramer dan OBE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AE45FB1-E7F1-461C-A5C1-F59CF8F7B7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3969" y="1185334"/>
                <a:ext cx="10153128" cy="5025991"/>
              </a:xfrm>
              <a:prstGeom prst="rect">
                <a:avLst/>
              </a:prstGeom>
              <a:blipFill>
                <a:blip r:embed="rId3"/>
                <a:stretch>
                  <a:fillRect l="-1200" b="-2424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6729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497" y="1045245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30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19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66A8DD-6903-4B73-ABEB-B0A2B8815940}"/>
              </a:ext>
            </a:extLst>
          </p:cNvPr>
          <p:cNvSpPr txBox="1"/>
          <p:nvPr/>
        </p:nvSpPr>
        <p:spPr>
          <a:xfrm>
            <a:off x="983432" y="3030266"/>
            <a:ext cx="993710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9600" dirty="0" err="1">
                <a:latin typeface="+mj-lt"/>
              </a:rPr>
              <a:t>Terima</a:t>
            </a:r>
            <a:r>
              <a:rPr lang="en-US" sz="9600" dirty="0">
                <a:latin typeface="+mj-lt"/>
              </a:rPr>
              <a:t> </a:t>
            </a:r>
            <a:r>
              <a:rPr lang="en-US" sz="9600" dirty="0" err="1">
                <a:latin typeface="+mj-lt"/>
              </a:rPr>
              <a:t>kasih</a:t>
            </a:r>
            <a:endParaRPr lang="en-ID" sz="9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33361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19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66A8DD-6903-4B73-ABEB-B0A2B8815940}"/>
                  </a:ext>
                </a:extLst>
              </p:cNvPr>
              <p:cNvSpPr txBox="1"/>
              <p:nvPr/>
            </p:nvSpPr>
            <p:spPr>
              <a:xfrm>
                <a:off x="833409" y="938272"/>
                <a:ext cx="10515600" cy="51441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Sistem </a:t>
                </a:r>
                <a:r>
                  <a:rPr lang="en-US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persamaan</a:t>
                </a:r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Linear</a:t>
                </a:r>
              </a:p>
              <a:p>
                <a:pPr marL="514350" indent="-514350" algn="just">
                  <a:buAutoNum type="arabicPeriod"/>
                </a:pPr>
                <a:r>
                  <a:rPr lang="en-US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Sistem</a:t>
                </a:r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persamaan</a:t>
                </a:r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linear non </a:t>
                </a:r>
                <a:r>
                  <a:rPr lang="en-US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homogen</a:t>
                </a:r>
                <a:endParaRPr lang="en-US" sz="2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US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Sistem</a:t>
                </a:r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persamaan</a:t>
                </a:r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linear </a:t>
                </a:r>
                <a:r>
                  <a:rPr lang="en-US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untuk</a:t>
                </a:r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AX =G </a:t>
                </a:r>
                <a:r>
                  <a:rPr lang="en-US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disebut</a:t>
                </a:r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sebagai</a:t>
                </a:r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persamaan</a:t>
                </a:r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linear non </a:t>
                </a:r>
                <a:r>
                  <a:rPr lang="en-US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homogen</a:t>
                </a:r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jika</a:t>
                </a:r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G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𝑏𝑢𝑘𝑎𝑛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𝑚𝑎𝑡𝑟𝑖𝑘𝑠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𝑛𝑜𝑙</m:t>
                        </m:r>
                      </m:e>
                    </m:d>
                  </m:oMath>
                </a14:m>
                <a:endParaRPr lang="en-US" sz="2800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r>
                  <a:rPr lang="en-ID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Sistem</a:t>
                </a:r>
                <a:r>
                  <a:rPr lang="en-ID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persamaan</a:t>
                </a:r>
                <a:r>
                  <a:rPr lang="en-ID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linear non </a:t>
                </a:r>
                <a:r>
                  <a:rPr lang="en-ID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homogen</a:t>
                </a:r>
                <a:r>
                  <a:rPr lang="en-ID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dinyatakan</a:t>
                </a:r>
                <a:r>
                  <a:rPr lang="en-ID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dalam</a:t>
                </a:r>
                <a:r>
                  <a:rPr lang="en-ID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bentuk</a:t>
                </a:r>
                <a:r>
                  <a:rPr lang="en-ID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28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en-ID" sz="28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13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….+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D" sz="2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28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en-ID" sz="28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22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23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….+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D" sz="2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ID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………………………………………………………….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28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𝑚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ID" sz="28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𝑚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𝑚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….+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𝑚𝑛</m:t>
                          </m:r>
                        </m:sub>
                      </m:sSub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ID" sz="2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ID" sz="28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28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a:rPr lang="en-ID" sz="280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ID" sz="280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ID" sz="280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ID" sz="280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ID" sz="280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ID" sz="280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𝑚𝑛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2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66A8DD-6903-4B73-ABEB-B0A2B8815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409" y="938272"/>
                <a:ext cx="10515600" cy="5144101"/>
              </a:xfrm>
              <a:prstGeom prst="rect">
                <a:avLst/>
              </a:prstGeom>
              <a:blipFill>
                <a:blip r:embed="rId2"/>
                <a:stretch>
                  <a:fillRect l="-1217" t="-1303" r="-1159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2108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19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9521733-A484-43E2-8E00-727F80503A67}"/>
                  </a:ext>
                </a:extLst>
              </p:cNvPr>
              <p:cNvSpPr txBox="1"/>
              <p:nvPr/>
            </p:nvSpPr>
            <p:spPr>
              <a:xfrm>
                <a:off x="1055440" y="883966"/>
                <a:ext cx="10298360" cy="54695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3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2. </a:t>
                </a:r>
                <a:r>
                  <a:rPr lang="en-US" sz="3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Sistem</a:t>
                </a:r>
                <a:r>
                  <a:rPr lang="en-US" sz="3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3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persamaan</a:t>
                </a:r>
                <a:r>
                  <a:rPr lang="en-US" sz="3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linear </a:t>
                </a:r>
                <a:r>
                  <a:rPr lang="en-US" sz="3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homogen</a:t>
                </a:r>
                <a:endParaRPr lang="en-US" sz="3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US" sz="3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Sistem</a:t>
                </a:r>
                <a:r>
                  <a:rPr lang="en-US" sz="3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3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persamaan</a:t>
                </a:r>
                <a:r>
                  <a:rPr lang="en-US" sz="3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linear </a:t>
                </a:r>
                <a:r>
                  <a:rPr lang="en-US" sz="3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untuk</a:t>
                </a:r>
                <a:r>
                  <a:rPr lang="en-US" sz="3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AX </a:t>
                </a:r>
                <a14:m>
                  <m:oMath xmlns:m="http://schemas.openxmlformats.org/officeDocument/2006/math">
                    <m:r>
                      <a:rPr lang="en-US" sz="30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</m:oMath>
                </a14:m>
                <a:r>
                  <a:rPr lang="en-US" sz="3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G </a:t>
                </a:r>
                <a:r>
                  <a:rPr lang="en-US" sz="3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disebut</a:t>
                </a:r>
                <a:r>
                  <a:rPr lang="en-US" sz="3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3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sebagai</a:t>
                </a:r>
                <a:r>
                  <a:rPr lang="en-US" sz="3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3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persamaan</a:t>
                </a:r>
                <a:r>
                  <a:rPr lang="en-US" sz="3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linear non </a:t>
                </a:r>
                <a:r>
                  <a:rPr lang="en-US" sz="3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homogen</a:t>
                </a:r>
                <a:r>
                  <a:rPr lang="en-US" sz="3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3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jika</a:t>
                </a:r>
                <a:r>
                  <a:rPr lang="en-US" sz="3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G</a:t>
                </a:r>
                <a14:m>
                  <m:oMath xmlns:m="http://schemas.openxmlformats.org/officeDocument/2006/math">
                    <m:r>
                      <a:rPr lang="en-US" sz="3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  <m:d>
                      <m:dPr>
                        <m:ctrlP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𝑚𝑎𝑡𝑟𝑖𝑘𝑠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3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𝑛𝑜𝑙</m:t>
                        </m:r>
                      </m:e>
                    </m:d>
                  </m:oMath>
                </a14:m>
                <a:endParaRPr lang="en-US" sz="3000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r>
                  <a:rPr lang="en-ID" sz="3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Sistem</a:t>
                </a:r>
                <a:r>
                  <a:rPr lang="en-ID" sz="3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3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persamaan</a:t>
                </a:r>
                <a:r>
                  <a:rPr lang="en-ID" sz="3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linear non </a:t>
                </a:r>
                <a:r>
                  <a:rPr lang="en-ID" sz="3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homogen</a:t>
                </a:r>
                <a:r>
                  <a:rPr lang="en-ID" sz="3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3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dinyatakan</a:t>
                </a:r>
                <a:r>
                  <a:rPr lang="en-ID" sz="3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3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dalam</a:t>
                </a:r>
                <a:r>
                  <a:rPr lang="en-ID" sz="3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30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bentuk</a:t>
                </a:r>
                <a:r>
                  <a:rPr lang="en-ID" sz="3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30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en-ID" sz="30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0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0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13</m:t>
                          </m:r>
                        </m:sub>
                      </m:sSub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30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….+</m:t>
                      </m:r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30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D" sz="3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30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en-ID" sz="30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0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22</m:t>
                          </m:r>
                        </m:sub>
                      </m:sSub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0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23</m:t>
                          </m:r>
                        </m:sub>
                      </m:sSub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30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….+</m:t>
                      </m:r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30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D" sz="3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ID" sz="3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………………………………………………………….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30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𝑚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ID" sz="30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30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𝑚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30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𝑚</m:t>
                          </m:r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30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….+</m:t>
                      </m:r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𝑛𝑛</m:t>
                          </m:r>
                        </m:sub>
                      </m:sSub>
                      <m:sSub>
                        <m:sSubPr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sz="30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ID" sz="3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ID" sz="30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30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ID" sz="300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0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0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300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0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0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  <m:r>
                                  <a:rPr lang="en-ID" sz="300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ID" sz="300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0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0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sz="30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ID" sz="300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ID" sz="300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ID" sz="300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ID" sz="300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0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0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sz="30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ID" sz="300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0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0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𝑚</m:t>
                                    </m:r>
                                    <m:r>
                                      <a:rPr lang="en-US" sz="30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ID" sz="300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…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ID" sz="300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30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3000" b="0" i="1" smtClean="0">
                                        <a:latin typeface="Cambria Math" panose="02040503050406030204" pitchFamily="18" charset="0"/>
                                        <a:ea typeface="Cambria" panose="02040503050406030204" pitchFamily="18" charset="0"/>
                                      </a:rPr>
                                      <m:t>𝑚𝑛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30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0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30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30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0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30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3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9521733-A484-43E2-8E00-727F80503A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440" y="883966"/>
                <a:ext cx="10298360" cy="5469511"/>
              </a:xfrm>
              <a:prstGeom prst="rect">
                <a:avLst/>
              </a:prstGeom>
              <a:blipFill>
                <a:blip r:embed="rId2"/>
                <a:stretch>
                  <a:fillRect l="-1361" t="-1449" r="-136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339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19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66A8DD-6903-4B73-ABEB-B0A2B8815940}"/>
                  </a:ext>
                </a:extLst>
              </p:cNvPr>
              <p:cNvSpPr txBox="1"/>
              <p:nvPr/>
            </p:nvSpPr>
            <p:spPr>
              <a:xfrm>
                <a:off x="983432" y="908718"/>
                <a:ext cx="10515600" cy="53045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400" dirty="0">
                    <a:latin typeface="Cambria Math" panose="02040503050406030204" pitchFamily="18" charset="0"/>
                    <a:ea typeface="Cambria" panose="02040503050406030204" pitchFamily="18" charset="0"/>
                  </a:rPr>
                  <a:t>Carilah </a:t>
                </a:r>
                <a:r>
                  <a:rPr lang="en-US" sz="2400" dirty="0" err="1">
                    <a:latin typeface="Cambria Math" panose="02040503050406030204" pitchFamily="18" charset="0"/>
                    <a:ea typeface="Cambria" panose="02040503050406030204" pitchFamily="18" charset="0"/>
                  </a:rPr>
                  <a:t>penyelesain</a:t>
                </a:r>
                <a:r>
                  <a:rPr lang="en-US" sz="2400" dirty="0">
                    <a:latin typeface="Cambria Math" panose="02040503050406030204" pitchFamily="18" charset="0"/>
                    <a:ea typeface="Cambria" panose="02040503050406030204" pitchFamily="18" charset="0"/>
                  </a:rPr>
                  <a:t> system </a:t>
                </a:r>
                <a:r>
                  <a:rPr lang="en-US" sz="2400" dirty="0" err="1">
                    <a:latin typeface="Cambria Math" panose="02040503050406030204" pitchFamily="18" charset="0"/>
                    <a:ea typeface="Cambria" panose="02040503050406030204" pitchFamily="18" charset="0"/>
                  </a:rPr>
                  <a:t>persamaan</a:t>
                </a:r>
                <a:r>
                  <a:rPr lang="en-US" sz="2400" dirty="0">
                    <a:latin typeface="Cambria Math" panose="02040503050406030204" pitchFamily="18" charset="0"/>
                    <a:ea typeface="Cambria" panose="02040503050406030204" pitchFamily="18" charset="0"/>
                  </a:rPr>
                  <a:t> di </a:t>
                </a:r>
                <a:r>
                  <a:rPr lang="en-US" sz="2400" dirty="0" err="1">
                    <a:latin typeface="Cambria Math" panose="02040503050406030204" pitchFamily="18" charset="0"/>
                    <a:ea typeface="Cambria" panose="02040503050406030204" pitchFamily="18" charset="0"/>
                  </a:rPr>
                  <a:t>bawah</a:t>
                </a:r>
                <a:r>
                  <a:rPr lang="en-US" sz="2400" dirty="0">
                    <a:latin typeface="Cambria Math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400" dirty="0" err="1">
                    <a:latin typeface="Cambria Math" panose="02040503050406030204" pitchFamily="18" charset="0"/>
                    <a:ea typeface="Cambria" panose="02040503050406030204" pitchFamily="18" charset="0"/>
                  </a:rPr>
                  <a:t>ini</a:t>
                </a:r>
                <a:endParaRPr lang="en-US" sz="2400" dirty="0">
                  <a:latin typeface="Cambria Math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+2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=7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US" sz="2400" dirty="0" err="1">
                    <a:latin typeface="Cambria Math" panose="02040503050406030204" pitchFamily="18" charset="0"/>
                    <a:ea typeface="Cambria" panose="02040503050406030204" pitchFamily="18" charset="0"/>
                  </a:rPr>
                  <a:t>Menggunakan</a:t>
                </a:r>
                <a:r>
                  <a:rPr lang="en-US" sz="2400" dirty="0">
                    <a:latin typeface="Cambria Math" panose="02040503050406030204" pitchFamily="18" charset="0"/>
                    <a:ea typeface="Cambria" panose="02040503050406030204" pitchFamily="18" charset="0"/>
                  </a:rPr>
                  <a:t> Invers </a:t>
                </a:r>
                <a:r>
                  <a:rPr lang="en-US" sz="2400" dirty="0" err="1">
                    <a:latin typeface="Cambria Math" panose="02040503050406030204" pitchFamily="18" charset="0"/>
                    <a:ea typeface="Cambria" panose="02040503050406030204" pitchFamily="18" charset="0"/>
                  </a:rPr>
                  <a:t>matriks</a:t>
                </a:r>
                <a:endParaRPr lang="en-US" sz="2400" dirty="0">
                  <a:latin typeface="Cambria Math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US" sz="2400" dirty="0">
                    <a:latin typeface="Cambria Math" panose="02040503050406030204" pitchFamily="18" charset="0"/>
                    <a:ea typeface="Cambria" panose="02040503050406030204" pitchFamily="18" charset="0"/>
                  </a:rPr>
                  <a:t>Jawab :</a:t>
                </a:r>
              </a:p>
              <a:p>
                <a:pPr algn="just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400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dirty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dirty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, </a:t>
                </a:r>
                <a:r>
                  <a:rPr lang="en-US" sz="24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maka</a:t>
                </a:r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i="0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det</m:t>
                        </m:r>
                      </m:fName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en-US" sz="24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 1</m:t>
                    </m:r>
                    <m:d>
                      <m:dPr>
                        <m:ctrlPr>
                          <a:rPr lang="en-US" sz="2400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sz="240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3</m:t>
                    </m:r>
                    <m:d>
                      <m:d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e>
                    </m:d>
                    <m:r>
                      <a:rPr lang="en-US" sz="2400" b="0" i="1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=−7, </m:t>
                    </m:r>
                    <m:r>
                      <m:rPr>
                        <m:sty m:val="p"/>
                      </m:rPr>
                      <a:rPr lang="en-US" sz="2400" b="0" i="0" dirty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berarti</m:t>
                    </m:r>
                    <m:func>
                      <m:func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det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en-US" sz="2400" b="0" i="0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A</m:t>
                        </m:r>
                        <m:r>
                          <a:rPr lang="en-US" sz="24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≠0</m:t>
                        </m:r>
                      </m:e>
                    </m:func>
                  </m:oMath>
                </a14:m>
                <a:endParaRPr lang="en-US" sz="2400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sz="2400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det</m:t>
                            </m:r>
                          </m:fName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b="0" dirty="0">
                    <a:latin typeface="Cambria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2400" b="0" dirty="0" err="1">
                    <a:latin typeface="Cambria" panose="02040503050406030204" pitchFamily="18" charset="0"/>
                    <a:ea typeface="Cambria Math" panose="02040503050406030204" pitchFamily="18" charset="0"/>
                  </a:rPr>
                  <a:t>Adjoit</a:t>
                </a:r>
                <a:r>
                  <a:rPr lang="en-US" sz="2400" b="0" dirty="0">
                    <a:latin typeface="Cambria" panose="02040503050406030204" pitchFamily="18" charset="0"/>
                    <a:ea typeface="Cambria Math" panose="02040503050406030204" pitchFamily="18" charset="0"/>
                  </a:rPr>
                  <a:t> A G</a:t>
                </a:r>
                <a:r>
                  <a:rPr lang="en-US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⟺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400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:endParaRPr lang="en-US" sz="2400" b="0" dirty="0">
                  <a:latin typeface="Cambria" panose="02040503050406030204" pitchFamily="18" charset="0"/>
                  <a:ea typeface="Cambria Math" panose="020405030504060302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14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HP={(2,-1)}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66A8DD-6903-4B73-ABEB-B0A2B8815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432" y="908718"/>
                <a:ext cx="10515600" cy="5304594"/>
              </a:xfrm>
              <a:prstGeom prst="rect">
                <a:avLst/>
              </a:prstGeom>
              <a:blipFill>
                <a:blip r:embed="rId2"/>
                <a:stretch>
                  <a:fillRect l="-870" t="-92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2166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19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66A8DD-6903-4B73-ABEB-B0A2B8815940}"/>
                  </a:ext>
                </a:extLst>
              </p:cNvPr>
              <p:cNvSpPr txBox="1"/>
              <p:nvPr/>
            </p:nvSpPr>
            <p:spPr>
              <a:xfrm>
                <a:off x="833409" y="938272"/>
                <a:ext cx="10515600" cy="57582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Carilah </a:t>
                </a:r>
                <a:r>
                  <a:rPr lang="en-US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penyelesaian</a:t>
                </a:r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system </a:t>
                </a:r>
                <a:r>
                  <a:rPr lang="en-US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persamaan</a:t>
                </a:r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berikut</a:t>
                </a:r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ini</a:t>
                </a:r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ID" sz="28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ID" sz="28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=−5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=11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−2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𝑧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=−2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ID" sz="2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ID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Jawab 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ID" sz="28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28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ID" sz="28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28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𝑦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𝑧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2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ID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Cari </a:t>
                </a:r>
                <a:r>
                  <a:rPr lang="en-ID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dulu</a:t>
                </a:r>
                <a:r>
                  <a:rPr lang="en-ID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28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determinan</a:t>
                </a:r>
                <a:r>
                  <a:rPr lang="en-ID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A=</a:t>
                </a:r>
                <a:r>
                  <a:rPr lang="en-ID" sz="2800" dirty="0">
                    <a:ea typeface="Cambria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ID" sz="28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ID" sz="280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ID" sz="2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ID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det A=1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ID" sz="28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ID" sz="280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−2</m:t>
                        </m:r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−2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+1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−2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ID" sz="2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ID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det A=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1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1+2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+2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3−4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+1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3+2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=3−2+5=6</m:t>
                    </m:r>
                  </m:oMath>
                </a14:m>
                <a:endParaRPr lang="en-ID" sz="28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66A8DD-6903-4B73-ABEB-B0A2B8815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409" y="938272"/>
                <a:ext cx="10515600" cy="5758243"/>
              </a:xfrm>
              <a:prstGeom prst="rect">
                <a:avLst/>
              </a:prstGeom>
              <a:blipFill>
                <a:blip r:embed="rId2"/>
                <a:stretch>
                  <a:fillRect l="-1217" t="-1164" b="-190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8578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19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66A8DD-6903-4B73-ABEB-B0A2B8815940}"/>
                  </a:ext>
                </a:extLst>
              </p:cNvPr>
              <p:cNvSpPr txBox="1"/>
              <p:nvPr/>
            </p:nvSpPr>
            <p:spPr>
              <a:xfrm>
                <a:off x="983432" y="1030263"/>
                <a:ext cx="10515600" cy="55696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Kemudian </a:t>
                </a:r>
                <a:r>
                  <a:rPr lang="en-US" sz="26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kita</a:t>
                </a:r>
                <a:r>
                  <a:rPr lang="en-US" sz="2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6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cari</a:t>
                </a:r>
                <a:r>
                  <a:rPr lang="en-US" sz="2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adjoint </a:t>
                </a:r>
                <a:r>
                  <a:rPr lang="en-US" sz="26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dari</a:t>
                </a:r>
                <a:r>
                  <a:rPr lang="en-US" sz="2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A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𝐴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ID" sz="26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ID" sz="26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(−1)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=1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1+2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600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(−1)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=−1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3−4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sz="2600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13</m:t>
                          </m:r>
                        </m:sub>
                      </m:sSub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(−1)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=1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3+2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2600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21</m:t>
                          </m:r>
                        </m:sub>
                      </m:sSub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(−1)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=−1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−2−1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600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6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(−1)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=1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1+2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26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23</m:t>
                          </m:r>
                        </m:sub>
                      </m:sSub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(−1)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=−1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1−4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ID" sz="2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66A8DD-6903-4B73-ABEB-B0A2B8815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432" y="1030263"/>
                <a:ext cx="10515600" cy="5569666"/>
              </a:xfrm>
              <a:prstGeom prst="rect">
                <a:avLst/>
              </a:prstGeom>
              <a:blipFill>
                <a:blip r:embed="rId2"/>
                <a:stretch>
                  <a:fillRect l="-1043" t="-985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7251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19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66A8DD-6903-4B73-ABEB-B0A2B8815940}"/>
                  </a:ext>
                </a:extLst>
              </p:cNvPr>
              <p:cNvSpPr txBox="1"/>
              <p:nvPr/>
            </p:nvSpPr>
            <p:spPr>
              <a:xfrm>
                <a:off x="983432" y="1030263"/>
                <a:ext cx="10515600" cy="50476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26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31</m:t>
                          </m:r>
                        </m:sub>
                      </m:sSub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(−1)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4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=1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4−1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2600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26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32</m:t>
                          </m:r>
                        </m:sub>
                      </m:sSub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(−1)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5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=−1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−2−3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US" sz="2600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D" sz="26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33</m:t>
                          </m:r>
                        </m:sub>
                      </m:sSub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(−1)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6</m:t>
                          </m:r>
                        </m:sup>
                      </m:sSup>
                      <m:d>
                        <m:dPr>
                          <m:begChr m:val="|"/>
                          <m:endChr m:val="|"/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=1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1+6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=7</m:t>
                      </m:r>
                    </m:oMath>
                  </m:oMathPara>
                </a14:m>
                <a:endParaRPr lang="en-US" sz="2600" b="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ID" sz="2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Jadi </a:t>
                </a:r>
                <a:r>
                  <a:rPr lang="en-ID" sz="26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matriks</a:t>
                </a:r>
                <a:r>
                  <a:rPr lang="en-ID" sz="2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26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Kofaktor</a:t>
                </a:r>
                <a:r>
                  <a:rPr lang="en-ID" sz="2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 A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ID" sz="2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ID" sz="2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Adjoint A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𝑘𝑜𝑓𝑎𝑘𝑡𝑜𝑟</m:t>
                        </m:r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en-ID" sz="2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ID" sz="2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e>
                          </m:mr>
                          <m:mr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ID" sz="2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endParaRPr lang="en-ID" sz="2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66A8DD-6903-4B73-ABEB-B0A2B8815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432" y="1030263"/>
                <a:ext cx="10515600" cy="5047600"/>
              </a:xfrm>
              <a:prstGeom prst="rect">
                <a:avLst/>
              </a:prstGeo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7388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19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66A8DD-6903-4B73-ABEB-B0A2B8815940}"/>
                  </a:ext>
                </a:extLst>
              </p:cNvPr>
              <p:cNvSpPr txBox="1"/>
              <p:nvPr/>
            </p:nvSpPr>
            <p:spPr>
              <a:xfrm>
                <a:off x="983432" y="1030263"/>
                <a:ext cx="10515600" cy="57817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14:m>
                  <m:oMath xmlns:m="http://schemas.openxmlformats.org/officeDocument/2006/math">
                    <m:sSup>
                      <m:sSupPr>
                        <m:ctrlPr>
                          <a:rPr lang="en-ID" sz="26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sz="2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sz="26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600" b="0" i="0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det</m:t>
                            </m:r>
                          </m:fName>
                          <m:e>
                            <m:r>
                              <a:rPr lang="en-US" sz="26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𝐴</m:t>
                            </m:r>
                          </m:e>
                        </m:func>
                      </m:den>
                    </m:f>
                  </m:oMath>
                </a14:m>
                <a:r>
                  <a:rPr lang="en-ID" sz="2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Adjoint A G</a:t>
                </a:r>
              </a:p>
              <a:p>
                <a:pPr algn="just"/>
                <a:endParaRPr lang="en-ID" sz="2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ID" sz="26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7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5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6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6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15+33−6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−5+33−10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−25+33−14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6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6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6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</m:t>
                                </m:r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18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0" i="1" smtClean="0">
                                    <a:latin typeface="Cambria Math" panose="02040503050406030204" pitchFamily="18" charset="0"/>
                                    <a:ea typeface="Cambria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ID" sz="2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endParaRPr lang="en-ID" sz="2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ID" sz="2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B. </a:t>
                </a:r>
                <a:r>
                  <a:rPr lang="en-ID" sz="26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Penyelesaian</a:t>
                </a:r>
                <a:r>
                  <a:rPr lang="en-ID" sz="2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system </a:t>
                </a:r>
                <a:r>
                  <a:rPr lang="en-ID" sz="26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persamaan</a:t>
                </a:r>
                <a:r>
                  <a:rPr lang="en-ID" sz="2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26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linera</a:t>
                </a:r>
                <a:r>
                  <a:rPr lang="en-ID" sz="2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26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menggunakan</a:t>
                </a:r>
                <a:r>
                  <a:rPr lang="en-ID" sz="2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26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metode</a:t>
                </a:r>
                <a:r>
                  <a:rPr lang="en-ID" sz="2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Cramer</a:t>
                </a:r>
              </a:p>
              <a:p>
                <a:pPr algn="just"/>
                <a:r>
                  <a:rPr lang="en-ID" sz="26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Diketahui</a:t>
                </a:r>
                <a:r>
                  <a:rPr lang="en-ID" sz="2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system </a:t>
                </a:r>
                <a:r>
                  <a:rPr lang="en-ID" sz="26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persamaan</a:t>
                </a:r>
                <a:r>
                  <a:rPr lang="en-ID" sz="2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26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linera</a:t>
                </a:r>
                <a:r>
                  <a:rPr lang="en-ID" sz="2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26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sebagai</a:t>
                </a:r>
                <a:r>
                  <a:rPr lang="en-ID" sz="2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ID" sz="2600" dirty="0" err="1">
                    <a:latin typeface="Cambria" panose="02040503050406030204" pitchFamily="18" charset="0"/>
                    <a:ea typeface="Cambria" panose="02040503050406030204" pitchFamily="18" charset="0"/>
                  </a:rPr>
                  <a:t>berikut</a:t>
                </a:r>
                <a:r>
                  <a:rPr lang="en-ID" sz="2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: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ID" sz="26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ID" sz="26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ID" sz="260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12</m:t>
                                  </m:r>
                                </m:sub>
                              </m:sSub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ID" sz="260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22</m:t>
                                  </m:r>
                                </m:sub>
                              </m:sSub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latin typeface="Cambria Math" panose="02040503050406030204" pitchFamily="18" charset="0"/>
                                      <a:ea typeface="Cambria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ID" sz="2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2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sSub>
                        <m:sSub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en-ID" sz="2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2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6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  <m:r>
                        <a:rPr lang="en-US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lang="en-ID" sz="2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D66A8DD-6903-4B73-ABEB-B0A2B8815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432" y="1030263"/>
                <a:ext cx="10515600" cy="5781711"/>
              </a:xfrm>
              <a:prstGeom prst="rect">
                <a:avLst/>
              </a:prstGeo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2285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0EAAB49-16EE-4304-8241-5270B1B52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8719"/>
            <a:ext cx="10515600" cy="5812755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id-ID" sz="2400" noProof="1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3A1179C-FB4B-4CDE-BC82-A6FE39B6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D485E-9B35-4413-B46A-33720E09776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66A8DD-6903-4B73-ABEB-B0A2B8815940}"/>
              </a:ext>
            </a:extLst>
          </p:cNvPr>
          <p:cNvSpPr txBox="1"/>
          <p:nvPr/>
        </p:nvSpPr>
        <p:spPr>
          <a:xfrm>
            <a:off x="983432" y="1030263"/>
            <a:ext cx="10515600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n-ID" sz="2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endParaRPr lang="en-ID" sz="2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90E309A-967E-43B9-857D-EA3C7DD26D7E}"/>
                  </a:ext>
                </a:extLst>
              </p:cNvPr>
              <p:cNvSpPr txBox="1"/>
              <p:nvPr/>
            </p:nvSpPr>
            <p:spPr>
              <a:xfrm>
                <a:off x="983432" y="908718"/>
                <a:ext cx="10370368" cy="636270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  <m:r>
                      <a:rPr lang="en-ID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d>
                      <m:dPr>
                        <m:begChr m:val="|"/>
                        <m:endChr m:val="|"/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</m:t>
                        </m:r>
                      </m:sub>
                    </m:sSub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21</m:t>
                        </m:r>
                      </m:sub>
                    </m:sSub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ID" sz="2800" dirty="0"/>
                  <a:t>, </a:t>
                </a:r>
                <a:r>
                  <a:rPr lang="en-ID" sz="2800" dirty="0" err="1"/>
                  <a:t>maka</a:t>
                </a:r>
                <a:r>
                  <a:rPr lang="en-ID" sz="2800" dirty="0"/>
                  <a:t> </a:t>
                </a:r>
                <a:r>
                  <a:rPr lang="en-ID" sz="2800" dirty="0" err="1"/>
                  <a:t>didapat</a:t>
                </a:r>
                <a:r>
                  <a:rPr lang="en-ID" sz="2800" dirty="0"/>
                  <a:t> :</a:t>
                </a:r>
              </a:p>
              <a:p>
                <a:endParaRPr lang="en-ID" sz="2800" dirty="0"/>
              </a:p>
              <a:p>
                <a:r>
                  <a:rPr lang="en-ID" sz="2800" dirty="0"/>
                  <a:t>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den>
                    </m:f>
                  </m:oMath>
                </a14:m>
                <a:r>
                  <a:rPr lang="en-ID" sz="2800" dirty="0"/>
                  <a:t> dan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den>
                    </m:f>
                  </m:oMath>
                </a14:m>
                <a:r>
                  <a:rPr lang="en-ID" sz="2800" dirty="0"/>
                  <a:t>\</a:t>
                </a:r>
              </a:p>
              <a:p>
                <a:pPr algn="just"/>
                <a:r>
                  <a:rPr lang="en-US" sz="2800" dirty="0">
                    <a:latin typeface="Cambria Math" panose="02040503050406030204" pitchFamily="18" charset="0"/>
                    <a:ea typeface="Cambria" panose="02040503050406030204" pitchFamily="18" charset="0"/>
                  </a:rPr>
                  <a:t>Carilah </a:t>
                </a:r>
                <a:r>
                  <a:rPr lang="en-US" sz="2800" dirty="0" err="1">
                    <a:latin typeface="Cambria Math" panose="02040503050406030204" pitchFamily="18" charset="0"/>
                    <a:ea typeface="Cambria" panose="02040503050406030204" pitchFamily="18" charset="0"/>
                  </a:rPr>
                  <a:t>penyelesain</a:t>
                </a:r>
                <a:r>
                  <a:rPr lang="en-US" sz="2800" dirty="0">
                    <a:latin typeface="Cambria Math" panose="02040503050406030204" pitchFamily="18" charset="0"/>
                    <a:ea typeface="Cambria" panose="02040503050406030204" pitchFamily="18" charset="0"/>
                  </a:rPr>
                  <a:t> system </a:t>
                </a:r>
                <a:r>
                  <a:rPr lang="en-US" sz="2800" dirty="0" err="1">
                    <a:latin typeface="Cambria Math" panose="02040503050406030204" pitchFamily="18" charset="0"/>
                    <a:ea typeface="Cambria" panose="02040503050406030204" pitchFamily="18" charset="0"/>
                  </a:rPr>
                  <a:t>persamaan</a:t>
                </a:r>
                <a:r>
                  <a:rPr lang="en-US" sz="2800" dirty="0">
                    <a:latin typeface="Cambria Math" panose="02040503050406030204" pitchFamily="18" charset="0"/>
                    <a:ea typeface="Cambria" panose="02040503050406030204" pitchFamily="18" charset="0"/>
                  </a:rPr>
                  <a:t> di </a:t>
                </a:r>
                <a:r>
                  <a:rPr lang="en-US" sz="2800" dirty="0" err="1">
                    <a:latin typeface="Cambria Math" panose="02040503050406030204" pitchFamily="18" charset="0"/>
                    <a:ea typeface="Cambria" panose="02040503050406030204" pitchFamily="18" charset="0"/>
                  </a:rPr>
                  <a:t>bawah</a:t>
                </a:r>
                <a:r>
                  <a:rPr lang="en-US" sz="2800" dirty="0">
                    <a:latin typeface="Cambria Math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latin typeface="Cambria Math" panose="02040503050406030204" pitchFamily="18" charset="0"/>
                    <a:ea typeface="Cambria" panose="02040503050406030204" pitchFamily="18" charset="0"/>
                  </a:rPr>
                  <a:t>ini</a:t>
                </a:r>
                <a:endParaRPr lang="en-US" sz="2800" dirty="0">
                  <a:latin typeface="Cambria Math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+2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=0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=7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:r>
                  <a:rPr lang="en-US" sz="2800" dirty="0" err="1">
                    <a:latin typeface="Cambria Math" panose="02040503050406030204" pitchFamily="18" charset="0"/>
                    <a:ea typeface="Cambria" panose="02040503050406030204" pitchFamily="18" charset="0"/>
                  </a:rPr>
                  <a:t>Menggunakan</a:t>
                </a:r>
                <a:r>
                  <a:rPr lang="en-US" sz="2800" dirty="0">
                    <a:latin typeface="Cambria Math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en-US" sz="2800" dirty="0" err="1">
                    <a:latin typeface="Cambria Math" panose="02040503050406030204" pitchFamily="18" charset="0"/>
                    <a:ea typeface="Cambria" panose="02040503050406030204" pitchFamily="18" charset="0"/>
                  </a:rPr>
                  <a:t>metode</a:t>
                </a:r>
                <a:r>
                  <a:rPr lang="en-US" sz="2800" dirty="0">
                    <a:latin typeface="Cambria Math" panose="02040503050406030204" pitchFamily="18" charset="0"/>
                    <a:ea typeface="Cambria" panose="02040503050406030204" pitchFamily="18" charset="0"/>
                  </a:rPr>
                  <a:t> Cramer</a:t>
                </a:r>
              </a:p>
              <a:p>
                <a:pPr algn="just"/>
                <a:r>
                  <a:rPr lang="en-US" sz="2800" dirty="0">
                    <a:latin typeface="Cambria Math" panose="02040503050406030204" pitchFamily="18" charset="0"/>
                    <a:ea typeface="Cambria" panose="02040503050406030204" pitchFamily="18" charset="0"/>
                  </a:rPr>
                  <a:t>Jawab :</a:t>
                </a:r>
              </a:p>
              <a:p>
                <a:pPr algn="just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3</m:t>
                              </m:r>
                            </m:e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28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𝑥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𝑦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8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800" i="1" dirty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i="1" dirty="0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sz="2800" b="0" i="1" dirty="0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7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2800" dirty="0">
                  <a:latin typeface="Cambria Math" panose="02040503050406030204" pitchFamily="18" charset="0"/>
                  <a:ea typeface="Cambria" panose="02040503050406030204" pitchFamily="18" charset="0"/>
                </a:endParaRPr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−3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=−1−6=−7</m:t>
                      </m:r>
                    </m:oMath>
                  </m:oMathPara>
                </a14:m>
                <a:endParaRPr lang="en-US" sz="2800" dirty="0">
                  <a:latin typeface="Cambria Math" panose="02040503050406030204" pitchFamily="18" charset="0"/>
                  <a:ea typeface="Cambria" panose="02040503050406030204" pitchFamily="18" charset="0"/>
                </a:endParaRPr>
              </a:p>
              <a:p>
                <a:endParaRPr lang="en-ID" sz="2800" dirty="0"/>
              </a:p>
              <a:p>
                <a:endParaRPr lang="en-ID" sz="28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90E309A-967E-43B9-857D-EA3C7DD26D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3432" y="908718"/>
                <a:ext cx="10370368" cy="6362704"/>
              </a:xfrm>
              <a:prstGeom prst="rect">
                <a:avLst/>
              </a:prstGeom>
              <a:blipFill>
                <a:blip r:embed="rId2"/>
                <a:stretch>
                  <a:fillRect l="-2056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3016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4258</TotalTime>
  <Words>938</Words>
  <Application>Microsoft Office PowerPoint</Application>
  <PresentationFormat>Widescreen</PresentationFormat>
  <Paragraphs>167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Cambria</vt:lpstr>
      <vt:lpstr>Cambria Math</vt:lpstr>
      <vt:lpstr>Segoe Print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senni muthia</dc:creator>
  <cp:lastModifiedBy>ASEP IKIN SUGANDI</cp:lastModifiedBy>
  <cp:revision>96</cp:revision>
  <dcterms:created xsi:type="dcterms:W3CDTF">2020-05-08T03:38:53Z</dcterms:created>
  <dcterms:modified xsi:type="dcterms:W3CDTF">2020-10-09T10:52:30Z</dcterms:modified>
</cp:coreProperties>
</file>