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1" r:id="rId1"/>
  </p:sldMasterIdLst>
  <p:notesMasterIdLst>
    <p:notesMasterId r:id="rId27"/>
  </p:notesMasterIdLst>
  <p:sldIdLst>
    <p:sldId id="433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P IKIN SUGANDI" initials="AIS" lastIdx="1" clrIdx="0">
    <p:extLst>
      <p:ext uri="{19B8F6BF-5375-455C-9EA6-DF929625EA0E}">
        <p15:presenceInfo xmlns:p15="http://schemas.microsoft.com/office/powerpoint/2012/main" userId="ASEP IKIN SUGAN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AFB"/>
    <a:srgbClr val="A5F7F9"/>
    <a:srgbClr val="CCFFCC"/>
    <a:srgbClr val="EECE7E"/>
    <a:srgbClr val="FDF2CB"/>
    <a:srgbClr val="F4DFAA"/>
    <a:srgbClr val="C56F11"/>
    <a:srgbClr val="660033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291" autoAdjust="0"/>
  </p:normalViewPr>
  <p:slideViewPr>
    <p:cSldViewPr>
      <p:cViewPr varScale="1">
        <p:scale>
          <a:sx n="65" d="100"/>
          <a:sy n="65" d="100"/>
        </p:scale>
        <p:origin x="76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C733DA-2449-4283-B17B-D1B5F441E9B8}" type="datetimeFigureOut">
              <a:rPr lang="en-US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7FD30-60B5-406E-B0E3-6FC327437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34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7FD30-60B5-406E-B0E3-6FC3274373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70C0-5B2B-42A9-A4E6-E38FF629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9B3E-025D-4F6E-B6B0-E82D1FBC7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10C-F98E-46AD-9C14-31236D90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D509B-D3D9-45D7-B35E-0BB60ECCCDA0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5CDDE-ED34-439F-8FD0-26E2CD83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C1A9-2AF4-47B6-8DDF-4607C823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3F7DF-2D24-4D0E-B754-C9270107E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BAFD-6D26-4CFF-B147-69EE3805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10382-A3D5-4B47-A761-6862D098E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E9FE-F640-4985-8142-378F795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5BE41-CBB5-4FC8-8A3A-F00D50B70372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9357-5F49-496D-B288-0B581C95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02682-C7E7-4DAE-A8F4-C0B192DE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6758-8469-4749-897E-10C3DF3E4E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16963-0C01-4391-8A8B-DC887CD7A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B5799-5B47-433B-8EE8-0AD24C22D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6DB5-5B38-4A9C-BCEE-18FE65E7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280A7-5848-4879-8473-E3784BCE06C4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CE78-9E57-4B4C-8F62-DF42FCE2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C0B7-9BEC-435F-9E3A-99BCA2C8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A665F-3448-477A-99A2-4B5BD8111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5033-CFCE-4BD5-9526-3CFFE32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2E6F-8F36-4765-854D-577543D1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DFCDA-91D2-47D3-BDD9-CC3C7DE6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56AC-E4C9-41CE-ADD5-A220004087D0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823A7-BA9B-45C9-87DD-E718C0C4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6F055-64E5-411A-986A-0AF11CF5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EBB00-972F-4B76-A597-6DCC21527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D60A-D984-4ABB-9B15-7CAAEC71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1DB1-8FDD-41C9-BF6E-39AB3E14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7BDD-4EC8-4705-95E7-E01014EC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EF1ED-D1E6-493A-86A7-F208DE7602A0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BB8D-28BA-4CB2-969A-4E752835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A676-26B4-45C4-843A-4AC5B754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5246-B85C-4102-B11E-77BD73CAE7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CA4E-6269-47E6-8FB7-37292DF0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D5EE-46F7-463E-831E-8FCFAE940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F0926-10CA-4C8B-BAA9-1A46CAA3B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BD5CB-B590-4980-8F37-BC852577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F4731-1355-45F3-A167-3B0ED5FDF3EA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AEA2F-1440-40DA-BD96-E07112F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0B49-C2FD-4C0E-84EC-35E95D28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71EBB-0496-4602-A22B-7052DB8CD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4785-1CBA-4E2F-8C9C-54E5BBE8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7121-960A-4420-8DF9-EF56C24C4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54933-A57D-4AAE-9DEC-D9FD4335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C066-E5A5-4B35-9940-FE5038F54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68DEE-FA9A-4251-953C-30FAD3BBA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B81AA-4C4A-4685-8500-DF637A0B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BA58B-6517-4333-B68E-E6190824F0F8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EA0C0-DFED-4543-8439-DE98609F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942D1-E068-4EF2-AFC0-6B78FEA6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22D76-30D4-490E-9793-3065FCCAB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356D-87F8-4ACB-851F-3D00D4D5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7CCF-E95B-4946-BFDD-07503FB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37B6A-DB78-4B70-AD7D-A4E78720258F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41C10-0334-439A-A0BA-CE8F6488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0CA30-8072-4C19-9092-A24D3614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925C4-0897-448C-9EBF-EB0FCDC0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6ACF6-8D7E-4211-B1E1-0C298E54E011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4AE0B-5EAF-499C-9BB2-DAB92D05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0B07D-E16C-4865-8053-2300D9EE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84157-2C97-44EB-AF8B-5D8B916B6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4F71-8B2A-4DBD-8BFD-3CAF694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A0C-742B-4F6A-A5FF-E536CE1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C439-04C7-484C-86E8-BC9C0DC79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799C-011C-429A-8B55-AD9EC69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F908B-0535-4995-AF8C-039232CB4957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302F7-0E01-469D-AC61-07D942E8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8F26F-2A43-44C6-ADFA-2A025005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BA3D6-81B4-4573-A5A3-B8C1467A1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945E-C437-461A-B48E-96396DA9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5CD22-E4DA-4647-9249-E02631694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65A52-4231-4521-8F81-85887CD6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E04F8-028C-444E-B6CB-E5660A79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BF9BE-E2D8-41E0-9E7A-C17FDB0302DB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33430-52BA-4227-9406-4CEDF2D1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294E0-F02E-4748-A90E-511EBF29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EEBD3-3AEA-4106-A91E-8EABAF757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C5FF4-5162-4AB6-AC3B-4757D9FE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7451C-AAD2-468A-BC33-74374D04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9C74-706B-46AB-B1A3-3CDBB8352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C5552A-E135-4AC2-A70A-8A983ED2FB59}" type="datetime1">
              <a:rPr lang="en-US" smtClean="0"/>
              <a:pPr>
                <a:defRPr/>
              </a:pPr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8627-D137-49A8-86B0-DACB40033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CCC0-1424-4F47-B575-6984901A2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99CBF-46FF-4BBD-81EE-8B32EC117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856" y="785470"/>
            <a:ext cx="6768752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DETERMINAN MATRIKS</a:t>
            </a:r>
            <a:endParaRPr lang="id-ID" sz="3200" b="1" noProof="1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0407A-7CFA-42D1-A5A0-5E75840B6ED9}"/>
              </a:ext>
            </a:extLst>
          </p:cNvPr>
          <p:cNvSpPr/>
          <p:nvPr/>
        </p:nvSpPr>
        <p:spPr>
          <a:xfrm>
            <a:off x="-14749" y="-265471"/>
            <a:ext cx="42958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C913F-D019-469D-9B4F-AFF564AFA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94" y="1053288"/>
            <a:ext cx="2061414" cy="1924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D4B72C-A344-434D-91E3-3A6539EC6E82}"/>
              </a:ext>
            </a:extLst>
          </p:cNvPr>
          <p:cNvSpPr/>
          <p:nvPr/>
        </p:nvSpPr>
        <p:spPr>
          <a:xfrm>
            <a:off x="514218" y="4065909"/>
            <a:ext cx="3267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IKIP </a:t>
            </a:r>
            <a:r>
              <a:rPr lang="en-US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Siliwangi</a:t>
            </a:r>
            <a:endParaRPr lang="en-US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1D3F3-CC7E-44D2-B3AA-EC64B4AE3A78}"/>
              </a:ext>
            </a:extLst>
          </p:cNvPr>
          <p:cNvSpPr txBox="1"/>
          <p:nvPr/>
        </p:nvSpPr>
        <p:spPr>
          <a:xfrm flipH="1">
            <a:off x="5362777" y="3645024"/>
            <a:ext cx="506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Oleh </a:t>
            </a:r>
            <a:endParaRPr lang="en-ID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43FB1-CE07-45FE-B521-56C8B24D3DFE}"/>
              </a:ext>
            </a:extLst>
          </p:cNvPr>
          <p:cNvSpPr txBox="1"/>
          <p:nvPr/>
        </p:nvSpPr>
        <p:spPr>
          <a:xfrm>
            <a:off x="4943872" y="5013176"/>
            <a:ext cx="542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Asep Ikin Sugandi</a:t>
            </a:r>
            <a:endParaRPr lang="en-ID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521733-A484-43E2-8E00-727F80503A67}"/>
                  </a:ext>
                </a:extLst>
              </p:cNvPr>
              <p:cNvSpPr txBox="1"/>
              <p:nvPr/>
            </p:nvSpPr>
            <p:spPr>
              <a:xfrm>
                <a:off x="1055440" y="883966"/>
                <a:ext cx="10298360" cy="5469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homogen</a:t>
                </a:r>
                <a:endParaRPr lang="en-US" sz="3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AX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disebut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non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homogen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jika</a:t>
                </a:r>
                <a:r>
                  <a:rPr lang="en-US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G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𝑚𝑎𝑡𝑟𝑖𝑘𝑠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𝑛𝑜𝑙</m:t>
                        </m:r>
                      </m:e>
                    </m:d>
                  </m:oMath>
                </a14:m>
                <a:endParaRPr lang="en-US" sz="30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ID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non </a:t>
                </a:r>
                <a:r>
                  <a:rPr lang="en-ID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homogen</a:t>
                </a:r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dinyatakan</a:t>
                </a:r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3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bentuk</a:t>
                </a:r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….+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3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….+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3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3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………………………………………………………….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….+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𝑛𝑛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D" sz="3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3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30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D" sz="30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D" sz="30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ID" sz="30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D" sz="30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D" sz="30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D" sz="30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D" sz="30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D" sz="30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D" sz="30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D" sz="30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D" sz="30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3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521733-A484-43E2-8E00-727F80503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883966"/>
                <a:ext cx="10298360" cy="5469511"/>
              </a:xfrm>
              <a:prstGeom prst="rect">
                <a:avLst/>
              </a:prstGeom>
              <a:blipFill>
                <a:blip r:embed="rId2"/>
                <a:stretch>
                  <a:fillRect l="-1361" t="-1449" r="-13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3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983432" y="908718"/>
                <a:ext cx="10515600" cy="5304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Carilah </a:t>
                </a:r>
                <a:r>
                  <a:rPr lang="en-US" sz="24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penyelesain</a:t>
                </a:r>
                <a:r>
                  <a:rPr lang="en-US" sz="24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US" sz="24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4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24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bawah</a:t>
                </a:r>
                <a:r>
                  <a:rPr lang="en-US" sz="24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ini</a:t>
                </a:r>
                <a:endParaRPr lang="en-US" sz="24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4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24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Invers </a:t>
                </a:r>
                <a:r>
                  <a:rPr lang="en-US" sz="24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matriks</a:t>
                </a:r>
                <a:endParaRPr lang="en-US" sz="24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4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Jawab :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1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=−7,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berarti</m:t>
                    </m:r>
                    <m:func>
                      <m:funcPr>
                        <m:ctrlPr>
                          <a:rPr lang="en-US" sz="2400" b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A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func>
                  </m:oMath>
                </a14:m>
                <a:endParaRPr lang="en-US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0" dirty="0" err="1">
                    <a:latin typeface="Cambria" panose="02040503050406030204" pitchFamily="18" charset="0"/>
                    <a:ea typeface="Cambria Math" panose="02040503050406030204" pitchFamily="18" charset="0"/>
                  </a:rPr>
                  <a:t>Adjoit</a:t>
                </a:r>
                <a:r>
                  <a:rPr lang="en-US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A G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n-US" sz="24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HP={(2,-1)}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908718"/>
                <a:ext cx="10515600" cy="5304594"/>
              </a:xfrm>
              <a:prstGeom prst="rect">
                <a:avLst/>
              </a:prstGeom>
              <a:blipFill>
                <a:blip r:embed="rId2"/>
                <a:stretch>
                  <a:fillRect l="-870" t="-9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6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5758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Carilah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Jawab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Cari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dulu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determinan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A=</a:t>
                </a:r>
                <a:r>
                  <a:rPr lang="en-ID" sz="28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det A=1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det A=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1+2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3−4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3+2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=3−2+5=6</m:t>
                    </m:r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5758243"/>
              </a:xfrm>
              <a:prstGeom prst="rect">
                <a:avLst/>
              </a:prstGeom>
              <a:blipFill>
                <a:blip r:embed="rId2"/>
                <a:stretch>
                  <a:fillRect l="-1217" t="-1164" b="-19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57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983432" y="1030263"/>
                <a:ext cx="10515600" cy="5569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Kemudian </a:t>
                </a:r>
                <a:r>
                  <a:rPr lang="en-US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kita</a:t>
                </a:r>
                <a:r>
                  <a:rPr lang="en-US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cari</a:t>
                </a:r>
                <a:r>
                  <a:rPr lang="en-US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adjoint </a:t>
                </a:r>
                <a:r>
                  <a:rPr lang="en-US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6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3−4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3+2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−2−1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1−4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030263"/>
                <a:ext cx="10515600" cy="5569666"/>
              </a:xfrm>
              <a:prstGeom prst="rect">
                <a:avLst/>
              </a:prstGeom>
              <a:blipFill>
                <a:blip r:embed="rId2"/>
                <a:stretch>
                  <a:fillRect l="-1043" t="-98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25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983432" y="1030263"/>
                <a:ext cx="10515600" cy="5047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4−1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−2−3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1+6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Jadi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matriks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Kofaktor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Adjoint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𝑘𝑜𝑓𝑎𝑘𝑡𝑜𝑟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030263"/>
                <a:ext cx="10515600" cy="5047600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38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983432" y="1030263"/>
                <a:ext cx="10515600" cy="5781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D" sz="2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Adjoint A G</a:t>
                </a:r>
              </a:p>
              <a:p>
                <a:pPr algn="just"/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−15+33−6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−5+33−10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−25+33−14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linera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metode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Cramer</a:t>
                </a:r>
              </a:p>
              <a:p>
                <a:pPr algn="just"/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linera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ID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ID" sz="26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6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D" sz="26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6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ID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030263"/>
                <a:ext cx="10515600" cy="5781711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28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6A8DD-6903-4B73-ABEB-B0A2B8815940}"/>
              </a:ext>
            </a:extLst>
          </p:cNvPr>
          <p:cNvSpPr txBox="1"/>
          <p:nvPr/>
        </p:nvSpPr>
        <p:spPr>
          <a:xfrm>
            <a:off x="983432" y="1030263"/>
            <a:ext cx="10515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ID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D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E309A-967E-43B9-857D-EA3C7DD26D7E}"/>
                  </a:ext>
                </a:extLst>
              </p:cNvPr>
              <p:cNvSpPr txBox="1"/>
              <p:nvPr/>
            </p:nvSpPr>
            <p:spPr>
              <a:xfrm>
                <a:off x="983432" y="908718"/>
                <a:ext cx="10370368" cy="636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I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2800" dirty="0"/>
                  <a:t>, </a:t>
                </a:r>
                <a:r>
                  <a:rPr lang="en-ID" sz="2800" dirty="0" err="1"/>
                  <a:t>maka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didapat</a:t>
                </a:r>
                <a:r>
                  <a:rPr lang="en-ID" sz="2800" dirty="0"/>
                  <a:t> :</a:t>
                </a:r>
              </a:p>
              <a:p>
                <a:pPr/>
                <a:endParaRPr lang="en-ID" sz="2800" dirty="0"/>
              </a:p>
              <a:p>
                <a:pPr/>
                <a:r>
                  <a:rPr lang="en-ID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</m:oMath>
                </a14:m>
                <a:r>
                  <a:rPr lang="en-ID" sz="2800" dirty="0"/>
                  <a:t> dan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</m:oMath>
                </a14:m>
                <a:r>
                  <a:rPr lang="en-ID" sz="2800" dirty="0"/>
                  <a:t>\</a:t>
                </a:r>
              </a:p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Carilah </a:t>
                </a:r>
                <a:r>
                  <a:rPr lang="en-US" sz="2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penyelesain</a:t>
                </a:r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US" sz="2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2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bawah</a:t>
                </a:r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ini</a:t>
                </a:r>
                <a:endParaRPr lang="en-US" sz="28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metode</a:t>
                </a:r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Cramer</a:t>
                </a:r>
              </a:p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Jawab :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=−1−6=−7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:endParaRPr lang="en-ID" sz="2800" dirty="0"/>
              </a:p>
              <a:p>
                <a:pPr/>
                <a:endParaRPr lang="en-ID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E309A-967E-43B9-857D-EA3C7DD26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908718"/>
                <a:ext cx="10370368" cy="6362704"/>
              </a:xfrm>
              <a:prstGeom prst="rect">
                <a:avLst/>
              </a:prstGeom>
              <a:blipFill>
                <a:blip r:embed="rId2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01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6A8DD-6903-4B73-ABEB-B0A2B8815940}"/>
              </a:ext>
            </a:extLst>
          </p:cNvPr>
          <p:cNvSpPr txBox="1"/>
          <p:nvPr/>
        </p:nvSpPr>
        <p:spPr>
          <a:xfrm>
            <a:off x="983432" y="1030263"/>
            <a:ext cx="10515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ID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D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E309A-967E-43B9-857D-EA3C7DD26D7E}"/>
                  </a:ext>
                </a:extLst>
              </p:cNvPr>
              <p:cNvSpPr txBox="1"/>
              <p:nvPr/>
            </p:nvSpPr>
            <p:spPr>
              <a:xfrm>
                <a:off x="983432" y="908718"/>
                <a:ext cx="10370368" cy="51555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=0−14=−14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/>
                <a:endParaRPr lang="en-ID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=7−0=7,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𝑚𝑎𝑘𝑎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𝑑𝑖𝑑𝑎𝑝𝑎𝑡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D" sz="2800" dirty="0"/>
                  <a:t> dan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=−1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𝑗𝑎𝑑𝑖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2,−1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D" sz="2800" dirty="0"/>
              </a:p>
              <a:p>
                <a:pPr/>
                <a:endParaRPr lang="en-ID" sz="2800" dirty="0"/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Carilah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ID" sz="2800" dirty="0"/>
                  <a:t>							</a:t>
                </a:r>
              </a:p>
              <a:p>
                <a:pPr algn="just"/>
                <a:r>
                  <a:rPr lang="en-ID" sz="2800" dirty="0" err="1"/>
                  <a:t>Dengan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menggunakan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metode</a:t>
                </a:r>
                <a:r>
                  <a:rPr lang="en-ID" sz="2800" dirty="0"/>
                  <a:t> Cramer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E309A-967E-43B9-857D-EA3C7DD26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908718"/>
                <a:ext cx="10370368" cy="5155514"/>
              </a:xfrm>
              <a:prstGeom prst="rect">
                <a:avLst/>
              </a:prstGeom>
              <a:blipFill>
                <a:blip r:embed="rId2"/>
                <a:stretch>
                  <a:fillRect l="-2056" b="-331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94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983432" y="1053253"/>
                <a:ext cx="10515600" cy="573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D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Jawab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24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4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4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11−4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11+2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=−15+14+13=12</m:t>
                      </m:r>
                    </m:oMath>
                  </m:oMathPara>
                </a14:m>
                <a:endParaRPr lang="en-ID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053253"/>
                <a:ext cx="10515600" cy="5733236"/>
              </a:xfrm>
              <a:prstGeom prst="rect">
                <a:avLst/>
              </a:prstGeom>
              <a:blipFill>
                <a:blip r:embed="rId3"/>
                <a:stretch>
                  <a:fillRect l="-870" t="-8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27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B568D3-F411-4884-BD20-DABC584D6A7E}"/>
                  </a:ext>
                </a:extLst>
              </p:cNvPr>
              <p:cNvSpPr txBox="1"/>
              <p:nvPr/>
            </p:nvSpPr>
            <p:spPr>
              <a:xfrm>
                <a:off x="1271464" y="1000986"/>
                <a:ext cx="9433048" cy="5537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-(-5)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11−4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3−4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−6+22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=7−5+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16=18</m:t>
                      </m:r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D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+(−5)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6+22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−5(3+2)</m:t>
                      </m:r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32−25=−6</m:t>
                      </m:r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B568D3-F411-4884-BD20-DABC584D6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1000986"/>
                <a:ext cx="9433048" cy="5537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96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757209" y="906356"/>
                <a:ext cx="10515600" cy="5815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Invers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Matriks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Definis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Jika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matriks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dikalikan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matriks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menghasilkan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identitas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Misalkan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B=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I=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didapat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= I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didapat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𝑏𝑧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𝑏𝑤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𝑑𝑧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(x d)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𝑐𝑥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𝑑𝑧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i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(x b)</a:t>
                </a:r>
              </a:p>
              <a:p>
                <a:pPr algn="just"/>
                <a:endParaRPr lang="en-ID" sz="2800" i="1" u="sng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09" y="906356"/>
                <a:ext cx="10515600" cy="5815118"/>
              </a:xfrm>
              <a:prstGeom prst="rect">
                <a:avLst/>
              </a:prstGeom>
              <a:blipFill>
                <a:blip r:embed="rId2"/>
                <a:stretch>
                  <a:fillRect l="-1159" t="-1153" r="-12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26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B568D3-F411-4884-BD20-DABC584D6A7E}"/>
                  </a:ext>
                </a:extLst>
              </p:cNvPr>
              <p:cNvSpPr txBox="1"/>
              <p:nvPr/>
            </p:nvSpPr>
            <p:spPr>
              <a:xfrm>
                <a:off x="1271464" y="1000986"/>
                <a:ext cx="9937104" cy="639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7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7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7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Jadi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Himpunan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Hp={(2,3,-1)}</a:t>
                </a:r>
              </a:p>
              <a:p>
                <a:pPr algn="just"/>
                <a:endParaRPr lang="en-ID" sz="2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Operasi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Baris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Elementer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(OBE)</a:t>
                </a:r>
              </a:p>
              <a:p>
                <a:pPr/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Operasi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baris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elementer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mempunyai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tiga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prinsip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yaitu</a:t>
                </a:r>
                <a:r>
                  <a:rPr lang="en-ID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marL="514350" indent="-514350">
                  <a:buAutoNum type="alphaLcPeriod"/>
                </a:pP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Perukarkan</a:t>
                </a:r>
                <a:endParaRPr lang="en-ID" sz="2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14350" indent="-514350">
                  <a:buAutoNum type="alphaLcPeriod"/>
                </a:pP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Penggandaan</a:t>
                </a:r>
                <a:endParaRPr lang="en-ID" sz="27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14350" indent="-514350">
                  <a:buAutoNum type="alphaLcPeriod"/>
                </a:pPr>
                <a:r>
                  <a:rPr lang="en-ID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Penggantian</a:t>
                </a:r>
                <a:b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B568D3-F411-4884-BD20-DABC584D6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1000986"/>
                <a:ext cx="9937104" cy="6398675"/>
              </a:xfrm>
              <a:prstGeom prst="rect">
                <a:avLst/>
              </a:prstGeom>
              <a:blipFill>
                <a:blip r:embed="rId3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0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568D3-F411-4884-BD20-DABC584D6A7E}"/>
              </a:ext>
            </a:extLst>
          </p:cNvPr>
          <p:cNvSpPr txBox="1"/>
          <p:nvPr/>
        </p:nvSpPr>
        <p:spPr>
          <a:xfrm>
            <a:off x="1271464" y="1000986"/>
            <a:ext cx="9937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symbol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baris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elementer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A3DD9AE6-4BE7-42A4-B43E-01B76DA11C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208347"/>
                  </p:ext>
                </p:extLst>
              </p:nvPr>
            </p:nvGraphicFramePr>
            <p:xfrm>
              <a:off x="1284990" y="2100673"/>
              <a:ext cx="9923577" cy="3779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594">
                      <a:extLst>
                        <a:ext uri="{9D8B030D-6E8A-4147-A177-3AD203B41FA5}">
                          <a16:colId xmlns:a16="http://schemas.microsoft.com/office/drawing/2014/main" val="2895560155"/>
                        </a:ext>
                      </a:extLst>
                    </a:gridCol>
                    <a:gridCol w="6480720">
                      <a:extLst>
                        <a:ext uri="{9D8B030D-6E8A-4147-A177-3AD203B41FA5}">
                          <a16:colId xmlns:a16="http://schemas.microsoft.com/office/drawing/2014/main" val="588560282"/>
                        </a:ext>
                      </a:extLst>
                    </a:gridCol>
                    <a:gridCol w="2376263">
                      <a:extLst>
                        <a:ext uri="{9D8B030D-6E8A-4147-A177-3AD203B41FA5}">
                          <a16:colId xmlns:a16="http://schemas.microsoft.com/office/drawing/2014/main" val="4023510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Tipe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Operasi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Simbol</a:t>
                          </a:r>
                          <a:endParaRPr lang="en-ID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5125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Menukar</a:t>
                          </a:r>
                          <a:r>
                            <a:rPr lang="en-US" sz="2800" dirty="0"/>
                            <a:t> Baris </a:t>
                          </a:r>
                          <a:r>
                            <a:rPr lang="en-US" sz="2800" dirty="0" err="1"/>
                            <a:t>ke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800" dirty="0" err="1"/>
                            <a:t>i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800" dirty="0" err="1"/>
                            <a:t>dengan</a:t>
                          </a:r>
                          <a:r>
                            <a:rPr lang="en-US" sz="2800" dirty="0"/>
                            <a:t> baris </a:t>
                          </a:r>
                          <a:r>
                            <a:rPr lang="en-US" sz="2800" dirty="0" err="1"/>
                            <a:t>ke</a:t>
                          </a:r>
                          <a:r>
                            <a:rPr lang="en-US" sz="2800" dirty="0"/>
                            <a:t> j </a:t>
                          </a:r>
                          <a:r>
                            <a:rPr lang="en-US" sz="2800" dirty="0" err="1"/>
                            <a:t>dari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800" dirty="0" err="1"/>
                            <a:t>matriks</a:t>
                          </a:r>
                          <a:r>
                            <a:rPr lang="en-US" sz="2800" dirty="0"/>
                            <a:t> A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1403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Mengalikan baris </a:t>
                          </a:r>
                          <a:r>
                            <a:rPr lang="en-US" sz="2800" dirty="0" err="1"/>
                            <a:t>ke</a:t>
                          </a:r>
                          <a:r>
                            <a:rPr lang="en-US" sz="2800" dirty="0"/>
                            <a:t> I </a:t>
                          </a:r>
                          <a:r>
                            <a:rPr lang="en-US" sz="2800" dirty="0" err="1"/>
                            <a:t>matriks</a:t>
                          </a:r>
                          <a:r>
                            <a:rPr lang="en-US" sz="2800" dirty="0"/>
                            <a:t> A </a:t>
                          </a:r>
                          <a:r>
                            <a:rPr lang="en-US" sz="2800" dirty="0" err="1"/>
                            <a:t>dengan</a:t>
                          </a:r>
                          <a:r>
                            <a:rPr lang="en-US" sz="2800" dirty="0"/>
                            <a:t> scalar k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7320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III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Mengalikan</a:t>
                          </a:r>
                          <a:r>
                            <a:rPr lang="en-US" sz="2800" dirty="0"/>
                            <a:t> baris </a:t>
                          </a:r>
                          <a:r>
                            <a:rPr lang="en-US" sz="2800" dirty="0" err="1"/>
                            <a:t>ke</a:t>
                          </a:r>
                          <a:r>
                            <a:rPr lang="en-US" sz="2800" dirty="0"/>
                            <a:t> j </a:t>
                          </a:r>
                          <a:r>
                            <a:rPr lang="en-US" sz="2800" dirty="0" err="1"/>
                            <a:t>matriks</a:t>
                          </a:r>
                          <a:r>
                            <a:rPr lang="en-US" sz="2800" dirty="0"/>
                            <a:t> A </a:t>
                          </a:r>
                          <a:r>
                            <a:rPr lang="en-US" sz="2800" dirty="0" err="1"/>
                            <a:t>sengan</a:t>
                          </a:r>
                          <a:r>
                            <a:rPr lang="en-US" sz="2800" dirty="0"/>
                            <a:t> scalar k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ID" sz="2800" dirty="0"/>
                            <a:t>0 dan</a:t>
                          </a:r>
                          <a:r>
                            <a:rPr lang="en-ID" sz="2800" baseline="0" dirty="0"/>
                            <a:t> </a:t>
                          </a:r>
                          <a:r>
                            <a:rPr lang="en-ID" sz="2800" baseline="0" dirty="0" err="1"/>
                            <a:t>hasilnya</a:t>
                          </a:r>
                          <a:r>
                            <a:rPr lang="en-ID" sz="2800" baseline="0" dirty="0"/>
                            <a:t> </a:t>
                          </a:r>
                          <a:r>
                            <a:rPr lang="en-ID" sz="2800" baseline="0" dirty="0" err="1"/>
                            <a:t>ditambahkan</a:t>
                          </a:r>
                          <a:r>
                            <a:rPr lang="en-ID" sz="2800" baseline="0" dirty="0"/>
                            <a:t> </a:t>
                          </a:r>
                          <a:r>
                            <a:rPr lang="en-ID" sz="2800" baseline="0" dirty="0" err="1"/>
                            <a:t>kepada</a:t>
                          </a:r>
                          <a:r>
                            <a:rPr lang="en-ID" sz="2800" baseline="0" dirty="0"/>
                            <a:t> baris </a:t>
                          </a:r>
                          <a:r>
                            <a:rPr lang="en-ID" sz="2800" baseline="0" dirty="0" err="1"/>
                            <a:t>ke</a:t>
                          </a:r>
                          <a:r>
                            <a:rPr lang="en-ID" sz="2800" baseline="0" dirty="0"/>
                            <a:t> I </a:t>
                          </a:r>
                          <a:r>
                            <a:rPr lang="en-ID" sz="2800" baseline="0" dirty="0" err="1"/>
                            <a:t>matriks</a:t>
                          </a:r>
                          <a:r>
                            <a:rPr lang="en-ID" sz="2800" baseline="0" dirty="0"/>
                            <a:t> A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13825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A3DD9AE6-4BE7-42A4-B43E-01B76DA11C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208347"/>
                  </p:ext>
                </p:extLst>
              </p:nvPr>
            </p:nvGraphicFramePr>
            <p:xfrm>
              <a:off x="1284990" y="2100673"/>
              <a:ext cx="9923577" cy="3779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594">
                      <a:extLst>
                        <a:ext uri="{9D8B030D-6E8A-4147-A177-3AD203B41FA5}">
                          <a16:colId xmlns:a16="http://schemas.microsoft.com/office/drawing/2014/main" val="2895560155"/>
                        </a:ext>
                      </a:extLst>
                    </a:gridCol>
                    <a:gridCol w="6480720">
                      <a:extLst>
                        <a:ext uri="{9D8B030D-6E8A-4147-A177-3AD203B41FA5}">
                          <a16:colId xmlns:a16="http://schemas.microsoft.com/office/drawing/2014/main" val="588560282"/>
                        </a:ext>
                      </a:extLst>
                    </a:gridCol>
                    <a:gridCol w="2376263">
                      <a:extLst>
                        <a:ext uri="{9D8B030D-6E8A-4147-A177-3AD203B41FA5}">
                          <a16:colId xmlns:a16="http://schemas.microsoft.com/office/drawing/2014/main" val="40235109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Tipe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Operasi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/>
                            <a:t>Simbol</a:t>
                          </a:r>
                          <a:endParaRPr lang="en-ID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512544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Menukar</a:t>
                          </a:r>
                          <a:r>
                            <a:rPr lang="en-US" sz="2800" dirty="0"/>
                            <a:t> Baris </a:t>
                          </a:r>
                          <a:r>
                            <a:rPr lang="en-US" sz="2800" dirty="0" err="1"/>
                            <a:t>ke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800" dirty="0" err="1"/>
                            <a:t>i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800" dirty="0" err="1"/>
                            <a:t>dengan</a:t>
                          </a:r>
                          <a:r>
                            <a:rPr lang="en-US" sz="2800" dirty="0"/>
                            <a:t> baris </a:t>
                          </a:r>
                          <a:r>
                            <a:rPr lang="en-US" sz="2800" dirty="0" err="1"/>
                            <a:t>ke</a:t>
                          </a:r>
                          <a:r>
                            <a:rPr lang="en-US" sz="2800" dirty="0"/>
                            <a:t> j </a:t>
                          </a:r>
                          <a:r>
                            <a:rPr lang="en-US" sz="2800" dirty="0" err="1"/>
                            <a:t>dari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800" dirty="0" err="1"/>
                            <a:t>matriks</a:t>
                          </a:r>
                          <a:r>
                            <a:rPr lang="en-US" sz="2800" dirty="0"/>
                            <a:t> A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949" t="-60645" r="-1026" b="-2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1403256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41" t="-159615" r="-37030" b="-16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949" t="-159615" r="-1026" b="-16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732097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III</a:t>
                          </a:r>
                          <a:endParaRPr lang="en-ID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41" t="-180000" r="-37030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949" t="-180000" r="-1026" b="-12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13825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709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97" y="1045245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45FB1-E7F1-461C-A5C1-F59CF8F7B7C1}"/>
                  </a:ext>
                </a:extLst>
              </p:cNvPr>
              <p:cNvSpPr txBox="1"/>
              <p:nvPr/>
            </p:nvSpPr>
            <p:spPr>
              <a:xfrm>
                <a:off x="1019436" y="908718"/>
                <a:ext cx="10153128" cy="6774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Carilah </a:t>
                </a:r>
                <a:r>
                  <a:rPr lang="en-US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US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system </a:t>
                </a:r>
                <a:r>
                  <a:rPr lang="en-US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7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ID" sz="27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sz="27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−2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−2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=11</m:t>
                            </m:r>
                          </m:e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−2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𝑦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𝑧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ID" sz="2700" dirty="0"/>
                  <a:t>							</a:t>
                </a:r>
              </a:p>
              <a:p>
                <a:pPr algn="just"/>
                <a:r>
                  <a:rPr lang="en-ID" sz="2700" dirty="0" err="1"/>
                  <a:t>Dengan</a:t>
                </a:r>
                <a:r>
                  <a:rPr lang="en-ID" sz="2700" dirty="0"/>
                  <a:t> </a:t>
                </a:r>
                <a:r>
                  <a:rPr lang="en-ID" sz="2700" dirty="0" err="1"/>
                  <a:t>menggunakan</a:t>
                </a:r>
                <a:r>
                  <a:rPr lang="en-ID" sz="2700" dirty="0"/>
                  <a:t> </a:t>
                </a:r>
                <a:r>
                  <a:rPr lang="en-ID" sz="2700" dirty="0" err="1"/>
                  <a:t>metode</a:t>
                </a:r>
                <a:r>
                  <a:rPr lang="en-ID" sz="2700" dirty="0"/>
                  <a:t> OBE</a:t>
                </a:r>
              </a:p>
              <a:p>
                <a:pPr algn="just"/>
                <a:r>
                  <a:rPr lang="en-ID" sz="2700" dirty="0"/>
                  <a:t>Jawab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27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7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D" sz="27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7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700" dirty="0"/>
              </a:p>
              <a:p>
                <a:pPr algn="just"/>
                <a:endParaRPr lang="en-ID" sz="2700" dirty="0"/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  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   11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  2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sub>
                    </m:sSub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−3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       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      26</m:t>
                              </m:r>
                            </m:e>
                          </m:mr>
                          <m:mr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     −12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700" dirty="0"/>
              </a:p>
              <a:p>
                <a:pPr algn="just"/>
                <a:r>
                  <a:rPr lang="en-ID" sz="2700" dirty="0"/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D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D" sz="2700" dirty="0"/>
              </a:p>
              <a:p>
                <a:pPr algn="just"/>
                <a:endParaRPr lang="en-ID" sz="2700" dirty="0"/>
              </a:p>
              <a:p>
                <a:pPr algn="just"/>
                <a:endParaRPr lang="en-ID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45FB1-E7F1-461C-A5C1-F59CF8F7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36" y="908718"/>
                <a:ext cx="10153128" cy="6774932"/>
              </a:xfrm>
              <a:prstGeom prst="rect">
                <a:avLst/>
              </a:prstGeom>
              <a:blipFill>
                <a:blip r:embed="rId3"/>
                <a:stretch>
                  <a:fillRect l="-1140" t="-9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90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97" y="1045245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45FB1-E7F1-461C-A5C1-F59CF8F7B7C1}"/>
                  </a:ext>
                </a:extLst>
              </p:cNvPr>
              <p:cNvSpPr txBox="1"/>
              <p:nvPr/>
            </p:nvSpPr>
            <p:spPr>
              <a:xfrm>
                <a:off x="1153969" y="1185334"/>
                <a:ext cx="10153128" cy="688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sub>
                    </m:sSub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  2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−12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700" dirty="0"/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D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D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2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D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D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7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  2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sub>
                    </m:sSub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−5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D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700" dirty="0"/>
              </a:p>
              <a:p>
                <a:pPr algn="just"/>
                <a:endParaRPr lang="en-ID" sz="2700" dirty="0"/>
              </a:p>
              <a:p>
                <a:pPr algn="just"/>
                <a:endParaRPr lang="en-ID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45FB1-E7F1-461C-A5C1-F59CF8F7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69" y="1185334"/>
                <a:ext cx="10153128" cy="6880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1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97" y="1045245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45FB1-E7F1-461C-A5C1-F59CF8F7B7C1}"/>
                  </a:ext>
                </a:extLst>
              </p:cNvPr>
              <p:cNvSpPr txBox="1"/>
              <p:nvPr/>
            </p:nvSpPr>
            <p:spPr>
              <a:xfrm>
                <a:off x="1153969" y="1185334"/>
                <a:ext cx="10153128" cy="502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D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27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7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700" i="1" dirty="0">
                                  <a:latin typeface="Cambria Math" panose="02040503050406030204" pitchFamily="18" charset="0"/>
                                </a:rPr>
                                <m:t>     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70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700" dirty="0"/>
              </a:p>
              <a:p>
                <a:pPr algn="just"/>
                <a:r>
                  <a:rPr lang="en-ID" sz="2700" dirty="0"/>
                  <a:t>Jadi </a:t>
                </a:r>
                <a:r>
                  <a:rPr lang="en-ID" sz="2700" dirty="0" err="1"/>
                  <a:t>didapat</a:t>
                </a:r>
                <a:r>
                  <a:rPr lang="en-ID" sz="2700" dirty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700" b="0" dirty="0"/>
              </a:p>
              <a:p>
                <a:pPr algn="just"/>
                <a:r>
                  <a:rPr lang="en-ID" sz="2700" dirty="0"/>
                  <a:t>Jadi HP</a:t>
                </a:r>
                <a14:m>
                  <m:oMath xmlns:m="http://schemas.openxmlformats.org/officeDocument/2006/math">
                    <m:r>
                      <a:rPr lang="en-ID" sz="2700" i="1" dirty="0" smtClean="0">
                        <a:latin typeface="Cambria Math" panose="02040503050406030204" pitchFamily="18" charset="0"/>
                      </a:rPr>
                      <m:t>={(2,3,−1)}</m:t>
                    </m:r>
                  </m:oMath>
                </a14:m>
                <a:endParaRPr lang="en-ID" sz="2700" dirty="0"/>
              </a:p>
              <a:p>
                <a:pPr algn="just"/>
                <a:endParaRPr lang="en-ID" sz="2700" dirty="0"/>
              </a:p>
              <a:p>
                <a:pPr algn="just"/>
                <a:r>
                  <a:rPr lang="en-ID" sz="2700" dirty="0" err="1"/>
                  <a:t>Carilah</a:t>
                </a:r>
                <a:r>
                  <a:rPr lang="en-ID" sz="2700" dirty="0"/>
                  <a:t> </a:t>
                </a:r>
                <a:r>
                  <a:rPr lang="en-ID" sz="2700" dirty="0" err="1"/>
                  <a:t>himpunan</a:t>
                </a:r>
                <a:r>
                  <a:rPr lang="en-ID" sz="2700" dirty="0"/>
                  <a:t> </a:t>
                </a:r>
                <a:r>
                  <a:rPr lang="en-ID" sz="2700" dirty="0" err="1"/>
                  <a:t>penyelesaian</a:t>
                </a:r>
                <a:r>
                  <a:rPr lang="en-ID" sz="2700" dirty="0"/>
                  <a:t> </a:t>
                </a:r>
                <a:r>
                  <a:rPr lang="en-ID" sz="2700" dirty="0" err="1"/>
                  <a:t>dari</a:t>
                </a:r>
                <a:r>
                  <a:rPr lang="en-ID" sz="2700" dirty="0"/>
                  <a:t> system </a:t>
                </a:r>
                <a:r>
                  <a:rPr lang="en-ID" sz="2700" dirty="0" err="1"/>
                  <a:t>persamaan</a:t>
                </a:r>
                <a:r>
                  <a:rPr lang="en-ID" sz="2700" dirty="0"/>
                  <a:t> linear </a:t>
                </a:r>
                <a:r>
                  <a:rPr lang="en-ID" sz="2700" dirty="0" err="1"/>
                  <a:t>berikut</a:t>
                </a:r>
                <a:r>
                  <a:rPr lang="en-ID" sz="2700" dirty="0"/>
                  <a:t>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ID" sz="2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7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2700" dirty="0"/>
              </a:p>
              <a:p>
                <a:pPr algn="just"/>
                <a:r>
                  <a:rPr lang="en-ID" sz="2800" dirty="0" err="1"/>
                  <a:t>Menggunakan</a:t>
                </a:r>
                <a:r>
                  <a:rPr lang="en-ID" sz="2800" dirty="0"/>
                  <a:t> OBE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E45FB1-E7F1-461C-A5C1-F59CF8F7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69" y="1185334"/>
                <a:ext cx="10153128" cy="5025991"/>
              </a:xfrm>
              <a:prstGeom prst="rect">
                <a:avLst/>
              </a:prstGeom>
              <a:blipFill>
                <a:blip r:embed="rId3"/>
                <a:stretch>
                  <a:fillRect l="-1200" b="-242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8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6A8DD-6903-4B73-ABEB-B0A2B8815940}"/>
              </a:ext>
            </a:extLst>
          </p:cNvPr>
          <p:cNvSpPr txBox="1"/>
          <p:nvPr/>
        </p:nvSpPr>
        <p:spPr>
          <a:xfrm>
            <a:off x="983432" y="3030266"/>
            <a:ext cx="99371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+mj-lt"/>
              </a:rPr>
              <a:t>Terima</a:t>
            </a:r>
            <a:r>
              <a:rPr lang="en-US" sz="9600" dirty="0">
                <a:latin typeface="+mj-lt"/>
              </a:rPr>
              <a:t> </a:t>
            </a:r>
            <a:r>
              <a:rPr lang="en-US" sz="9600" dirty="0" err="1">
                <a:latin typeface="+mj-lt"/>
              </a:rPr>
              <a:t>kasih</a:t>
            </a:r>
            <a:endParaRPr lang="en-ID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36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5624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𝑏𝑑𝑧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			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𝑏𝑐𝑥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</m:oMath>
                </a14:m>
                <a:r>
                  <a:rPr lang="en-ID" sz="28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bdz</a:t>
                </a:r>
                <a14:m>
                  <m:oMath xmlns:m="http://schemas.openxmlformats.org/officeDocument/2006/math">
                    <m:r>
                      <a:rPr lang="en-US" sz="2800" b="0" i="1" u="sng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endParaRPr lang="en-US" sz="2800" b="0" u="sng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subtitusi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𝑑𝑖𝑑𝑎𝑝𝑎𝑡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𝑐𝑑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(x d)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𝑐𝑦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𝑑𝑤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i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(x b)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𝑎𝑑𝑦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𝑏𝑑𝑤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𝑏𝑐𝑦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𝑏𝑑𝑤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2800" b="0" i="1" u="sng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b="0" u="sng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5624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73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601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Subsidi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didapat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Jadi </a:t>
                </a: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𝑏𝑐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𝑏𝑐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𝑎𝑑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Adjoint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</a:p>
              <a:p>
                <a:pPr algn="just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Adjoint A =</a:t>
                </a:r>
                <a:r>
                  <a:rPr lang="en-US" sz="28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6015429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09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569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Sekarang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kita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lanjutkan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mencari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Ajoint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misalkan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kita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bentuk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kofaktor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yaitu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Kofaktor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Adjoint 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Carilah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Adjoit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</a:p>
              <a:p>
                <a:pPr algn="just"/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5695405"/>
              </a:xfrm>
              <a:prstGeom prst="rect">
                <a:avLst/>
              </a:prstGeom>
              <a:blipFill>
                <a:blip r:embed="rId2"/>
                <a:stretch>
                  <a:fillRect l="-1217" t="-11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5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8200" y="908718"/>
                <a:ext cx="10515600" cy="528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Jawab 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4−1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=3</m:t>
                    </m:r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ID" sz="28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−1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4−3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=−1</m:t>
                    </m:r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1(</m:t>
                    </m:r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−6)=−4</m:t>
                    </m:r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8718"/>
                <a:ext cx="10515600" cy="5283691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EA1F60-CC3C-4557-AB0B-114703837011}"/>
              </a:ext>
            </a:extLst>
          </p:cNvPr>
          <p:cNvCxnSpPr/>
          <p:nvPr/>
        </p:nvCxnSpPr>
        <p:spPr>
          <a:xfrm>
            <a:off x="2855640" y="112474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B41B7B-DAEA-48BD-BB99-3EFFB57C8250}"/>
              </a:ext>
            </a:extLst>
          </p:cNvPr>
          <p:cNvCxnSpPr/>
          <p:nvPr/>
        </p:nvCxnSpPr>
        <p:spPr>
          <a:xfrm>
            <a:off x="1631504" y="1988840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A9A7AC-E2A8-495D-9E06-96F28CA09875}"/>
              </a:ext>
            </a:extLst>
          </p:cNvPr>
          <p:cNvCxnSpPr/>
          <p:nvPr/>
        </p:nvCxnSpPr>
        <p:spPr>
          <a:xfrm>
            <a:off x="2855640" y="112474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39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566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1−6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2−2)=0</m:t>
                    </m:r>
                  </m:oMath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1−2)=1</m:t>
                    </m:r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=2−4=−2</m:t>
                      </m:r>
                    </m:oMath>
                  </m:oMathPara>
                </a14:m>
                <a:endParaRPr lang="en-US" sz="28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Jadi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kofaktor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Jadi adjoint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5667449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1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412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Carilah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adjoit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matriks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Carilah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Invers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matriks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berikut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A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b. </a:t>
                </a:r>
                <a:r>
                  <a:rPr lang="en-ID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2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4129079"/>
              </a:xfrm>
              <a:prstGeom prst="rect">
                <a:avLst/>
              </a:prstGeom>
              <a:blipFill>
                <a:blip r:embed="rId2"/>
                <a:stretch>
                  <a:fillRect l="-1217" t="-16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F6FED1-AFC7-4988-87FE-33B35A898F30}"/>
              </a:ext>
            </a:extLst>
          </p:cNvPr>
          <p:cNvCxnSpPr/>
          <p:nvPr/>
        </p:nvCxnSpPr>
        <p:spPr>
          <a:xfrm>
            <a:off x="1775520" y="242088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AFB4D5-C32D-44ED-96EE-0EFAF4A9C7C6}"/>
              </a:ext>
            </a:extLst>
          </p:cNvPr>
          <p:cNvCxnSpPr/>
          <p:nvPr/>
        </p:nvCxnSpPr>
        <p:spPr>
          <a:xfrm>
            <a:off x="3071664" y="148478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B1AA4-5461-4D12-A27C-2C8B3269C79F}"/>
              </a:ext>
            </a:extLst>
          </p:cNvPr>
          <p:cNvCxnSpPr/>
          <p:nvPr/>
        </p:nvCxnSpPr>
        <p:spPr>
          <a:xfrm>
            <a:off x="5214239" y="148478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1FB9C-1EF7-4CC2-A6E2-B2B735CC7E07}"/>
              </a:ext>
            </a:extLst>
          </p:cNvPr>
          <p:cNvCxnSpPr/>
          <p:nvPr/>
        </p:nvCxnSpPr>
        <p:spPr>
          <a:xfrm>
            <a:off x="3935760" y="242088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0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AAB49-16EE-4304-8241-5270B1B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19"/>
            <a:ext cx="10515600" cy="581275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d-ID" sz="2400" noProof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1179C-FB4B-4CDE-BC82-A6FE39B6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485E-9B35-4413-B46A-33720E0977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/>
              <p:nvPr/>
            </p:nvSpPr>
            <p:spPr>
              <a:xfrm>
                <a:off x="833409" y="938272"/>
                <a:ext cx="10515600" cy="5144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Sistem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non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homogen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AX =G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disebut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sebagai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non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homogen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jika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G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𝑏𝑢𝑘𝑎𝑛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𝑚𝑎𝑡𝑟𝑖𝑘𝑠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𝑛𝑜𝑙</m:t>
                        </m:r>
                      </m:e>
                    </m:d>
                  </m:oMath>
                </a14:m>
                <a:endParaRPr lang="en-US" sz="2800" b="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Sistem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persamaan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linear non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homogen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dinyatakan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ID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bentuk</a:t>
                </a:r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….+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….+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ID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………………………………………………………….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….+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D" sz="28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sz="2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ID" sz="2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D" sz="2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D" sz="2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D" sz="2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D" sz="2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D" sz="28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6A8DD-6903-4B73-ABEB-B0A2B88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09" y="938272"/>
                <a:ext cx="10515600" cy="5144101"/>
              </a:xfrm>
              <a:prstGeom prst="rect">
                <a:avLst/>
              </a:prstGeom>
              <a:blipFill>
                <a:blip r:embed="rId2"/>
                <a:stretch>
                  <a:fillRect l="-1217" t="-1303" r="-115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10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1309</Words>
  <Application>Microsoft Office PowerPoint</Application>
  <PresentationFormat>Widescreen</PresentationFormat>
  <Paragraphs>226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Cambria Math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senni muthia</dc:creator>
  <cp:lastModifiedBy>ASEP IKIN SUGANDI</cp:lastModifiedBy>
  <cp:revision>95</cp:revision>
  <dcterms:created xsi:type="dcterms:W3CDTF">2020-05-08T03:38:53Z</dcterms:created>
  <dcterms:modified xsi:type="dcterms:W3CDTF">2020-10-03T08:56:23Z</dcterms:modified>
</cp:coreProperties>
</file>