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31" r:id="rId1"/>
  </p:sldMasterIdLst>
  <p:notesMasterIdLst>
    <p:notesMasterId r:id="rId27"/>
  </p:notesMasterIdLst>
  <p:sldIdLst>
    <p:sldId id="433" r:id="rId2"/>
    <p:sldId id="487" r:id="rId3"/>
    <p:sldId id="488" r:id="rId4"/>
    <p:sldId id="489" r:id="rId5"/>
    <p:sldId id="490" r:id="rId6"/>
    <p:sldId id="491" r:id="rId7"/>
    <p:sldId id="492" r:id="rId8"/>
    <p:sldId id="496" r:id="rId9"/>
    <p:sldId id="497" r:id="rId10"/>
    <p:sldId id="493" r:id="rId11"/>
    <p:sldId id="494" r:id="rId12"/>
    <p:sldId id="495" r:id="rId13"/>
    <p:sldId id="508" r:id="rId14"/>
    <p:sldId id="509" r:id="rId15"/>
    <p:sldId id="510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P IKIN SUGANDI" initials="AIS" lastIdx="1" clrIdx="0">
    <p:extLst>
      <p:ext uri="{19B8F6BF-5375-455C-9EA6-DF929625EA0E}">
        <p15:presenceInfo xmlns:p15="http://schemas.microsoft.com/office/powerpoint/2012/main" userId="ASEP IKIN SUGAN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AFB"/>
    <a:srgbClr val="A5F7F9"/>
    <a:srgbClr val="CCFFCC"/>
    <a:srgbClr val="EECE7E"/>
    <a:srgbClr val="FDF2CB"/>
    <a:srgbClr val="F4DFAA"/>
    <a:srgbClr val="C56F11"/>
    <a:srgbClr val="660033"/>
    <a:srgbClr val="0033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87477" autoAdjust="0"/>
  </p:normalViewPr>
  <p:slideViewPr>
    <p:cSldViewPr>
      <p:cViewPr varScale="1">
        <p:scale>
          <a:sx n="60" d="100"/>
          <a:sy n="60" d="100"/>
        </p:scale>
        <p:origin x="96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C733DA-2449-4283-B17B-D1B5F441E9B8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57FD30-60B5-406E-B0E3-6FC327437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04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74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68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7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55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2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98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35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5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14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3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60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0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35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56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02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3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88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7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6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70C0-5B2B-42A9-A4E6-E38FF629E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29B3E-025D-4F6E-B6B0-E82D1FBC7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EE10C-F98E-46AD-9C14-31236D90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D509B-D3D9-45D7-B35E-0BB60ECCCDA0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5CDDE-ED34-439F-8FD0-26E2CD83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6C1A9-2AF4-47B6-8DDF-4607C823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3F7DF-2D24-4D0E-B754-C9270107ED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2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BAFD-6D26-4CFF-B147-69EE3805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10382-A3D5-4B47-A761-6862D098E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EE9FE-F640-4985-8142-378F7954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5BE41-CBB5-4FC8-8A3A-F00D50B70372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A9357-5F49-496D-B288-0B581C95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02682-C7E7-4DAE-A8F4-C0B192DE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36758-8469-4749-897E-10C3DF3E4E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4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816963-0C01-4391-8A8B-DC887CD7A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B5799-5B47-433B-8EE8-0AD24C22D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86DB5-5B38-4A9C-BCEE-18FE65E7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280A7-5848-4879-8473-E3784BCE06C4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DCE78-9E57-4B4C-8F62-DF42FCE2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0C0B7-9BEC-435F-9E3A-99BCA2C8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A665F-3448-477A-99A2-4B5BD8111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5033-CFCE-4BD5-9526-3CFFE32F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2E6F-8F36-4765-854D-577543D14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DFCDA-91D2-47D3-BDD9-CC3C7DE6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D56AC-E4C9-41CE-ADD5-A220004087D0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823A7-BA9B-45C9-87DD-E718C0C4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6F055-64E5-411A-986A-0AF11CF5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EBB00-972F-4B76-A597-6DCC215272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3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D60A-D984-4ABB-9B15-7CAAEC71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1DB1-8FDD-41C9-BF6E-39AB3E140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7BDD-4EC8-4705-95E7-E01014EC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EF1ED-D1E6-493A-86A7-F208DE7602A0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3BB8D-28BA-4CB2-969A-4E752835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8A676-26B4-45C4-843A-4AC5B754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A5246-B85C-4102-B11E-77BD73CAE7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CA4E-6269-47E6-8FB7-37292DF0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D5EE-46F7-463E-831E-8FCFAE940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F0926-10CA-4C8B-BAA9-1A46CAA3B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BD5CB-B590-4980-8F37-BC852577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F4731-1355-45F3-A167-3B0ED5FDF3EA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AEA2F-1440-40DA-BD96-E07112F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60B49-C2FD-4C0E-84EC-35E95D28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71EBB-0496-4602-A22B-7052DB8CD1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4785-1CBA-4E2F-8C9C-54E5BBE8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E7121-960A-4420-8DF9-EF56C24C4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54933-A57D-4AAE-9DEC-D9FD43355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EC066-E5A5-4B35-9940-FE5038F54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68DEE-FA9A-4251-953C-30FAD3BBA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B81AA-4C4A-4685-8500-DF637A0B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BA58B-6517-4333-B68E-E6190824F0F8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EA0C0-DFED-4543-8439-DE98609F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942D1-E068-4EF2-AFC0-6B78FEA6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22D76-30D4-490E-9793-3065FCCAB2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356D-87F8-4ACB-851F-3D00D4D5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67CCF-E95B-4946-BFDD-07503FB3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37B6A-DB78-4B70-AD7D-A4E78720258F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41C10-0334-439A-A0BA-CE8F6488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0CA30-8072-4C19-9092-A24D3614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925C4-0897-448C-9EBF-EB0FCDC0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6ACF6-8D7E-4211-B1E1-0C298E54E011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4AE0B-5EAF-499C-9BB2-DAB92D05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0B07D-E16C-4865-8053-2300D9EE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84157-2C97-44EB-AF8B-5D8B916B63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5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4F71-8B2A-4DBD-8BFD-3CAF694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FA0C-742B-4F6A-A5FF-E536CE1A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DC439-04C7-484C-86E8-BC9C0DC79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7799C-011C-429A-8B55-AD9EC692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DF908B-0535-4995-AF8C-039232CB4957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302F7-0E01-469D-AC61-07D942E8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8F26F-2A43-44C6-ADFA-2A025005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BA3D6-81B4-4573-A5A3-B8C1467A12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945E-C437-461A-B48E-96396DA9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5CD22-E4DA-4647-9249-E02631694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65A52-4231-4521-8F81-85887CD61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E04F8-028C-444E-B6CB-E5660A79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BF9BE-E2D8-41E0-9E7A-C17FDB0302DB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33430-52BA-4227-9406-4CEDF2D1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294E0-F02E-4748-A90E-511EBF29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EEBD3-3AEA-4106-A91E-8EABAF757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5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C5FF4-5162-4AB6-AC3B-4757D9FE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7451C-AAD2-468A-BC33-74374D044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F9C74-706B-46AB-B1A3-3CDBB8352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C5552A-E135-4AC2-A70A-8A983ED2FB59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98627-D137-49A8-86B0-DACB40033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9CCC0-1424-4F47-B575-6984901A2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D99CBF-46FF-4BBD-81EE-8B32EC117A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9856" y="785470"/>
            <a:ext cx="6768752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3200" b="1" noProof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TRIGONOMETRI</a:t>
            </a:r>
            <a:endParaRPr lang="id-ID" sz="3200" b="1" noProof="1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00407A-7CFA-42D1-A5A0-5E75840B6ED9}"/>
              </a:ext>
            </a:extLst>
          </p:cNvPr>
          <p:cNvSpPr/>
          <p:nvPr/>
        </p:nvSpPr>
        <p:spPr>
          <a:xfrm>
            <a:off x="59668" y="-278815"/>
            <a:ext cx="4295800" cy="72008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C913F-D019-469D-9B4F-AFF564AFA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94" y="1053288"/>
            <a:ext cx="2061414" cy="19248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D4B72C-A344-434D-91E3-3A6539EC6E82}"/>
              </a:ext>
            </a:extLst>
          </p:cNvPr>
          <p:cNvSpPr/>
          <p:nvPr/>
        </p:nvSpPr>
        <p:spPr>
          <a:xfrm>
            <a:off x="514218" y="4065909"/>
            <a:ext cx="3267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IKIP </a:t>
            </a:r>
            <a:r>
              <a:rPr lang="en-US" sz="32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Siliwangi</a:t>
            </a:r>
            <a:endParaRPr lang="en-US" sz="32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1D3F3-CC7E-44D2-B3AA-EC64B4AE3A78}"/>
              </a:ext>
            </a:extLst>
          </p:cNvPr>
          <p:cNvSpPr txBox="1"/>
          <p:nvPr/>
        </p:nvSpPr>
        <p:spPr>
          <a:xfrm flipH="1">
            <a:off x="5362777" y="3645024"/>
            <a:ext cx="5066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noProof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Oleh </a:t>
            </a:r>
            <a:endParaRPr lang="en-ID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43FB1-CE07-45FE-B521-56C8B24D3DFE}"/>
              </a:ext>
            </a:extLst>
          </p:cNvPr>
          <p:cNvSpPr txBox="1"/>
          <p:nvPr/>
        </p:nvSpPr>
        <p:spPr>
          <a:xfrm>
            <a:off x="4943872" y="5013176"/>
            <a:ext cx="542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Asep Ikin Sugandi</a:t>
            </a:r>
            <a:endParaRPr lang="en-ID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 soal 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Diketahui sin A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func>
                      <m:func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𝑠𝑢𝑑𝑢𝑡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𝑠𝑢𝑑𝑢𝑡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𝑑𝑎𝑛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𝑙𝑎𝑛𝑐𝑖𝑝</m:t>
                        </m:r>
                      </m:e>
                    </m:func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Tentukan </a:t>
                </a:r>
              </a:p>
              <a:p>
                <a:pPr marL="514350" indent="-514350">
                  <a:lnSpc>
                    <a:spcPct val="150000"/>
                  </a:lnSpc>
                  <a:buAutoNum type="alphaLcPeriod"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 (A+B)</a:t>
                </a:r>
              </a:p>
              <a:p>
                <a:pPr marL="514350" indent="-514350">
                  <a:lnSpc>
                    <a:spcPct val="150000"/>
                  </a:lnSpc>
                  <a:buAutoNum type="alphaLcPeriod"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 (A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lphaLcPeriod"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(A+B)</a:t>
                </a: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endParaRPr lang="id-ID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blipFill>
                <a:blip r:embed="rId3"/>
                <a:stretch>
                  <a:fillRect l="-1158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9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 soal 2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Tanpa menggunakan daftar atau kalkulator, tentukan nilai dari</a:t>
                </a:r>
              </a:p>
              <a:p>
                <a:pPr marL="514350" indent="-514350">
                  <a:lnSpc>
                    <a:spcPct val="150000"/>
                  </a:lnSpc>
                  <a:buAutoNum type="alphaLcPeriod"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lphaLcPeriod"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lphaLcPeriod"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lphaLcPeriod"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lphaLcPeriod"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id-ID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blipFill>
                <a:blip r:embed="rId3"/>
                <a:stretch>
                  <a:fillRect l="-1158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 soal 3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Jika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buktikan bahwa 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𝑡𝑔𝐴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Jawab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 sin </a:t>
                </a:r>
                <a14:m>
                  <m:oMath xmlns:m="http://schemas.openxmlformats.org/officeDocument/2006/math">
                    <m:r>
                      <a:rPr lang="en-US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𝑊𝑠𝑖𝑛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sin </a:t>
                </a:r>
                <a:endParaRPr lang="id-ID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blipFill>
                <a:blip r:embed="rId3"/>
                <a:stretch>
                  <a:fillRect l="-1158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 soal 3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Jika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buktikan bahwa 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𝑡𝑔𝐴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Jawab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 sin </a:t>
                </a:r>
                <a14:m>
                  <m:oMath xmlns:m="http://schemas.openxmlformats.org/officeDocument/2006/math">
                    <m:r>
                      <a:rPr lang="en-US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𝑊𝑠𝑖𝑛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sin </a:t>
                </a:r>
                <a:endParaRPr lang="id-ID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blipFill>
                <a:blip r:embed="rId3"/>
                <a:stretch>
                  <a:fillRect l="-1158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 soal 3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Jika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buktikan bahwa 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𝑡𝑔𝐴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Jawab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 sin A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𝑊𝑠𝑖𝑛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sin 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𝑠𝑖𝑛𝐴𝑐𝑜𝑠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𝐴𝑠𝑖𝑛</m:t>
                        </m:r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sin A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𝑊𝑠𝑖𝑛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𝐴𝑐𝑜𝑠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𝑊𝑐𝑜𝑠𝐴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𝑊𝑐𝑜𝑠𝐴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𝑊𝑠𝑖𝑛𝐴𝑐𝑜𝑠</m:t>
                      </m:r>
                      <m:r>
                        <a:rPr lang="en-US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𝐹𝑠𝑖𝑛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 A(W sin 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𝑊𝑐𝑜𝑠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id-ID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blipFill>
                <a:blip r:embed="rId3"/>
                <a:stretch>
                  <a:fillRect l="-1158" b="-669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3E3292-ED54-4A2E-B0C2-8CEB650C894E}"/>
              </a:ext>
            </a:extLst>
          </p:cNvPr>
          <p:cNvSpPr txBox="1"/>
          <p:nvPr/>
        </p:nvSpPr>
        <p:spPr>
          <a:xfrm>
            <a:off x="5641041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0711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3472" y="136525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 soal 3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Jika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buktikan bahwa 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𝑡𝑔𝐴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 A(W sin 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𝑊𝑐𝑜𝑠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𝑊𝑐𝑜𝑠</m:t>
                            </m:r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𝑊𝑐𝑜𝑠</m:t>
                          </m:r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id-ID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𝑊𝑐𝑜𝑠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id-ID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3472" y="136525"/>
                <a:ext cx="10515600" cy="6366948"/>
              </a:xfrm>
              <a:blipFill>
                <a:blip r:embed="rId3"/>
                <a:stretch>
                  <a:fillRect l="-1100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3E3292-ED54-4A2E-B0C2-8CEB650C894E}"/>
              </a:ext>
            </a:extLst>
          </p:cNvPr>
          <p:cNvSpPr txBox="1"/>
          <p:nvPr/>
        </p:nvSpPr>
        <p:spPr>
          <a:xfrm>
            <a:off x="5641041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6805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1594504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RUMUS SUDUT RANGKAP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</a:t>
                </a:r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+cos</a:t>
                </a:r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</a:t>
                </a:r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𝟐𝐬𝐢𝐧</m:t>
                    </m:r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</a:t>
                </a:r>
                <a:r>
                  <a:rPr lang="en-US" b="1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endParaRPr lang="en-US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cos2</a:t>
                </a:r>
                <a:r>
                  <a:rPr lang="en-US" noProof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)=cos</a:t>
                </a:r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</a:t>
                </a:r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</a:t>
                </a:r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cos2</a:t>
                </a:r>
                <a:r>
                  <a:rPr lang="en-US" b="1" noProof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b="1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cos2</a:t>
                </a:r>
                <a:r>
                  <a:rPr lang="en-US" b="1" noProof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cos2</a:t>
                </a:r>
                <a:r>
                  <a:rPr lang="en-US" b="1" noProof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tg2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tg(</a:t>
                </a:r>
                <a14:m>
                  <m:oMath xmlns:m="http://schemas.openxmlformats.org/officeDocument/2006/math">
                    <m:r>
                      <a:rPr lang="en-US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𝑡𝑔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𝑡𝑔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𝑡𝑔</m:t>
                            </m:r>
                          </m:e>
                          <m:sup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𝒕𝒈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𝒕𝒈</m:t>
                            </m:r>
                          </m:e>
                          <m:sup>
                            <m:r>
                              <a:rPr lang="en-US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en-US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id-ID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1594504" cy="6366948"/>
              </a:xfrm>
              <a:blipFill>
                <a:blip r:embed="rId3"/>
                <a:stretch>
                  <a:fillRect l="-1051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4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𝑐𝑡𝑔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Ctg (</a:t>
                </a:r>
                <a14:m>
                  <m:oMath xmlns:m="http://schemas.openxmlformats.org/officeDocument/2006/math">
                    <m:r>
                      <a:rPr lang="en-US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)==</m:t>
                    </m:r>
                    <m:f>
                      <m:f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𝑐𝑡𝑔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𝑐𝑡𝑔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−1  </m:t>
                        </m:r>
                      </m:num>
                      <m:den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𝑐𝑡𝑔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𝑐𝑡𝑔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𝒄𝒕𝒈</m:t>
                            </m:r>
                          </m:e>
                          <m:sup>
                            <m:r>
                              <a:rPr lang="en-US" b="1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𝒄𝒕𝒈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en-US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RUMUS SUDUT PERTENGAHAN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cos2</a:t>
                </a:r>
                <a:r>
                  <a:rPr lang="en-US" b="1" noProof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endParaRPr lang="en-US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b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1" noProof="1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b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b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b="1" noProof="1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en-US" b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b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en-US" b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="1" noProof="1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en-US" b="1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id-ID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blipFill>
                <a:blip r:embed="rId3"/>
                <a:stretch>
                  <a:fillRect l="-1158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52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524"/>
                <a:ext cx="10515600" cy="672147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sz="2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600" b="1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26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6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6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600" b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en-US" sz="2600" b="1" noProof="1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en-US" sz="26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600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cos2</a:t>
                </a:r>
                <a:r>
                  <a:rPr lang="en-US" sz="2600" noProof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6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6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cos2</a:t>
                </a:r>
                <a:r>
                  <a:rPr lang="en-US" sz="2600" noProof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600" b="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600" b="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6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600" b="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600" b="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</m:t>
                    </m:r>
                  </m:oMath>
                </a14:m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cos2</a:t>
                </a:r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6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600" b="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n-US" sz="2600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600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600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600" noProof="1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 sz="2600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600" b="0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6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nor/>
                                </m:rPr>
                                <a:rPr lang="en-US" sz="2600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600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en-US" sz="2600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2600" noProof="1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2600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d-ID" sz="26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524"/>
                <a:ext cx="10515600" cy="6721475"/>
              </a:xfrm>
              <a:blipFill>
                <a:blip r:embed="rId3"/>
                <a:stretch>
                  <a:fillRect l="-984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07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nor/>
                              </m:rPr>
                              <a:rPr lang="en-US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b="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b="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f>
                      <m:f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f>
                        <m:fPr>
                          <m:ctrlPr>
                            <a:rPr lang="en-US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</m:t>
                      </m:r>
                      <m:f>
                        <m:fPr>
                          <m:ctrlP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  <m:sSup>
                            <m:sSupPr>
                              <m:ctrl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</m:t>
                    </m:r>
                    <m:f>
                      <m:fPr>
                        <m:ctrlPr>
                          <a:rPr lang="en-US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den>
                    </m:f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f>
                      <m:fPr>
                        <m:ctrlP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id-ID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blipFill>
                <a:blip r:embed="rId3"/>
                <a:stretch>
                  <a:fillRect l="-1158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14841"/>
                <a:ext cx="10515600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Rumus jumlah dan selisih Sudut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Rumus cos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240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id-ID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14841"/>
                <a:ext cx="10515600" cy="5812755"/>
              </a:xfrm>
              <a:blipFill>
                <a:blip r:embed="rId3"/>
                <a:stretch>
                  <a:fillRect l="-869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F577E73C-D557-4DC0-A87F-9FB6477E0386}"/>
              </a:ext>
            </a:extLst>
          </p:cNvPr>
          <p:cNvSpPr/>
          <p:nvPr/>
        </p:nvSpPr>
        <p:spPr>
          <a:xfrm>
            <a:off x="3431704" y="2497082"/>
            <a:ext cx="2664296" cy="244827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934D6C-791E-48E9-AF47-06253D3A709B}"/>
              </a:ext>
            </a:extLst>
          </p:cNvPr>
          <p:cNvCxnSpPr/>
          <p:nvPr/>
        </p:nvCxnSpPr>
        <p:spPr>
          <a:xfrm flipV="1">
            <a:off x="4763852" y="2132856"/>
            <a:ext cx="0" cy="3744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A31E8D-568B-43C1-B6AA-08BE117E51AB}"/>
              </a:ext>
            </a:extLst>
          </p:cNvPr>
          <p:cNvCxnSpPr/>
          <p:nvPr/>
        </p:nvCxnSpPr>
        <p:spPr>
          <a:xfrm>
            <a:off x="2783632" y="3721218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D5170B-EF26-4E3E-8F63-80302117A4F9}"/>
              </a:ext>
            </a:extLst>
          </p:cNvPr>
          <p:cNvCxnSpPr/>
          <p:nvPr/>
        </p:nvCxnSpPr>
        <p:spPr>
          <a:xfrm flipV="1">
            <a:off x="4763852" y="2708920"/>
            <a:ext cx="756084" cy="10122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84303C-4CE0-4E46-A5C0-91C731B5B56C}"/>
              </a:ext>
            </a:extLst>
          </p:cNvPr>
          <p:cNvCxnSpPr>
            <a:cxnSpLocks/>
          </p:cNvCxnSpPr>
          <p:nvPr/>
        </p:nvCxnSpPr>
        <p:spPr>
          <a:xfrm flipV="1">
            <a:off x="4768861" y="3228963"/>
            <a:ext cx="1170739" cy="506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47CCCC-3E8D-47E5-B04E-B582CAF8821B}"/>
                  </a:ext>
                </a:extLst>
              </p:cNvPr>
              <p:cNvSpPr txBox="1"/>
              <p:nvPr/>
            </p:nvSpPr>
            <p:spPr>
              <a:xfrm>
                <a:off x="4925726" y="3305623"/>
                <a:ext cx="144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47CCCC-3E8D-47E5-B04E-B582CAF88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26" y="3305623"/>
                <a:ext cx="144379" cy="369332"/>
              </a:xfrm>
              <a:prstGeom prst="rect">
                <a:avLst/>
              </a:prstGeom>
              <a:blipFill>
                <a:blip r:embed="rId4"/>
                <a:stretch>
                  <a:fillRect l="-25000" r="-120833" b="-1311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B8AF4C-9C16-4863-8B69-6093D3B98A06}"/>
                  </a:ext>
                </a:extLst>
              </p:cNvPr>
              <p:cNvSpPr txBox="1"/>
              <p:nvPr/>
            </p:nvSpPr>
            <p:spPr>
              <a:xfrm>
                <a:off x="4756840" y="3470038"/>
                <a:ext cx="841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B8AF4C-9C16-4863-8B69-6093D3B98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840" y="3470038"/>
                <a:ext cx="8412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C3264E-4D4D-4069-A477-AB9FAB2C9559}"/>
              </a:ext>
            </a:extLst>
          </p:cNvPr>
          <p:cNvCxnSpPr/>
          <p:nvPr/>
        </p:nvCxnSpPr>
        <p:spPr>
          <a:xfrm>
            <a:off x="4756840" y="3721218"/>
            <a:ext cx="1182760" cy="499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A458CD-7860-4624-9C95-0B953A4CC513}"/>
                  </a:ext>
                </a:extLst>
              </p:cNvPr>
              <p:cNvSpPr txBox="1"/>
              <p:nvPr/>
            </p:nvSpPr>
            <p:spPr>
              <a:xfrm>
                <a:off x="4925725" y="3627339"/>
                <a:ext cx="3871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A458CD-7860-4624-9C95-0B953A4CC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25" y="3627339"/>
                <a:ext cx="387183" cy="369332"/>
              </a:xfrm>
              <a:prstGeom prst="rect">
                <a:avLst/>
              </a:prstGeom>
              <a:blipFill>
                <a:blip r:embed="rId6"/>
                <a:stretch>
                  <a:fillRect r="-31250" b="-1311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30658ED-9B24-4A9F-B4E4-FF29164BC09D}"/>
              </a:ext>
            </a:extLst>
          </p:cNvPr>
          <p:cNvSpPr txBox="1"/>
          <p:nvPr/>
        </p:nvSpPr>
        <p:spPr>
          <a:xfrm flipH="1">
            <a:off x="6059864" y="3674955"/>
            <a:ext cx="117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A(1,0)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02CEE1-1310-4025-9460-960A6FA98E10}"/>
                  </a:ext>
                </a:extLst>
              </p:cNvPr>
              <p:cNvSpPr txBox="1"/>
              <p:nvPr/>
            </p:nvSpPr>
            <p:spPr>
              <a:xfrm>
                <a:off x="6096000" y="4295467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Q(cos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D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02CEE1-1310-4025-9460-960A6FA98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95467"/>
                <a:ext cx="1944216" cy="369332"/>
              </a:xfrm>
              <a:prstGeom prst="rect">
                <a:avLst/>
              </a:prstGeom>
              <a:blipFill>
                <a:blip r:embed="rId7"/>
                <a:stretch>
                  <a:fillRect l="-2508" t="-10000" b="-26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3BF09C-0473-412F-A098-DC8DF15648AF}"/>
                  </a:ext>
                </a:extLst>
              </p:cNvPr>
              <p:cNvSpPr txBox="1"/>
              <p:nvPr/>
            </p:nvSpPr>
            <p:spPr>
              <a:xfrm flipH="1">
                <a:off x="6048845" y="3059496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P(cos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D" dirty="0"/>
                  <a:t>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3BF09C-0473-412F-A098-DC8DF1564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48845" y="3059496"/>
                <a:ext cx="1728192" cy="369332"/>
              </a:xfrm>
              <a:prstGeom prst="rect">
                <a:avLst/>
              </a:prstGeom>
              <a:blipFill>
                <a:blip r:embed="rId8"/>
                <a:stretch>
                  <a:fillRect l="-2817" t="-10000" b="-26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CEFA64-4D51-48F8-A469-D56D46433BD9}"/>
                  </a:ext>
                </a:extLst>
              </p:cNvPr>
              <p:cNvSpPr txBox="1"/>
              <p:nvPr/>
            </p:nvSpPr>
            <p:spPr>
              <a:xfrm flipH="1">
                <a:off x="5520430" y="2389153"/>
                <a:ext cx="4181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ID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CEFA64-4D51-48F8-A469-D56D4643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20430" y="2389153"/>
                <a:ext cx="4181832" cy="369332"/>
              </a:xfrm>
              <a:prstGeom prst="rect">
                <a:avLst/>
              </a:prstGeom>
              <a:blipFill>
                <a:blip r:embed="rId9"/>
                <a:stretch>
                  <a:fillRect l="-1312" t="-9836" b="-245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28464E-FB79-41B9-B1B3-D4C6E7E48FEC}"/>
                  </a:ext>
                </a:extLst>
              </p:cNvPr>
              <p:cNvSpPr txBox="1"/>
              <p:nvPr/>
            </p:nvSpPr>
            <p:spPr>
              <a:xfrm>
                <a:off x="1140592" y="5774617"/>
                <a:ext cx="10213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Karena AB =PQ,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maka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D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28464E-FB79-41B9-B1B3-D4C6E7E48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92" y="5774617"/>
                <a:ext cx="10213208" cy="523220"/>
              </a:xfrm>
              <a:prstGeom prst="rect">
                <a:avLst/>
              </a:prstGeom>
              <a:blipFill>
                <a:blip r:embed="rId10"/>
                <a:stretch>
                  <a:fillRect l="-1193" t="-11628" b="-3139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400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</m:t>
                    </m:r>
                    <m:f>
                      <m:fPr>
                        <m:ctrlPr>
                          <a:rPr lang="en-US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den>
                    </m:f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f>
                      <m:fPr>
                        <m:ctrlP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en-US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f>
                        <m:fPr>
                          <m:ctrlPr>
                            <a:rPr lang="en-US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f>
                        <m:fPr>
                          <m:ctrlPr>
                            <a:rPr lang="en-US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𝒄𝒔𝒄</m:t>
                      </m:r>
                      <m:r>
                        <a:rPr lang="en-US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𝐜𝐭𝐠</m:t>
                          </m:r>
                        </m:fName>
                        <m:e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f>
                        <m:fPr>
                          <m:ctrlPr>
                            <a:rPr lang="en-US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1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1" noProof="1"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b="1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id-ID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14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f>
                        <m:fPr>
                          <m:ctrlPr>
                            <a:rPr lang="en-US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1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1" noProof="1"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b="1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b="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f>
                        <m:fPr>
                          <m:ctrlPr>
                            <a:rPr lang="en-US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𝑐𝑡𝑔</m:t>
                      </m:r>
                      <m:f>
                        <m:fPr>
                          <m:ctrlPr>
                            <a:rPr lang="en-US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den>
                          </m:f>
                        </m:den>
                      </m:f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id-ID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𝒄𝒕𝒈</m:t>
                      </m:r>
                      <m:f>
                        <m:fPr>
                          <m:ctrlP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b="1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𝐭𝐠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1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r>
                        <a:rPr lang="en-US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𝒄𝒕𝒈</m:t>
                      </m:r>
                      <m:f>
                        <m:fPr>
                          <m:ctrlP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𝒄𝒔𝒄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𝒄𝒐𝒕𝒙</m:t>
                          </m:r>
                        </m:den>
                      </m:f>
                    </m:oMath>
                  </m:oMathPara>
                </a14:m>
                <a:endParaRPr lang="en-US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𝒄𝒕𝒈</m:t>
                    </m:r>
                    <m:f>
                      <m:fPr>
                        <m:ctrlPr>
                          <a:rPr lang="en-US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𝒄𝒐𝒔</m:t>
                            </m:r>
                            <m:r>
                              <a:rPr lang="en-US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𝒄𝒐𝒔</m:t>
                            </m:r>
                            <m:r>
                              <a:rPr lang="en-US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rad>
                      </m:den>
                    </m:f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𝒕𝒈</m:t>
                        </m:r>
                        <m:r>
                          <a:rPr lang="en-US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id-ID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101844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 soal</a:t>
                </a: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8524875" algn="l"/>
                  </a:tabLst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Diketahui sin A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=0,8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𝑠𝑢𝑑𝑢𝑡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𝑙𝑎𝑛𝑐𝑖𝑝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𝐻𝑖𝑡𝑢𝑛𝑔𝑙𝑎h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𝑛𝑖𝑙𝑎𝑖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𝑑𝑎𝑟𝑖</m:t>
                    </m:r>
                  </m:oMath>
                </a14:m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:</a:t>
                </a:r>
              </a:p>
              <a:p>
                <a:pPr marL="514350" indent="-514350">
                  <a:lnSpc>
                    <a:spcPct val="150000"/>
                  </a:lnSpc>
                  <a:buAutoNum type="alphaLcPeriod"/>
                  <a:tabLst>
                    <a:tab pos="8524875" algn="l"/>
                  </a:tabLst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 2A</a:t>
                </a:r>
              </a:p>
              <a:p>
                <a:pPr marL="514350" indent="-514350">
                  <a:lnSpc>
                    <a:spcPct val="150000"/>
                  </a:lnSpc>
                  <a:buAutoNum type="alphaLcPeriod"/>
                  <a:tabLst>
                    <a:tab pos="8524875" algn="l"/>
                  </a:tabLst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lphaLcPeriod"/>
                  <a:tabLst>
                    <a:tab pos="8524875" algn="l"/>
                  </a:tabLst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 2A</a:t>
                </a:r>
              </a:p>
              <a:p>
                <a:pPr marL="514350" indent="-514350">
                  <a:lnSpc>
                    <a:spcPct val="150000"/>
                  </a:lnSpc>
                  <a:buAutoNum type="alphaLcPeriod"/>
                  <a:tabLst>
                    <a:tab pos="8524875" algn="l"/>
                  </a:tabLst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id-ID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1018440" cy="6366948"/>
              </a:xfrm>
              <a:blipFill>
                <a:blip r:embed="rId3"/>
                <a:stretch>
                  <a:fillRect l="-1106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20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101844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 soal</a:t>
                </a: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8524875" algn="l"/>
                  </a:tabLst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Buktikan identitas berikut :</a:t>
                </a:r>
              </a:p>
              <a:p>
                <a:pPr marL="514350" indent="-514350">
                  <a:lnSpc>
                    <a:spcPct val="150000"/>
                  </a:lnSpc>
                  <a:buAutoNum type="alphaLcPeriod"/>
                  <a:tabLst>
                    <a:tab pos="85248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ctg</m:t>
                        </m:r>
                      </m:fName>
                      <m:e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lphaLcPeriod"/>
                  <a:tabLst>
                    <a:tab pos="85248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lphaLcPeriod"/>
                  <a:tabLst>
                    <a:tab pos="852487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d-ID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lphaLcPeriod"/>
                  <a:tabLst>
                    <a:tab pos="8524875" algn="l"/>
                  </a:tabLst>
                </a:pP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𝑐𝑡𝑔𝑥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𝑡𝑔𝑥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𝑐𝑠𝑥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  <m:r>
                      <a:rPr lang="en-US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id-ID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1018440" cy="6366948"/>
              </a:xfrm>
              <a:blipFill>
                <a:blip r:embed="rId3"/>
                <a:stretch>
                  <a:fillRect l="-1106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00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649"/>
            <a:ext cx="11018440" cy="636694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noProof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noProof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9600" noProof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TERIMA KASIH</a:t>
            </a:r>
            <a:endParaRPr lang="id-ID" sz="9600" noProof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9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14841"/>
                <a:ext cx="10515600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=(1−</m:t>
                    </m:r>
                    <m:func>
                      <m:funcPr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0−</m:t>
                    </m:r>
                    <m:func>
                      <m:funcPr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sSup>
                          <m:sSupPr>
                            <m:ctrlP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</m:oMath>
                </a14:m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sz="24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</m:oMath>
                </a14:m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4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𝑃𝑄</m:t>
                          </m:r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4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𝑃𝑄</m:t>
                          </m:r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0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400" b="0" i="0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l-GR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4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𝑃𝑄</m:t>
                          </m:r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0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0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b="0" i="0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400" b="0" i="0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l-GR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𝑃𝑄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1+1−2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US" sz="24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m:rPr>
                        <m:sty m:val="p"/>
                      </m:rPr>
                      <a:rPr lang="el-GR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𝑃𝑄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2400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m:rPr>
                        <m:sty m:val="p"/>
                      </m:rPr>
                      <a:rPr lang="el-GR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id-ID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14841"/>
                <a:ext cx="10515600" cy="5812755"/>
              </a:xfrm>
              <a:blipFill>
                <a:blip r:embed="rId3"/>
                <a:stretch>
                  <a:fillRect l="-463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2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14841"/>
                <a:ext cx="10515600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m:rPr>
                        <m:sty m:val="p"/>
                      </m:rPr>
                      <a:rPr lang="el-GR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m:rPr>
                        <m:sty m:val="p"/>
                      </m:rPr>
                      <a:rPr lang="el-GR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b="1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b="1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1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r>
                      <a:rPr lang="el-GR" b="1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b="1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1" i="0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b="1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b="1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endParaRPr lang="en-US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=</m:t>
                      </m:r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unc>
                        <m:funcPr>
                          <m:ctrlPr>
                            <a:rPr lang="en-US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b="0" i="0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⁡(−</m:t>
                      </m:r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m:rPr>
                        <m:sty m:val="p"/>
                      </m:rPr>
                      <a:rPr lang="el-GR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b="1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b="1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</m:func>
                    <m:r>
                      <a:rPr lang="en-US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r>
                      <a:rPr lang="el-GR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endParaRPr lang="id-ID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14841"/>
                <a:ext cx="10515600" cy="5812755"/>
              </a:xfrm>
              <a:blipFill>
                <a:blip r:embed="rId3"/>
                <a:stretch>
                  <a:fillRect l="-1158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4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Rumus sin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2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endParaRPr lang="en-US" sz="2400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sz="2400" b="0" i="0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sz="2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0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sz="2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90−</m:t>
                            </m:r>
                            <m:r>
                              <a:rPr lang="en-US" sz="2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sz="2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func>
                  </m:oMath>
                </a14:m>
                <a:r>
                  <a:rPr lang="en-US" sz="2400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90−</m:t>
                            </m:r>
                            <m: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(90−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sty m:val="p"/>
                      </m:rPr>
                      <a:rPr lang="en-US" sz="24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m:rPr>
                        <m:sty m:val="p"/>
                      </m:rPr>
                      <a:rPr lang="el-GR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endParaRPr lang="en-US" sz="24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4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0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𝐬𝐢𝐧</m:t>
                    </m:r>
                    <m:r>
                      <a:rPr lang="en-US" sz="2400" b="1" i="0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n-US" sz="2400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2400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2400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400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2400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2400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2400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2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+(−</m:t>
                      </m:r>
                      <m:r>
                        <a:rPr lang="en-US" sz="2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0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unc>
                      <m:funcPr>
                        <m:ctrlPr>
                          <a:rPr lang="en-US" sz="2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sz="2400" b="0" i="0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⁡(−</m:t>
                    </m:r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0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2400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sz="2400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</m:func>
                    <m:r>
                      <a:rPr lang="en-US" sz="2400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2400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2400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400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2400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2400" b="1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2400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="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</a:t>
                </a:r>
                <a:endParaRPr lang="id-ID" sz="24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blipFill>
                <a:blip r:embed="rId3"/>
                <a:stretch>
                  <a:fillRect l="-869" b="-1912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Rumus tg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2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endParaRPr lang="en-US" sz="2400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b="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sz="2400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sz="2400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 noProof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b="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num>
                        <m:den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  <m:f>
                            <m:fPr>
                              <m:ctrlP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b="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</a:t>
                </a:r>
                <a:endParaRPr lang="id-ID" sz="24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blipFill>
                <a:blip r:embed="rId3"/>
                <a:stretch>
                  <a:fillRect l="-869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6D0E47-AA20-4804-B3CA-2A97E4E85701}"/>
              </a:ext>
            </a:extLst>
          </p:cNvPr>
          <p:cNvCxnSpPr/>
          <p:nvPr/>
        </p:nvCxnSpPr>
        <p:spPr>
          <a:xfrm flipV="1">
            <a:off x="3431704" y="2852936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AEE89E-0FC3-4BD5-8BD8-1BC2571E9420}"/>
              </a:ext>
            </a:extLst>
          </p:cNvPr>
          <p:cNvCxnSpPr/>
          <p:nvPr/>
        </p:nvCxnSpPr>
        <p:spPr>
          <a:xfrm flipV="1">
            <a:off x="4583832" y="2852936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FD8FB7-A2E2-4D88-8247-709B5D0C4473}"/>
              </a:ext>
            </a:extLst>
          </p:cNvPr>
          <p:cNvCxnSpPr/>
          <p:nvPr/>
        </p:nvCxnSpPr>
        <p:spPr>
          <a:xfrm flipV="1">
            <a:off x="2783632" y="3501008"/>
            <a:ext cx="9361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82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𝐭𝐠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2400" b="1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400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𝒕𝒈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𝒕𝒈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𝒕𝒈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𝒕𝒈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en-US" sz="2400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d>
                          <m:dPr>
                            <m:ctrlPr>
                              <a:rPr lang="en-US" sz="2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tg</m:t>
                    </m:r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+(−</m:t>
                    </m:r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𝑡𝑔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tg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𝑡𝑔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tg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𝐭𝐠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2400" b="1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400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𝒕𝒈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𝒕𝒈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𝒕𝒈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𝒕𝒈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en-US" sz="2400" b="1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endParaRPr lang="id-ID" sz="24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BAC54-B5C3-416E-8FAB-5BBF4F527272}"/>
              </a:ext>
            </a:extLst>
          </p:cNvPr>
          <p:cNvSpPr txBox="1"/>
          <p:nvPr/>
        </p:nvSpPr>
        <p:spPr>
          <a:xfrm>
            <a:off x="5641041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3105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𝑪𝒕𝒈</m:t>
                      </m:r>
                      <m:d>
                        <m:dPr>
                          <m:ctrlP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𝒕𝒈</m:t>
                      </m:r>
                      <m:r>
                        <a:rPr lang="en-US" sz="2400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[(</m:t>
                      </m:r>
                      <m:sSup>
                        <m:sSupPr>
                          <m:ctrlPr>
                            <a:rPr lang="en-US" sz="24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24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𝑪𝒕𝒈</m:t>
                    </m:r>
                    <m:d>
                      <m:dPr>
                        <m:ctrlPr>
                          <a:rPr lang="en-US" sz="2400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n-US" sz="2400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𝒕𝒈</m:t>
                    </m:r>
                    <m:r>
                      <a:rPr lang="en-US" sz="2400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[(</m:t>
                    </m:r>
                    <m:sSup>
                      <m:sSupPr>
                        <m:ctrlPr>
                          <a:rPr lang="en-US" sz="2400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2400" b="1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noProof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𝑪𝒕𝒈</m:t>
                      </m:r>
                      <m:d>
                        <m:dPr>
                          <m:ctrlP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b="1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𝒕𝒈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[(</m:t>
                          </m:r>
                          <m:sSup>
                            <m:sSupPr>
                              <m:ctrlP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en-US" sz="2400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b="1" noProof="1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tg</m:t>
                          </m:r>
                          <m:r>
                            <a:rPr lang="en-US" sz="2400" b="0" i="0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400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𝒕𝒈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[(</m:t>
                          </m:r>
                          <m:sSup>
                            <m:sSupPr>
                              <m:ctrlP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en-US" sz="2400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b="1" noProof="1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tg</m:t>
                          </m:r>
                          <m:r>
                            <a:rPr lang="en-US" sz="2400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sz="24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𝑪𝒕𝒈</m:t>
                      </m:r>
                      <m:d>
                        <m:dPr>
                          <m:ctrlP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b="1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𝒄𝒕𝒈</m:t>
                          </m:r>
                          <m:r>
                            <a:rPr lang="en-US" sz="24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𝒕𝒈</m:t>
                          </m:r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𝒕𝒈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en-US" sz="2400" b="1" noProof="1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tg</m:t>
                          </m:r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sz="24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𝑪𝒕𝒈</m:t>
                      </m:r>
                      <m:d>
                        <m:dPr>
                          <m:ctrlP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b="1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1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𝒄𝒕𝒈</m:t>
                              </m:r>
                              <m: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𝒕𝒈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𝒕𝒈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b="1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𝒄𝒕𝒈</m:t>
                              </m:r>
                              <m:r>
                                <a:rPr lang="en-US" sz="2400" b="1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m:rPr>
                                  <m:nor/>
                                </m:rPr>
                                <a:rPr lang="en-US" sz="2400" b="1" noProof="1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tg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400" b="1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𝒕𝒈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id-ID" sz="2400" noProof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9"/>
                <a:ext cx="10515600" cy="6366948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649"/>
            <a:ext cx="10515600" cy="636694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noProof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endParaRPr lang="id-ID" noProof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C7B035-55E0-47AF-989E-EED437964A93}"/>
                  </a:ext>
                </a:extLst>
              </p:cNvPr>
              <p:cNvSpPr txBox="1"/>
              <p:nvPr/>
            </p:nvSpPr>
            <p:spPr>
              <a:xfrm>
                <a:off x="838200" y="166771"/>
                <a:ext cx="10515600" cy="3204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𝑪𝒕𝒈</m:t>
                      </m:r>
                      <m:d>
                        <m:dPr>
                          <m:ctrlP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800" b="1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𝒄𝒕𝒈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𝒄𝒕𝒈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𝒄𝒕𝒈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𝒄𝒕𝒈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2800" b="1" noProof="1">
                  <a:ea typeface="Cambria Math" panose="02040503050406030204" pitchFamily="18" charset="0"/>
                </a:endParaRPr>
              </a:p>
              <a:p>
                <a:endParaRPr lang="en-ID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𝑪𝒕𝒈</m:t>
                      </m:r>
                      <m:d>
                        <m:dPr>
                          <m:ctrlP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800" b="1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𝒄𝒕𝒈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𝒄𝒕𝒈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𝒄𝒕𝒈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𝒄𝒕𝒈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ID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𝑪𝒕𝒈</m:t>
                      </m:r>
                      <m:d>
                        <m:dPr>
                          <m:ctrlP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800" b="1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𝒄𝒕𝒈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𝒄𝒕𝒈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𝒄𝒕𝒈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800" b="1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𝒄𝒕𝒈</m:t>
                          </m:r>
                          <m:r>
                            <a:rPr lang="en-US" sz="2800" b="1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ID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C7B035-55E0-47AF-989E-EED437964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6771"/>
                <a:ext cx="10515600" cy="3204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90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942</Words>
  <Application>Microsoft Office PowerPoint</Application>
  <PresentationFormat>Widescreen</PresentationFormat>
  <Paragraphs>198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senni muthia</dc:creator>
  <cp:lastModifiedBy>ASEP IKIN SUGANDI</cp:lastModifiedBy>
  <cp:revision>91</cp:revision>
  <dcterms:created xsi:type="dcterms:W3CDTF">2020-05-08T03:38:53Z</dcterms:created>
  <dcterms:modified xsi:type="dcterms:W3CDTF">2020-10-12T06:12:43Z</dcterms:modified>
</cp:coreProperties>
</file>