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31" r:id="rId1"/>
  </p:sldMasterIdLst>
  <p:notesMasterIdLst>
    <p:notesMasterId r:id="rId24"/>
  </p:notesMasterIdLst>
  <p:sldIdLst>
    <p:sldId id="433" r:id="rId2"/>
    <p:sldId id="437" r:id="rId3"/>
    <p:sldId id="449" r:id="rId4"/>
    <p:sldId id="435" r:id="rId5"/>
    <p:sldId id="444" r:id="rId6"/>
    <p:sldId id="446" r:id="rId7"/>
    <p:sldId id="447" r:id="rId8"/>
    <p:sldId id="438" r:id="rId9"/>
    <p:sldId id="436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9" r:id="rId19"/>
    <p:sldId id="458" r:id="rId20"/>
    <p:sldId id="460" r:id="rId21"/>
    <p:sldId id="461" r:id="rId22"/>
    <p:sldId id="4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EP IKIN SUGANDI" initials="AIS" lastIdx="1" clrIdx="0">
    <p:extLst>
      <p:ext uri="{19B8F6BF-5375-455C-9EA6-DF929625EA0E}">
        <p15:presenceInfo xmlns:p15="http://schemas.microsoft.com/office/powerpoint/2012/main" userId="ASEP IKIN SUGAN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AFB"/>
    <a:srgbClr val="A5F7F9"/>
    <a:srgbClr val="CCFFCC"/>
    <a:srgbClr val="EECE7E"/>
    <a:srgbClr val="FDF2CB"/>
    <a:srgbClr val="F4DFAA"/>
    <a:srgbClr val="C56F11"/>
    <a:srgbClr val="660033"/>
    <a:srgbClr val="0033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87477" autoAdjust="0"/>
  </p:normalViewPr>
  <p:slideViewPr>
    <p:cSldViewPr>
      <p:cViewPr varScale="1">
        <p:scale>
          <a:sx n="60" d="100"/>
          <a:sy n="60" d="100"/>
        </p:scale>
        <p:origin x="96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C733DA-2449-4283-B17B-D1B5F441E9B8}" type="datetimeFigureOut">
              <a:rPr lang="en-US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7FD30-60B5-406E-B0E3-6FC327437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04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0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52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60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55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7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7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7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70C0-5B2B-42A9-A4E6-E38FF629E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29B3E-025D-4F6E-B6B0-E82D1FBC7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EE10C-F98E-46AD-9C14-31236D90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D509B-D3D9-45D7-B35E-0BB60ECCCDA0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5CDDE-ED34-439F-8FD0-26E2CD83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6C1A9-2AF4-47B6-8DDF-4607C823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3F7DF-2D24-4D0E-B754-C9270107ED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2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FBAFD-6D26-4CFF-B147-69EE3805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10382-A3D5-4B47-A761-6862D098E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EE9FE-F640-4985-8142-378F7954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BE41-CBB5-4FC8-8A3A-F00D50B70372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A9357-5F49-496D-B288-0B581C95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02682-C7E7-4DAE-A8F4-C0B192DE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36758-8469-4749-897E-10C3DF3E4E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816963-0C01-4391-8A8B-DC887CD7A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B5799-5B47-433B-8EE8-0AD24C22D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86DB5-5B38-4A9C-BCEE-18FE65E7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B280A7-5848-4879-8473-E3784BCE06C4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CE78-9E57-4B4C-8F62-DF42FCE2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C0B7-9BEC-435F-9E3A-99BCA2C8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A665F-3448-477A-99A2-4B5BD81115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5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C5033-CFCE-4BD5-9526-3CFFE32F3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12E6F-8F36-4765-854D-577543D14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FCDA-91D2-47D3-BDD9-CC3C7DE6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0D56AC-E4C9-41CE-ADD5-A220004087D0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823A7-BA9B-45C9-87DD-E718C0C4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6F055-64E5-411A-986A-0AF11CF5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8D60A-D984-4ABB-9B15-7CAAEC710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41DB1-8FDD-41C9-BF6E-39AB3E140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A7BDD-4EC8-4705-95E7-E01014EC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EF1ED-D1E6-493A-86A7-F208DE7602A0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3BB8D-28BA-4CB2-969A-4E752835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8A676-26B4-45C4-843A-4AC5B754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5246-B85C-4102-B11E-77BD73CAE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CA4E-6269-47E6-8FB7-37292DF04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8D5EE-46F7-463E-831E-8FCFAE940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F0926-10CA-4C8B-BAA9-1A46CAA3B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BD5CB-B590-4980-8F37-BC852577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F4731-1355-45F3-A167-3B0ED5FDF3EA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AEA2F-1440-40DA-BD96-E07112FC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60B49-C2FD-4C0E-84EC-35E95D28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71EBB-0496-4602-A22B-7052DB8CD1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4785-1CBA-4E2F-8C9C-54E5BBE8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E7121-960A-4420-8DF9-EF56C24C4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54933-A57D-4AAE-9DEC-D9FD43355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0EC066-E5A5-4B35-9940-FE5038F54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68DEE-FA9A-4251-953C-30FAD3BBA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FB81AA-4C4A-4685-8500-DF637A0B7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6BA58B-6517-4333-B68E-E6190824F0F8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EA0C0-DFED-4543-8439-DE98609F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942D1-E068-4EF2-AFC0-6B78FEA65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22D76-30D4-490E-9793-3065FCCAB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1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356D-87F8-4ACB-851F-3D00D4D5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67CCF-E95B-4946-BFDD-07503FB3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37B6A-DB78-4B70-AD7D-A4E78720258F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41C10-0334-439A-A0BA-CE8F6488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0CA30-8072-4C19-9092-A24D3614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1925C4-0897-448C-9EBF-EB0FCDC09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6ACF6-8D7E-4211-B1E1-0C298E54E011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4AE0B-5EAF-499C-9BB2-DAB92D05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0B07D-E16C-4865-8053-2300D9EE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84157-2C97-44EB-AF8B-5D8B916B63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5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14F71-8B2A-4DBD-8BFD-3CAF694F6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CFA0C-742B-4F6A-A5FF-E536CE1A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DC439-04C7-484C-86E8-BC9C0DC79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7799C-011C-429A-8B55-AD9EC692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F908B-0535-4995-AF8C-039232CB4957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302F7-0E01-469D-AC61-07D942E8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8F26F-2A43-44C6-ADFA-2A025005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BA3D6-81B4-4573-A5A3-B8C1467A12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5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945E-C437-461A-B48E-96396DA9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5CD22-E4DA-4647-9249-E02631694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65A52-4231-4521-8F81-85887CD61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E04F8-028C-444E-B6CB-E5660A79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BF9BE-E2D8-41E0-9E7A-C17FDB0302DB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33430-52BA-4227-9406-4CEDF2D1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294E0-F02E-4748-A90E-511EBF29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EEBD3-3AEA-4106-A91E-8EABAF7575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5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A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C5FF4-5162-4AB6-AC3B-4757D9FE1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7451C-AAD2-468A-BC33-74374D044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F9C74-706B-46AB-B1A3-3CDBB8352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C5552A-E135-4AC2-A70A-8A983ED2FB59}" type="datetime1">
              <a:rPr lang="en-US" smtClean="0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98627-D137-49A8-86B0-DACB40033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9CCC0-1424-4F47-B575-6984901A2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D99CBF-46FF-4BBD-81EE-8B32EC117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99856" y="785470"/>
            <a:ext cx="6768752" cy="107721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Kajian Isu-Isu Pembelajaran Matematika Terkini</a:t>
            </a:r>
            <a:endParaRPr lang="id-ID" sz="3200" b="1" noProof="1">
              <a:solidFill>
                <a:schemeClr val="accent6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00407A-7CFA-42D1-A5A0-5E75840B6ED9}"/>
              </a:ext>
            </a:extLst>
          </p:cNvPr>
          <p:cNvSpPr/>
          <p:nvPr/>
        </p:nvSpPr>
        <p:spPr>
          <a:xfrm>
            <a:off x="-14749" y="-265471"/>
            <a:ext cx="42958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6C913F-D019-469D-9B4F-AFF564AFA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94" y="1053288"/>
            <a:ext cx="2061414" cy="192487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D4B72C-A344-434D-91E3-3A6539EC6E82}"/>
              </a:ext>
            </a:extLst>
          </p:cNvPr>
          <p:cNvSpPr/>
          <p:nvPr/>
        </p:nvSpPr>
        <p:spPr>
          <a:xfrm>
            <a:off x="514218" y="4065909"/>
            <a:ext cx="3267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Segoe Print" panose="02000600000000000000" pitchFamily="2" charset="0"/>
              </a:rPr>
              <a:t>IKIP </a:t>
            </a:r>
            <a:r>
              <a:rPr lang="en-US" sz="3200" b="1" dirty="0" err="1">
                <a:solidFill>
                  <a:schemeClr val="bg1"/>
                </a:solidFill>
                <a:latin typeface="Segoe Print" panose="02000600000000000000" pitchFamily="2" charset="0"/>
              </a:rPr>
              <a:t>Siliwangi</a:t>
            </a:r>
            <a:endParaRPr lang="en-US" sz="3200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71D3F3-CC7E-44D2-B3AA-EC64B4AE3A78}"/>
              </a:ext>
            </a:extLst>
          </p:cNvPr>
          <p:cNvSpPr txBox="1"/>
          <p:nvPr/>
        </p:nvSpPr>
        <p:spPr>
          <a:xfrm flipH="1">
            <a:off x="5362777" y="3645024"/>
            <a:ext cx="5066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Oleh </a:t>
            </a:r>
            <a:endParaRPr lang="en-ID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43FB1-CE07-45FE-B521-56C8B24D3DFE}"/>
              </a:ext>
            </a:extLst>
          </p:cNvPr>
          <p:cNvSpPr txBox="1"/>
          <p:nvPr/>
        </p:nvSpPr>
        <p:spPr>
          <a:xfrm>
            <a:off x="4943872" y="5013176"/>
            <a:ext cx="5426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Asep Ikin Sugandi</a:t>
            </a:r>
            <a:endParaRPr lang="en-ID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770" y="923413"/>
            <a:ext cx="10515600" cy="579806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860630" y="1196752"/>
                <a:ext cx="10298360" cy="6139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ID" sz="3000" dirty="0"/>
                  <a:t>Satu radian </a:t>
                </a:r>
                <a:r>
                  <a:rPr lang="en-ID" sz="3000" dirty="0" err="1"/>
                  <a:t>diartikan</a:t>
                </a:r>
                <a:r>
                  <a:rPr lang="en-ID" sz="3000" dirty="0"/>
                  <a:t> </a:t>
                </a:r>
                <a:r>
                  <a:rPr lang="en-ID" sz="3000" dirty="0" err="1"/>
                  <a:t>sebagai</a:t>
                </a:r>
                <a:r>
                  <a:rPr lang="en-ID" sz="3000" dirty="0"/>
                  <a:t> </a:t>
                </a:r>
                <a:r>
                  <a:rPr lang="en-ID" sz="3000" dirty="0" err="1"/>
                  <a:t>besar</a:t>
                </a:r>
                <a:r>
                  <a:rPr lang="en-ID" sz="3000" dirty="0"/>
                  <a:t> </a:t>
                </a:r>
                <a:r>
                  <a:rPr lang="en-ID" sz="3000" dirty="0" err="1"/>
                  <a:t>ukuran</a:t>
                </a:r>
                <a:r>
                  <a:rPr lang="en-ID" sz="3000" dirty="0"/>
                  <a:t> </a:t>
                </a:r>
                <a:r>
                  <a:rPr lang="en-ID" sz="3000" dirty="0" err="1"/>
                  <a:t>sudut</a:t>
                </a:r>
                <a:r>
                  <a:rPr lang="en-ID" sz="3000" dirty="0"/>
                  <a:t> </a:t>
                </a:r>
                <a:r>
                  <a:rPr lang="en-ID" sz="3000" dirty="0" err="1"/>
                  <a:t>pusat</a:t>
                </a:r>
                <a:r>
                  <a:rPr lang="en-ID" sz="3000" dirty="0"/>
                  <a:t> </a:t>
                </a:r>
                <a:r>
                  <a:rPr lang="el-GR" sz="3000" dirty="0"/>
                  <a:t>α </a:t>
                </a:r>
                <a:r>
                  <a:rPr lang="en-ID" sz="3000" dirty="0"/>
                  <a:t>yang </a:t>
                </a:r>
                <a:r>
                  <a:rPr lang="en-ID" sz="3000" dirty="0" err="1"/>
                  <a:t>panjang</a:t>
                </a:r>
                <a:r>
                  <a:rPr lang="en-ID" sz="3000" dirty="0"/>
                  <a:t> </a:t>
                </a:r>
                <a:r>
                  <a:rPr lang="en-ID" sz="3000" dirty="0" err="1"/>
                  <a:t>busurnya</a:t>
                </a:r>
                <a:r>
                  <a:rPr lang="en-ID" sz="3000" dirty="0"/>
                  <a:t> </a:t>
                </a:r>
                <a:r>
                  <a:rPr lang="en-ID" sz="3000" dirty="0" err="1"/>
                  <a:t>sama</a:t>
                </a:r>
                <a:r>
                  <a:rPr lang="en-ID" sz="3000" dirty="0"/>
                  <a:t> </a:t>
                </a:r>
                <a:r>
                  <a:rPr lang="en-ID" sz="3000" dirty="0" err="1"/>
                  <a:t>dengan</a:t>
                </a:r>
                <a:r>
                  <a:rPr lang="en-ID" sz="3000" dirty="0"/>
                  <a:t> </a:t>
                </a:r>
                <a:r>
                  <a:rPr lang="en-ID" sz="3000" dirty="0" err="1"/>
                  <a:t>jari-jari</a:t>
                </a:r>
                <a:r>
                  <a:rPr lang="en-ID" sz="3000" dirty="0"/>
                  <a:t>, </a:t>
                </a:r>
                <a:r>
                  <a:rPr lang="en-ID" sz="3000" dirty="0" err="1"/>
                  <a:t>perhatikan</a:t>
                </a:r>
                <a:r>
                  <a:rPr lang="en-ID" sz="3000" dirty="0"/>
                  <a:t> Gambar 4.2. Jika ∠AOB = </a:t>
                </a:r>
                <a:r>
                  <a:rPr lang="el-GR" sz="3000" dirty="0"/>
                  <a:t>α </a:t>
                </a:r>
                <a:r>
                  <a:rPr lang="en-ID" sz="3000" dirty="0"/>
                  <a:t>dan AB = OA = OB, </a:t>
                </a:r>
                <a:r>
                  <a:rPr lang="en-ID" sz="3000" dirty="0" err="1"/>
                  <a:t>maka</a:t>
                </a:r>
                <a:r>
                  <a:rPr lang="en-ID" sz="3000" dirty="0"/>
                  <a:t> </a:t>
                </a:r>
                <a:r>
                  <a:rPr lang="el-GR" sz="3000" dirty="0"/>
                  <a:t>α = </a:t>
                </a:r>
                <a:r>
                  <a:rPr lang="en-ID" sz="3000" dirty="0"/>
                  <a:t>AB r = 1 radian. Jika </a:t>
                </a:r>
                <a:r>
                  <a:rPr lang="en-ID" sz="3000" dirty="0" err="1"/>
                  <a:t>panjang</a:t>
                </a:r>
                <a:r>
                  <a:rPr lang="en-ID" sz="3000" dirty="0"/>
                  <a:t> </a:t>
                </a:r>
                <a:r>
                  <a:rPr lang="en-ID" sz="3000" dirty="0" err="1"/>
                  <a:t>busur</a:t>
                </a:r>
                <a:r>
                  <a:rPr lang="en-ID" sz="3000" dirty="0"/>
                  <a:t> </a:t>
                </a:r>
                <a:r>
                  <a:rPr lang="en-ID" sz="3000" dirty="0" err="1"/>
                  <a:t>tidak</a:t>
                </a:r>
                <a:r>
                  <a:rPr lang="en-ID" sz="3000" dirty="0"/>
                  <a:t> </a:t>
                </a:r>
                <a:r>
                  <a:rPr lang="en-ID" sz="3000" dirty="0" err="1"/>
                  <a:t>sama</a:t>
                </a:r>
                <a:r>
                  <a:rPr lang="en-ID" sz="3000" dirty="0"/>
                  <a:t> </a:t>
                </a:r>
                <a:r>
                  <a:rPr lang="en-ID" sz="3000" dirty="0" err="1"/>
                  <a:t>dengan</a:t>
                </a:r>
                <a:r>
                  <a:rPr lang="en-ID" sz="3000" dirty="0"/>
                  <a:t> r, </a:t>
                </a:r>
                <a:r>
                  <a:rPr lang="en-ID" sz="3000" dirty="0" err="1"/>
                  <a:t>maka</a:t>
                </a:r>
                <a:r>
                  <a:rPr lang="en-ID" sz="3000" dirty="0"/>
                  <a:t> </a:t>
                </a:r>
                <a:r>
                  <a:rPr lang="en-ID" sz="3000" dirty="0" err="1"/>
                  <a:t>cara</a:t>
                </a:r>
                <a:r>
                  <a:rPr lang="en-ID" sz="3000" dirty="0"/>
                  <a:t> </a:t>
                </a:r>
                <a:r>
                  <a:rPr lang="en-ID" sz="3000" dirty="0" err="1"/>
                  <a:t>menentukan</a:t>
                </a:r>
                <a:r>
                  <a:rPr lang="en-ID" sz="3000" dirty="0"/>
                  <a:t> </a:t>
                </a:r>
                <a:r>
                  <a:rPr lang="en-ID" sz="3000" dirty="0" err="1"/>
                  <a:t>besar</a:t>
                </a:r>
                <a:r>
                  <a:rPr lang="en-ID" sz="3000" dirty="0"/>
                  <a:t> </a:t>
                </a:r>
                <a:r>
                  <a:rPr lang="en-ID" sz="3000" dirty="0" err="1"/>
                  <a:t>sudut</a:t>
                </a:r>
                <a:r>
                  <a:rPr lang="en-ID" sz="3000" dirty="0"/>
                  <a:t> </a:t>
                </a:r>
                <a:r>
                  <a:rPr lang="en-ID" sz="3000" dirty="0" err="1"/>
                  <a:t>tersebut</a:t>
                </a:r>
                <a:r>
                  <a:rPr lang="en-ID" sz="3000" dirty="0"/>
                  <a:t> </a:t>
                </a:r>
                <a:r>
                  <a:rPr lang="en-ID" sz="3000" dirty="0" err="1"/>
                  <a:t>dalam</a:t>
                </a:r>
                <a:r>
                  <a:rPr lang="en-ID" sz="3000" dirty="0"/>
                  <a:t> </a:t>
                </a:r>
                <a:r>
                  <a:rPr lang="en-ID" sz="3000" dirty="0" err="1"/>
                  <a:t>satuan</a:t>
                </a:r>
                <a:r>
                  <a:rPr lang="en-ID" sz="3000" dirty="0"/>
                  <a:t> radian </a:t>
                </a:r>
                <a:r>
                  <a:rPr lang="en-ID" sz="3000" dirty="0" err="1"/>
                  <a:t>dapat</a:t>
                </a:r>
                <a:r>
                  <a:rPr lang="en-ID" sz="3000" dirty="0"/>
                  <a:t> </a:t>
                </a:r>
                <a:r>
                  <a:rPr lang="en-ID" sz="3000" dirty="0" err="1"/>
                  <a:t>dihitung</a:t>
                </a:r>
                <a:r>
                  <a:rPr lang="en-ID" sz="3000" dirty="0"/>
                  <a:t> </a:t>
                </a:r>
                <a:r>
                  <a:rPr lang="en-ID" sz="3000" dirty="0" err="1"/>
                  <a:t>menggunakan</a:t>
                </a:r>
                <a:r>
                  <a:rPr lang="en-ID" sz="3000" dirty="0"/>
                  <a:t> </a:t>
                </a:r>
                <a:r>
                  <a:rPr lang="en-ID" sz="3000" dirty="0" err="1"/>
                  <a:t>perbandingan</a:t>
                </a:r>
                <a:r>
                  <a:rPr lang="en-ID" sz="3000" dirty="0"/>
                  <a:t>:</a:t>
                </a:r>
              </a:p>
              <a:p>
                <a:pPr algn="just"/>
                <a:r>
                  <a:rPr lang="en-ID" sz="3000" dirty="0"/>
                  <a:t>Sifat 4.1</a:t>
                </a:r>
              </a:p>
              <a:p>
                <a:pPr algn="just"/>
                <a:r>
                  <a:rPr lang="en-ID" sz="3000" dirty="0"/>
                  <a:t>∠AOB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ID" sz="3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D" sz="3000" dirty="0"/>
                  <a:t> = rad</a:t>
                </a:r>
              </a:p>
              <a:p>
                <a:pPr algn="just"/>
                <a:r>
                  <a:rPr lang="en-ID" sz="3000" dirty="0"/>
                  <a:t>Sifat 4.1</a:t>
                </a:r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ID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𝑟𝑎𝑑𝑖𝑎𝑛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𝑎𝑡𝑎𝑢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sSup>
                          <m:s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D" sz="3000" dirty="0"/>
                  <a:t>  </a:t>
                </a:r>
                <a:r>
                  <a:rPr lang="en-ID" sz="3000" dirty="0" err="1"/>
                  <a:t>atau</a:t>
                </a:r>
                <a:r>
                  <a:rPr lang="en-ID" sz="3000" dirty="0"/>
                  <a:t>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𝑟𝑎𝑑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≅57,3</m:t>
                    </m:r>
                  </m:oMath>
                </a14:m>
                <a:endParaRPr lang="en-ID" sz="3000" dirty="0"/>
              </a:p>
              <a:p>
                <a:pPr algn="just"/>
                <a:endParaRPr lang="en-ID" sz="2800" dirty="0"/>
              </a:p>
              <a:p>
                <a:endParaRPr lang="en-ID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30" y="1196752"/>
                <a:ext cx="10298360" cy="6139758"/>
              </a:xfrm>
              <a:prstGeom prst="rect">
                <a:avLst/>
              </a:prstGeom>
              <a:blipFill>
                <a:blip r:embed="rId2"/>
                <a:stretch>
                  <a:fillRect l="-1361" t="-1192" r="-136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07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838200" y="1196752"/>
                <a:ext cx="10298360" cy="4458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D" sz="3200" dirty="0"/>
                  <a:t>Dari Sifat 4.2, </a:t>
                </a:r>
                <a:r>
                  <a:rPr lang="en-ID" sz="3200" dirty="0" err="1"/>
                  <a:t>dapat</a:t>
                </a:r>
                <a:r>
                  <a:rPr lang="en-ID" sz="3200" dirty="0"/>
                  <a:t> </a:t>
                </a:r>
                <a:r>
                  <a:rPr lang="en-ID" sz="3200" dirty="0" err="1"/>
                  <a:t>disimpulkan</a:t>
                </a:r>
                <a:r>
                  <a:rPr lang="en-ID" sz="3200" dirty="0"/>
                  <a:t> </a:t>
                </a:r>
                <a:r>
                  <a:rPr lang="en-ID" sz="3200" dirty="0" err="1"/>
                  <a:t>sebagai</a:t>
                </a:r>
                <a:r>
                  <a:rPr lang="en-ID" sz="3200" dirty="0"/>
                  <a:t> </a:t>
                </a:r>
                <a:r>
                  <a:rPr lang="en-ID" sz="3200" dirty="0" err="1"/>
                  <a:t>berikut</a:t>
                </a:r>
                <a:r>
                  <a:rPr lang="en-ID" sz="3200" dirty="0"/>
                  <a:t>.</a:t>
                </a:r>
              </a:p>
              <a:p>
                <a:r>
                  <a:rPr lang="en-ID" sz="3200" dirty="0"/>
                  <a:t>➢ </a:t>
                </a:r>
                <a:r>
                  <a:rPr lang="en-ID" sz="3200" dirty="0" err="1"/>
                  <a:t>Konversi</a:t>
                </a:r>
                <a:r>
                  <a:rPr lang="en-ID" sz="3200" dirty="0"/>
                  <a:t> x </a:t>
                </a:r>
                <a:r>
                  <a:rPr lang="en-ID" sz="3200" dirty="0" err="1"/>
                  <a:t>derajat</a:t>
                </a:r>
                <a:r>
                  <a:rPr lang="en-ID" sz="3200" dirty="0"/>
                  <a:t> </a:t>
                </a:r>
                <a:r>
                  <a:rPr lang="en-ID" sz="3200" dirty="0" err="1"/>
                  <a:t>ke</a:t>
                </a:r>
                <a:r>
                  <a:rPr lang="en-ID" sz="3200" dirty="0"/>
                  <a:t> radian </a:t>
                </a:r>
                <a:r>
                  <a:rPr lang="en-ID" sz="3200" dirty="0" err="1"/>
                  <a:t>dengan</a:t>
                </a:r>
                <a:r>
                  <a:rPr lang="en-ID" sz="3200" dirty="0"/>
                  <a:t> </a:t>
                </a:r>
                <a:r>
                  <a:rPr lang="en-ID" sz="3200" dirty="0" err="1"/>
                  <a:t>mengalikan</a:t>
                </a:r>
                <a:r>
                  <a:rPr lang="en-ID" sz="3200" dirty="0"/>
                  <a:t>  x </a:t>
                </a:r>
                <a:r>
                  <a:rPr lang="en-ID" sz="3200" dirty="0" err="1"/>
                  <a:t>x</a:t>
                </a:r>
                <a:r>
                  <a:rPr lang="en-ID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sSup>
                          <m:sSupPr>
                            <m:ctrlPr>
                              <a:rPr lang="en-ID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endParaRPr lang="en-ID" sz="3200" dirty="0"/>
              </a:p>
              <a:p>
                <a:r>
                  <a:rPr lang="en-ID" sz="3200" dirty="0" err="1"/>
                  <a:t>Misalkan</a:t>
                </a:r>
                <a:r>
                  <a:rPr lang="en-ID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0 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D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𝑟𝑎𝑑𝑖𝑎𝑛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ID" sz="3200" dirty="0"/>
              </a:p>
              <a:p>
                <a:r>
                  <a:rPr lang="en-ID" sz="3200" dirty="0"/>
                  <a:t>➢ </a:t>
                </a:r>
                <a:r>
                  <a:rPr lang="en-ID" sz="3200" dirty="0" err="1"/>
                  <a:t>Konversi</a:t>
                </a:r>
                <a:r>
                  <a:rPr lang="en-ID" sz="3200" dirty="0"/>
                  <a:t> x radian </a:t>
                </a:r>
                <a:r>
                  <a:rPr lang="en-ID" sz="3200" dirty="0" err="1"/>
                  <a:t>ke</a:t>
                </a:r>
                <a:r>
                  <a:rPr lang="en-ID" sz="3200" dirty="0"/>
                  <a:t> </a:t>
                </a:r>
                <a:r>
                  <a:rPr lang="en-ID" sz="3200" dirty="0" err="1"/>
                  <a:t>derajat</a:t>
                </a:r>
                <a:r>
                  <a:rPr lang="en-ID" sz="3200" dirty="0"/>
                  <a:t> </a:t>
                </a:r>
                <a:r>
                  <a:rPr lang="en-ID" sz="3200" dirty="0" err="1"/>
                  <a:t>dengan</a:t>
                </a:r>
                <a:r>
                  <a:rPr lang="en-ID" sz="3200" dirty="0"/>
                  <a:t> </a:t>
                </a:r>
                <a:r>
                  <a:rPr lang="en-ID" sz="3200" dirty="0" err="1"/>
                  <a:t>mengalikan</a:t>
                </a:r>
                <a:r>
                  <a:rPr lang="en-ID" sz="3200" dirty="0"/>
                  <a:t> x </a:t>
                </a:r>
                <a:r>
                  <a:rPr lang="en-ID" sz="3200" dirty="0" err="1"/>
                  <a:t>x</a:t>
                </a:r>
                <a:r>
                  <a:rPr lang="en-ID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ID" sz="3200" dirty="0" smtClean="0">
                            <a:ea typeface="Cambria Math" panose="02040503050406030204" pitchFamily="18" charset="0"/>
                          </a:rPr>
                          <m:t>π</m:t>
                        </m:r>
                      </m:den>
                    </m:f>
                  </m:oMath>
                </a14:m>
                <a:endParaRPr lang="en-ID" sz="3200" dirty="0"/>
              </a:p>
              <a:p>
                <a:r>
                  <a:rPr lang="en-ID" sz="3200" dirty="0" err="1"/>
                  <a:t>Misalkan</a:t>
                </a:r>
                <a:r>
                  <a:rPr lang="en-ID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𝑟𝑎𝑑𝑖𝑎𝑛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3200" dirty="0"/>
              </a:p>
              <a:p>
                <a:endParaRPr lang="en-ID" sz="3200" dirty="0"/>
              </a:p>
              <a:p>
                <a:endParaRPr lang="en-ID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96752"/>
                <a:ext cx="10298360" cy="4458080"/>
              </a:xfrm>
              <a:prstGeom prst="rect">
                <a:avLst/>
              </a:prstGeom>
              <a:blipFill>
                <a:blip r:embed="rId2"/>
                <a:stretch>
                  <a:fillRect l="-1539" t="-177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16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838200" y="1196752"/>
                <a:ext cx="10298360" cy="45718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D" sz="3200" dirty="0"/>
                  <a:t>Soal</a:t>
                </a:r>
              </a:p>
              <a:p>
                <a:r>
                  <a:rPr lang="en-ID" sz="3200" dirty="0" err="1"/>
                  <a:t>Tentukan</a:t>
                </a:r>
                <a:r>
                  <a:rPr lang="en-ID" sz="3200" dirty="0"/>
                  <a:t> </a:t>
                </a:r>
                <a:r>
                  <a:rPr lang="en-ID" sz="3200" dirty="0" err="1"/>
                  <a:t>kebenaran</a:t>
                </a:r>
                <a:r>
                  <a:rPr lang="en-ID" sz="3200" dirty="0"/>
                  <a:t> (</a:t>
                </a:r>
                <a:r>
                  <a:rPr lang="en-ID" sz="3200" dirty="0" err="1"/>
                  <a:t>benar</a:t>
                </a:r>
                <a:r>
                  <a:rPr lang="en-ID" sz="3200" dirty="0"/>
                  <a:t> </a:t>
                </a:r>
                <a:r>
                  <a:rPr lang="en-ID" sz="3200" dirty="0" err="1"/>
                  <a:t>atau</a:t>
                </a:r>
                <a:r>
                  <a:rPr lang="en-ID" sz="3200" dirty="0"/>
                  <a:t> salah ) </a:t>
                </a:r>
                <a:r>
                  <a:rPr lang="en-ID" sz="3200" dirty="0" err="1"/>
                  <a:t>pernyataan</a:t>
                </a:r>
                <a:r>
                  <a:rPr lang="en-ID" sz="3200" dirty="0"/>
                  <a:t> di </a:t>
                </a:r>
                <a:r>
                  <a:rPr lang="en-ID" sz="3200" dirty="0" err="1"/>
                  <a:t>bawah</a:t>
                </a:r>
                <a:r>
                  <a:rPr lang="en-ID" sz="3200" dirty="0"/>
                  <a:t> </a:t>
                </a:r>
                <a:r>
                  <a:rPr lang="en-ID" sz="3200" dirty="0" err="1"/>
                  <a:t>ini</a:t>
                </a:r>
                <a:r>
                  <a:rPr lang="en-ID" sz="3200" dirty="0"/>
                  <a:t>)</a:t>
                </a:r>
              </a:p>
              <a:p>
                <a:pPr marL="514350" indent="-514350">
                  <a:buAutoNum type="alphaLcPeriod"/>
                </a:pPr>
                <a:r>
                  <a:rPr lang="en-ID" sz="3200" dirty="0"/>
                  <a:t>1/6 </a:t>
                </a:r>
                <a:r>
                  <a:rPr lang="en-ID" sz="3200" dirty="0" err="1"/>
                  <a:t>putaran</a:t>
                </a:r>
                <a:r>
                  <a:rPr lang="en-ID" sz="3200" dirty="0"/>
                  <a:t> =0,33</a:t>
                </a:r>
                <a14:m>
                  <m:oMath xmlns:m="http://schemas.openxmlformats.org/officeDocument/2006/math">
                    <m:r>
                      <a:rPr lang="en-ID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3200" dirty="0"/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𝑝𝑢𝑡𝑎𝑟𝑎𝑛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𝑟𝑎𝑑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ID" sz="32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𝑟𝑎𝑑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792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=2,4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𝑝𝑢𝑡𝑎𝑟𝑎𝑛</m:t>
                    </m:r>
                  </m:oMath>
                </a14:m>
                <a:endParaRPr lang="en-US" sz="3200" b="0" dirty="0"/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1500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𝑟𝑎𝑑𝑖𝑎𝑛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𝑝𝑢𝑡𝑎𝑟𝑎𝑛</m:t>
                    </m:r>
                  </m:oMath>
                </a14:m>
                <a:endParaRPr lang="en-ID" sz="3200" dirty="0"/>
              </a:p>
              <a:p>
                <a:endParaRPr lang="en-ID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96752"/>
                <a:ext cx="10298360" cy="4571893"/>
              </a:xfrm>
              <a:prstGeom prst="rect">
                <a:avLst/>
              </a:prstGeom>
              <a:blipFill>
                <a:blip r:embed="rId2"/>
                <a:stretch>
                  <a:fillRect l="-1599" t="-1733" r="-112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934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718972" y="1196752"/>
                <a:ext cx="11209675" cy="5781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dirty="0"/>
                  <a:t>Selain </a:t>
                </a:r>
                <a:r>
                  <a:rPr lang="en-US" sz="3000" dirty="0" err="1"/>
                  <a:t>itu</a:t>
                </a:r>
                <a:r>
                  <a:rPr lang="en-US" sz="3000" dirty="0"/>
                  <a:t> </a:t>
                </a:r>
                <a:r>
                  <a:rPr lang="en-US" sz="3000" dirty="0" err="1"/>
                  <a:t>ada</a:t>
                </a:r>
                <a:r>
                  <a:rPr lang="en-US" sz="3000" dirty="0"/>
                  <a:t> </a:t>
                </a:r>
                <a:r>
                  <a:rPr lang="en-US" sz="3000" dirty="0" err="1"/>
                  <a:t>ukuran-ukuran</a:t>
                </a:r>
                <a:r>
                  <a:rPr lang="en-US" sz="3000" dirty="0"/>
                  <a:t> yang </a:t>
                </a:r>
                <a:r>
                  <a:rPr lang="en-US" sz="3000" dirty="0" err="1"/>
                  <a:t>lebih</a:t>
                </a:r>
                <a:r>
                  <a:rPr lang="en-US" sz="3000" dirty="0"/>
                  <a:t> </a:t>
                </a:r>
                <a:r>
                  <a:rPr lang="en-US" sz="3000" dirty="0" err="1"/>
                  <a:t>kecil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dari</a:t>
                </a:r>
                <a:r>
                  <a:rPr lang="en-US" sz="3000" dirty="0"/>
                  <a:t> </a:t>
                </a:r>
                <a:r>
                  <a:rPr lang="en-US" sz="3000" dirty="0" err="1"/>
                  <a:t>ukuran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derajat</a:t>
                </a:r>
                <a:r>
                  <a:rPr lang="en-US" sz="3000" dirty="0"/>
                  <a:t>, </a:t>
                </a:r>
                <a:r>
                  <a:rPr lang="en-US" sz="3000" dirty="0" err="1"/>
                  <a:t>ukuran-ukuran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tersebut</a:t>
                </a:r>
                <a:r>
                  <a:rPr lang="en-US" sz="3000" dirty="0"/>
                  <a:t> </a:t>
                </a:r>
                <a:r>
                  <a:rPr lang="en-US" sz="3000" dirty="0" err="1"/>
                  <a:t>adalah</a:t>
                </a:r>
                <a:r>
                  <a:rPr lang="en-US" sz="3000" dirty="0"/>
                  <a:t> </a:t>
                </a:r>
                <a:r>
                  <a:rPr lang="en-US" sz="3000" dirty="0" err="1"/>
                  <a:t>ukuran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menit</a:t>
                </a:r>
                <a:r>
                  <a:rPr lang="en-US" sz="3000" dirty="0"/>
                  <a:t> dan </a:t>
                </a:r>
                <a:r>
                  <a:rPr lang="en-US" sz="3000" dirty="0" err="1"/>
                  <a:t>ukuran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detik</a:t>
                </a:r>
                <a:r>
                  <a:rPr lang="en-US" sz="3000" dirty="0"/>
                  <a:t>. </a:t>
                </a:r>
                <a:r>
                  <a:rPr lang="en-US" sz="3000" dirty="0" err="1"/>
                  <a:t>Ukuran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sudut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dalam</a:t>
                </a:r>
                <a:r>
                  <a:rPr lang="en-US" sz="3000" dirty="0"/>
                  <a:t> </a:t>
                </a:r>
                <a:r>
                  <a:rPr lang="en-US" sz="3000" dirty="0" err="1"/>
                  <a:t>menit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dilambangkan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dengan</a:t>
                </a:r>
                <a:r>
                  <a:rPr lang="en-US" sz="3000" dirty="0"/>
                  <a:t>’ dan </a:t>
                </a:r>
                <a:r>
                  <a:rPr lang="en-US" sz="3000" dirty="0" err="1"/>
                  <a:t>ukuran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sudut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dalam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detik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dilambangkan</a:t>
                </a:r>
                <a:r>
                  <a:rPr lang="en-US" sz="3000" dirty="0"/>
                  <a:t> “ </a:t>
                </a:r>
              </a:p>
              <a:p>
                <a:r>
                  <a:rPr lang="en-US" sz="3000" dirty="0"/>
                  <a:t>1 </a:t>
                </a:r>
                <a:r>
                  <a:rPr lang="en-US" sz="3000" dirty="0" err="1"/>
                  <a:t>derajat</a:t>
                </a:r>
                <a:r>
                  <a:rPr lang="en-US" sz="3000" dirty="0"/>
                  <a:t> = 60 </a:t>
                </a:r>
                <a:r>
                  <a:rPr lang="en-US" sz="3000" dirty="0" err="1"/>
                  <a:t>menit</a:t>
                </a:r>
                <a:r>
                  <a:rPr lang="en-US" sz="3000" dirty="0"/>
                  <a:t> </a:t>
                </a:r>
                <a:r>
                  <a:rPr lang="en-US" sz="3000" dirty="0" err="1"/>
                  <a:t>atau</a:t>
                </a:r>
                <a:r>
                  <a:rPr lang="en-US" sz="3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𝑎𝑡𝑎𝑢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1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𝑚𝑒𝑛𝑖𝑡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000" dirty="0"/>
              </a:p>
              <a:p>
                <a:r>
                  <a:rPr lang="en-US" sz="3000" dirty="0"/>
                  <a:t>1 </a:t>
                </a:r>
                <a:r>
                  <a:rPr lang="en-US" sz="3000" dirty="0" err="1"/>
                  <a:t>menit</a:t>
                </a:r>
                <a:r>
                  <a:rPr lang="en-US" sz="3000" dirty="0"/>
                  <a:t>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=60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𝑑𝑒𝑡𝑖𝑘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𝑎𝑡𝑎𝑢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n-US" sz="3000" b="0" dirty="0"/>
              </a:p>
              <a:p>
                <a:r>
                  <a:rPr lang="en-US" sz="3000" dirty="0"/>
                  <a:t>1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𝑑𝑒𝑡𝑖𝑘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𝑚𝑒𝑛𝑖𝑡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𝑎𝑡𝑎𝑢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1" =(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US" sz="3000" b="0" i="0" smtClean="0">
                        <a:latin typeface="Cambria Math" panose="02040503050406030204" pitchFamily="18" charset="0"/>
                      </a:rPr>
                      <m:t>)′</m:t>
                    </m:r>
                  </m:oMath>
                </a14:m>
                <a:endParaRPr lang="en-US" sz="3000" b="0" dirty="0"/>
              </a:p>
              <a:p>
                <a:r>
                  <a:rPr lang="en-ID" sz="3000" dirty="0" err="1"/>
                  <a:t>Diketahui</a:t>
                </a:r>
                <a:r>
                  <a:rPr lang="en-ID" sz="3000" dirty="0"/>
                  <a:t> </a:t>
                </a:r>
                <a:r>
                  <a:rPr lang="en-ID" sz="3000" dirty="0" err="1"/>
                  <a:t>besar</a:t>
                </a:r>
                <a:r>
                  <a:rPr lang="en-ID" sz="3000" dirty="0"/>
                  <a:t> </a:t>
                </a:r>
                <a:r>
                  <a:rPr lang="en-ID" sz="3000" dirty="0" err="1"/>
                  <a:t>sudut</a:t>
                </a:r>
                <a:r>
                  <a:rPr lang="en-ID" sz="3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129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3000" dirty="0"/>
                  <a:t>20’</a:t>
                </a:r>
              </a:p>
              <a:p>
                <a:r>
                  <a:rPr lang="en-ID" sz="3000" dirty="0"/>
                  <a:t>Jawab</a:t>
                </a:r>
                <a:br>
                  <a:rPr lang="en-ID" sz="3000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ID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129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3000" dirty="0"/>
                  <a:t>20’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129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+20 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129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0 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+(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3000" dirty="0"/>
                  <a:t>= 129+ 0,33=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129,33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3000" dirty="0"/>
              </a:p>
              <a:p>
                <a:endParaRPr lang="en-ID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72" y="1196752"/>
                <a:ext cx="11209675" cy="5781776"/>
              </a:xfrm>
              <a:prstGeom prst="rect">
                <a:avLst/>
              </a:prstGeom>
              <a:blipFill>
                <a:blip r:embed="rId2"/>
                <a:stretch>
                  <a:fillRect l="-1305" t="-1264" r="-43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554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718972" y="1196752"/>
                <a:ext cx="11209675" cy="3466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dirty="0"/>
                  <a:t>Contoh </a:t>
                </a:r>
                <a:r>
                  <a:rPr lang="en-US" sz="3000" dirty="0" err="1"/>
                  <a:t>Soal</a:t>
                </a:r>
                <a:endParaRPr lang="en-US" sz="3000" dirty="0"/>
              </a:p>
              <a:p>
                <a:r>
                  <a:rPr lang="en-US" sz="3000" dirty="0" err="1"/>
                  <a:t>Nyatakan</a:t>
                </a:r>
                <a:r>
                  <a:rPr lang="en-US" sz="3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000" dirty="0"/>
                  <a:t>24’35” </a:t>
                </a:r>
                <a:r>
                  <a:rPr lang="en-US" sz="3000" dirty="0" err="1"/>
                  <a:t>dalam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derajat</a:t>
                </a:r>
                <a:endParaRPr lang="en-US" sz="3000" dirty="0"/>
              </a:p>
              <a:p>
                <a:endParaRPr lang="en-US" sz="3000" dirty="0"/>
              </a:p>
              <a:p>
                <a:r>
                  <a:rPr lang="en-US" sz="3000" dirty="0" err="1"/>
                  <a:t>Contoh</a:t>
                </a:r>
                <a:r>
                  <a:rPr lang="en-US" sz="3000" dirty="0"/>
                  <a:t> </a:t>
                </a:r>
              </a:p>
              <a:p>
                <a:r>
                  <a:rPr lang="en-US" sz="3000" dirty="0" err="1"/>
                  <a:t>Nayatakan</a:t>
                </a:r>
                <a:r>
                  <a:rPr lang="en-US" sz="3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46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000" dirty="0"/>
                  <a:t>18’32”</a:t>
                </a:r>
              </a:p>
              <a:p>
                <a:endParaRPr lang="en-ID" sz="3000" dirty="0"/>
              </a:p>
              <a:p>
                <a:endParaRPr lang="en-ID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72" y="1196752"/>
                <a:ext cx="11209675" cy="3466205"/>
              </a:xfrm>
              <a:prstGeom prst="rect">
                <a:avLst/>
              </a:prstGeom>
              <a:blipFill>
                <a:blip r:embed="rId2"/>
                <a:stretch>
                  <a:fillRect l="-1305" t="-21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5416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A8FC79-5857-4DD6-9264-21CDD2FF60F6}"/>
              </a:ext>
            </a:extLst>
          </p:cNvPr>
          <p:cNvSpPr txBox="1"/>
          <p:nvPr/>
        </p:nvSpPr>
        <p:spPr>
          <a:xfrm>
            <a:off x="838201" y="1169163"/>
            <a:ext cx="1001032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ED4948A-512D-4072-90F9-55B98EFCBF67}"/>
              </a:ext>
            </a:extLst>
          </p:cNvPr>
          <p:cNvCxnSpPr/>
          <p:nvPr/>
        </p:nvCxnSpPr>
        <p:spPr>
          <a:xfrm>
            <a:off x="2639616" y="1412776"/>
            <a:ext cx="0" cy="27736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74BE71-6CF9-4223-94F4-BEAF574EB474}"/>
              </a:ext>
            </a:extLst>
          </p:cNvPr>
          <p:cNvCxnSpPr>
            <a:cxnSpLocks/>
          </p:cNvCxnSpPr>
          <p:nvPr/>
        </p:nvCxnSpPr>
        <p:spPr>
          <a:xfrm>
            <a:off x="2639616" y="4149080"/>
            <a:ext cx="3600400" cy="37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48D620-3C41-4CE0-905A-955C706EB683}"/>
              </a:ext>
            </a:extLst>
          </p:cNvPr>
          <p:cNvCxnSpPr/>
          <p:nvPr/>
        </p:nvCxnSpPr>
        <p:spPr>
          <a:xfrm>
            <a:off x="2639616" y="1340768"/>
            <a:ext cx="3600400" cy="2808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5645480-89D7-4113-ABDE-67457464FDBF}"/>
              </a:ext>
            </a:extLst>
          </p:cNvPr>
          <p:cNvSpPr txBox="1"/>
          <p:nvPr/>
        </p:nvSpPr>
        <p:spPr>
          <a:xfrm>
            <a:off x="2326432" y="1109935"/>
            <a:ext cx="405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en-ID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2A45D8-F4AD-4CEC-A4B3-8AA7BC257F3F}"/>
              </a:ext>
            </a:extLst>
          </p:cNvPr>
          <p:cNvSpPr txBox="1"/>
          <p:nvPr/>
        </p:nvSpPr>
        <p:spPr>
          <a:xfrm flipH="1">
            <a:off x="2494991" y="4062263"/>
            <a:ext cx="28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en-ID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FEAE69-2700-47DD-AC15-E29D7258DC79}"/>
              </a:ext>
            </a:extLst>
          </p:cNvPr>
          <p:cNvSpPr txBox="1"/>
          <p:nvPr/>
        </p:nvSpPr>
        <p:spPr>
          <a:xfrm flipH="1">
            <a:off x="6263958" y="3992832"/>
            <a:ext cx="289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endParaRPr lang="en-ID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925409-9725-4755-81FA-122E8936DD0D}"/>
                  </a:ext>
                </a:extLst>
              </p:cNvPr>
              <p:cNvSpPr txBox="1"/>
              <p:nvPr/>
            </p:nvSpPr>
            <p:spPr>
              <a:xfrm flipH="1">
                <a:off x="5638799" y="3886168"/>
                <a:ext cx="2892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925409-9725-4755-81FA-122E8936D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638799" y="3886168"/>
                <a:ext cx="289237" cy="369332"/>
              </a:xfrm>
              <a:prstGeom prst="rect">
                <a:avLst/>
              </a:prstGeom>
              <a:blipFill>
                <a:blip r:embed="rId2"/>
                <a:stretch>
                  <a:fillRect r="-21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CBE76123-8561-433F-A119-1D4EFF8FC5AC}"/>
              </a:ext>
            </a:extLst>
          </p:cNvPr>
          <p:cNvSpPr txBox="1"/>
          <p:nvPr/>
        </p:nvSpPr>
        <p:spPr>
          <a:xfrm flipH="1">
            <a:off x="838200" y="265767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Sisi </a:t>
            </a:r>
            <a:r>
              <a:rPr lang="en-US" sz="2400" dirty="0" err="1"/>
              <a:t>menghadap</a:t>
            </a:r>
            <a:r>
              <a:rPr lang="en-US" sz="2400" dirty="0"/>
              <a:t> </a:t>
            </a:r>
            <a:r>
              <a:rPr lang="en-US" sz="2400" dirty="0" err="1"/>
              <a:t>sudt</a:t>
            </a:r>
            <a:endParaRPr lang="en-ID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58A7AE-845B-474C-8CFD-246116913AA1}"/>
              </a:ext>
            </a:extLst>
          </p:cNvPr>
          <p:cNvSpPr txBox="1"/>
          <p:nvPr/>
        </p:nvSpPr>
        <p:spPr>
          <a:xfrm>
            <a:off x="4499250" y="2322951"/>
            <a:ext cx="3193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Sisi Miring</a:t>
            </a:r>
            <a:endParaRPr lang="en-ID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0BD2B4-2AE4-4D47-9F93-7110DD98CCB3}"/>
              </a:ext>
            </a:extLst>
          </p:cNvPr>
          <p:cNvSpPr txBox="1"/>
          <p:nvPr/>
        </p:nvSpPr>
        <p:spPr>
          <a:xfrm flipH="1">
            <a:off x="2926431" y="4440159"/>
            <a:ext cx="3169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Sisi </a:t>
            </a:r>
            <a:r>
              <a:rPr lang="en-US" sz="2400" dirty="0" err="1"/>
              <a:t>Mengapit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endParaRPr lang="en-ID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/>
              <p:nvPr/>
            </p:nvSpPr>
            <p:spPr>
              <a:xfrm>
                <a:off x="983432" y="5235152"/>
                <a:ext cx="10370367" cy="797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Sin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𝑆𝑖𝑠𝑖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𝑚𝑒𝑛𝑔h𝑎𝑑𝑎𝑝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𝑠𝑢𝑑𝑢𝑡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𝑆𝑖𝑠𝑖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𝑀𝑖𝑟𝑖𝑛𝑔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acc>
                      </m:den>
                    </m:f>
                  </m:oMath>
                </a14:m>
                <a:endParaRPr lang="en-ID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5235152"/>
                <a:ext cx="10370367" cy="797591"/>
              </a:xfrm>
              <a:prstGeom prst="rect">
                <a:avLst/>
              </a:prstGeom>
              <a:blipFill>
                <a:blip r:embed="rId3"/>
                <a:stretch>
                  <a:fillRect l="-1176" b="-381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4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A8FC79-5857-4DD6-9264-21CDD2FF60F6}"/>
              </a:ext>
            </a:extLst>
          </p:cNvPr>
          <p:cNvSpPr txBox="1"/>
          <p:nvPr/>
        </p:nvSpPr>
        <p:spPr>
          <a:xfrm>
            <a:off x="838201" y="1169163"/>
            <a:ext cx="1001032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/>
              <p:nvPr/>
            </p:nvSpPr>
            <p:spPr>
              <a:xfrm>
                <a:off x="1055440" y="738558"/>
                <a:ext cx="10768235" cy="5210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Sin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𝑆𝑖𝑠𝑖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𝑚𝑒𝑛𝑔h𝑎𝑑𝑎𝑝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𝑠𝑢𝑑𝑢𝑡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𝑆𝑖𝑠𝑖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𝑀𝑖𝑟𝑖𝑛𝑔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acc>
                      </m:den>
                    </m:f>
                  </m:oMath>
                </a14:m>
                <a:endParaRPr lang="en-US" sz="2800" b="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𝑠𝑖𝑠𝑖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𝑚𝑒𝑛𝑔𝑎𝑝𝑖𝑡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𝑠𝑢𝑑𝑢𝑡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𝑠𝑖𝑠𝑖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𝑚𝑖𝑟𝑖𝑛𝑔</m:t>
                            </m:r>
                          </m:den>
                        </m:f>
                      </m:e>
                    </m:func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acc>
                      </m:den>
                    </m:f>
                  </m:oMath>
                </a14:m>
                <a:endParaRPr lang="en-US" sz="2800" b="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𝑠𝑖𝑠𝑖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𝑚𝑒𝑛𝑔h𝑎𝑑𝑎𝑝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𝑠𝑢𝑑𝑢𝑡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𝑠𝑖𝑠𝑖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𝑚𝑒𝑛𝑔𝑎𝑝𝑖𝑡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𝑠𝑢𝑑𝑢𝑡</m:t>
                            </m:r>
                          </m:den>
                        </m:f>
                      </m:e>
                    </m:func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den>
                    </m:f>
                  </m:oMath>
                </a14:m>
                <a:endParaRPr lang="en-US" sz="2800" b="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𝑠𝑖𝑠𝑖𝑠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𝑚𝑖𝑟𝑖𝑛𝑔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𝑠𝑖𝑠𝑖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𝑚𝑒𝑛𝑔𝑎𝑝𝑖𝑡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𝑠𝑢𝑑𝑢𝑡</m:t>
                            </m:r>
                          </m:den>
                        </m:f>
                      </m:e>
                    </m:func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den>
                    </m:f>
                  </m:oMath>
                </a14:m>
                <a:endParaRPr lang="en-ID" sz="2800" dirty="0"/>
              </a:p>
              <a:p>
                <a:pPr>
                  <a:lnSpc>
                    <a:spcPct val="150000"/>
                  </a:lnSpc>
                </a:pPr>
                <a:r>
                  <a:rPr lang="en-ID" sz="2800" dirty="0"/>
                  <a:t>Cosec</a:t>
                </a:r>
                <a14:m>
                  <m:oMath xmlns:m="http://schemas.openxmlformats.org/officeDocument/2006/math">
                    <m:r>
                      <a:rPr lang="en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𝑠𝑖𝑠𝑖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𝑚𝑖𝑟𝑖𝑛𝑔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𝑆𝑖𝑠𝑖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𝑚𝑒𝑛𝑔h𝑎𝑑𝑎𝑝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𝑠𝑢𝑑𝑢𝑡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𝐴𝐶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den>
                    </m:f>
                  </m:oMath>
                </a14:m>
                <a:endParaRPr lang="en-ID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40" y="738558"/>
                <a:ext cx="10768235" cy="5210722"/>
              </a:xfrm>
              <a:prstGeom prst="rect">
                <a:avLst/>
              </a:prstGeom>
              <a:blipFill>
                <a:blip r:embed="rId2"/>
                <a:stretch>
                  <a:fillRect l="-113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579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A8FC79-5857-4DD6-9264-21CDD2FF60F6}"/>
              </a:ext>
            </a:extLst>
          </p:cNvPr>
          <p:cNvSpPr txBox="1"/>
          <p:nvPr/>
        </p:nvSpPr>
        <p:spPr>
          <a:xfrm>
            <a:off x="838200" y="908720"/>
            <a:ext cx="1044480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/>
              <p:nvPr/>
            </p:nvSpPr>
            <p:spPr>
              <a:xfrm>
                <a:off x="1055440" y="738558"/>
                <a:ext cx="10768235" cy="1727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tg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𝑆𝑖𝑠𝑖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𝑚𝑒𝑛𝑔𝑎𝑝𝑖𝑡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𝑠𝑢𝑑𝑢𝑡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𝑆𝑖𝑠𝑖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𝑑𝑖h𝑎𝑑𝑎𝑝𝑎𝑛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𝑠𝑢𝑑𝑢𝑡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28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den>
                    </m:f>
                  </m:oMath>
                </a14:m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800" b="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40" y="738558"/>
                <a:ext cx="10768235" cy="1727461"/>
              </a:xfrm>
              <a:prstGeom prst="rect">
                <a:avLst/>
              </a:prstGeom>
              <a:blipFill>
                <a:blip r:embed="rId3"/>
                <a:stretch>
                  <a:fillRect l="-113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3EF3FD-488D-4979-ADB0-E1FE5E90CEAA}"/>
              </a:ext>
            </a:extLst>
          </p:cNvPr>
          <p:cNvCxnSpPr>
            <a:cxnSpLocks/>
          </p:cNvCxnSpPr>
          <p:nvPr/>
        </p:nvCxnSpPr>
        <p:spPr>
          <a:xfrm>
            <a:off x="1559496" y="2466019"/>
            <a:ext cx="0" cy="2619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1F705D-180B-497D-BB95-C228597076F8}"/>
              </a:ext>
            </a:extLst>
          </p:cNvPr>
          <p:cNvCxnSpPr/>
          <p:nvPr/>
        </p:nvCxnSpPr>
        <p:spPr>
          <a:xfrm>
            <a:off x="1559496" y="5085184"/>
            <a:ext cx="41764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38D707-DE1E-4C07-814C-AD4BB3DD1262}"/>
              </a:ext>
            </a:extLst>
          </p:cNvPr>
          <p:cNvCxnSpPr/>
          <p:nvPr/>
        </p:nvCxnSpPr>
        <p:spPr>
          <a:xfrm>
            <a:off x="1559496" y="2466019"/>
            <a:ext cx="4248472" cy="26191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E169FB9-2C2B-4CA9-AF00-1AD8AA5C7862}"/>
              </a:ext>
            </a:extLst>
          </p:cNvPr>
          <p:cNvSpPr txBox="1"/>
          <p:nvPr/>
        </p:nvSpPr>
        <p:spPr>
          <a:xfrm>
            <a:off x="1089622" y="2466019"/>
            <a:ext cx="37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en-ID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71456C-C5B7-4738-A02B-977FF5E6237B}"/>
              </a:ext>
            </a:extLst>
          </p:cNvPr>
          <p:cNvSpPr txBox="1"/>
          <p:nvPr/>
        </p:nvSpPr>
        <p:spPr>
          <a:xfrm>
            <a:off x="1320959" y="5152587"/>
            <a:ext cx="4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en-ID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FD257D-601A-4BA2-B68B-CB76C377E3A0}"/>
              </a:ext>
            </a:extLst>
          </p:cNvPr>
          <p:cNvSpPr txBox="1"/>
          <p:nvPr/>
        </p:nvSpPr>
        <p:spPr>
          <a:xfrm>
            <a:off x="5726022" y="4890977"/>
            <a:ext cx="454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en-ID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EBB0380-2F1A-4EF1-B14B-80581FB29368}"/>
                  </a:ext>
                </a:extLst>
              </p:cNvPr>
              <p:cNvSpPr txBox="1"/>
              <p:nvPr/>
            </p:nvSpPr>
            <p:spPr>
              <a:xfrm>
                <a:off x="6456040" y="2466019"/>
                <a:ext cx="4646338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800" dirty="0"/>
                  <a:t>Carilah Nilai :</a:t>
                </a:r>
              </a:p>
              <a:p>
                <a:pPr marL="514350" indent="-514350">
                  <a:buAutoNum type="alphaLcPeriod"/>
                </a:pPr>
                <a:r>
                  <a:rPr lang="en-US" sz="2800" dirty="0"/>
                  <a:t>sin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eriod"/>
                </a:pPr>
                <a:r>
                  <a:rPr lang="en-US" sz="2800" dirty="0">
                    <a:ea typeface="Cambria Math" panose="02040503050406030204" pitchFamily="18" charset="0"/>
                  </a:rPr>
                  <a:t>Cos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lphaLcPeriod"/>
                </a:pPr>
                <a:r>
                  <a:rPr lang="en-US" sz="2800" dirty="0" err="1">
                    <a:ea typeface="Cambria Math" panose="02040503050406030204" pitchFamily="18" charset="0"/>
                  </a:rPr>
                  <a:t>tg</a:t>
                </a:r>
                <a:r>
                  <a:rPr lang="en-US" sz="28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lphaLcPeriod"/>
                </a:pPr>
                <a:r>
                  <a:rPr lang="en-US" sz="2800" dirty="0">
                    <a:ea typeface="Cambria Math" panose="02040503050406030204" pitchFamily="18" charset="0"/>
                  </a:rPr>
                  <a:t>Cos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lphaLcPeriod"/>
                </a:pPr>
                <a:r>
                  <a:rPr lang="en-US" sz="2800" dirty="0" err="1">
                    <a:ea typeface="Cambria Math" panose="02040503050406030204" pitchFamily="18" charset="0"/>
                  </a:rPr>
                  <a:t>secan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lphaLcPeriod"/>
                </a:pPr>
                <a:r>
                  <a:rPr lang="en-US" sz="2800" dirty="0">
                    <a:ea typeface="Cambria Math" panose="02040503050406030204" pitchFamily="18" charset="0"/>
                  </a:rPr>
                  <a:t>Cosec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lphaLcPeriod"/>
                </a:pPr>
                <a:r>
                  <a:rPr lang="en-US" sz="2800" dirty="0" err="1">
                    <a:ea typeface="Cambria Math" panose="02040503050406030204" pitchFamily="18" charset="0"/>
                  </a:rPr>
                  <a:t>Cotg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lphaLcPeriod"/>
                </a:pPr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lphaLcPeriod"/>
                </a:pPr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eriod"/>
                </a:pPr>
                <a:endParaRPr lang="en-US" sz="280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eriod"/>
                </a:pPr>
                <a:endParaRPr lang="en-ID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EBB0380-2F1A-4EF1-B14B-80581FB293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040" y="2466019"/>
                <a:ext cx="4646338" cy="5262979"/>
              </a:xfrm>
              <a:prstGeom prst="rect">
                <a:avLst/>
              </a:prstGeom>
              <a:blipFill>
                <a:blip r:embed="rId4"/>
                <a:stretch>
                  <a:fillRect l="-2756" t="-12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C72CD93-3005-481A-AA20-CCAF4F35DC04}"/>
              </a:ext>
            </a:extLst>
          </p:cNvPr>
          <p:cNvSpPr txBox="1"/>
          <p:nvPr/>
        </p:nvSpPr>
        <p:spPr>
          <a:xfrm>
            <a:off x="1089622" y="3861048"/>
            <a:ext cx="399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  <a:endParaRPr lang="en-ID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DDF49B-E66B-439F-B438-D49604836714}"/>
              </a:ext>
            </a:extLst>
          </p:cNvPr>
          <p:cNvSpPr txBox="1"/>
          <p:nvPr/>
        </p:nvSpPr>
        <p:spPr>
          <a:xfrm>
            <a:off x="3719743" y="3287718"/>
            <a:ext cx="75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endParaRPr lang="en-ID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559FEE-79F7-4D3C-AE0C-19FD1AD3EE8B}"/>
              </a:ext>
            </a:extLst>
          </p:cNvPr>
          <p:cNvSpPr txBox="1"/>
          <p:nvPr/>
        </p:nvSpPr>
        <p:spPr>
          <a:xfrm>
            <a:off x="3071671" y="519114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84399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/>
              <p:nvPr/>
            </p:nvSpPr>
            <p:spPr>
              <a:xfrm>
                <a:off x="810616" y="1124744"/>
                <a:ext cx="10370367" cy="5201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sz="2400" dirty="0"/>
                  <a:t>Contoh </a:t>
                </a:r>
                <a:r>
                  <a:rPr lang="en-ID" sz="2400" dirty="0" err="1"/>
                  <a:t>soal</a:t>
                </a:r>
                <a:r>
                  <a:rPr lang="en-ID" sz="2400" dirty="0"/>
                  <a:t> 1</a:t>
                </a:r>
              </a:p>
              <a:p>
                <a:r>
                  <a:rPr lang="en-ID" sz="2400" dirty="0" err="1"/>
                  <a:t>Diberikan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segitiga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siku-siku</a:t>
                </a:r>
                <a:r>
                  <a:rPr lang="en-ID" sz="2400" dirty="0"/>
                  <a:t> ABC, sin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ID" sz="2400" dirty="0"/>
                  <a:t>. </a:t>
                </a:r>
                <a:r>
                  <a:rPr lang="en-ID" sz="2400" dirty="0" err="1"/>
                  <a:t>Tentukan</a:t>
                </a:r>
                <a:r>
                  <a:rPr lang="en-ID" sz="2400" dirty="0"/>
                  <a:t> cos A, tan A, sin C, cos C, dan cot C.</a:t>
                </a:r>
              </a:p>
              <a:p>
                <a:endParaRPr lang="en-ID" sz="2400" dirty="0"/>
              </a:p>
              <a:p>
                <a:r>
                  <a:rPr lang="en-ID" sz="2400" dirty="0" err="1"/>
                  <a:t>Contoh</a:t>
                </a:r>
                <a:r>
                  <a:rPr lang="en-ID" sz="2400" dirty="0"/>
                  <a:t> 2</a:t>
                </a:r>
              </a:p>
              <a:p>
                <a:r>
                  <a:rPr lang="en-ID" sz="2400" dirty="0"/>
                  <a:t>Pada </a:t>
                </a:r>
                <a:r>
                  <a:rPr lang="en-ID" sz="2400" dirty="0" err="1"/>
                  <a:t>suatu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segitiga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siku-siku</a:t>
                </a:r>
                <a:r>
                  <a:rPr lang="en-ID" sz="2400" dirty="0"/>
                  <a:t> PQR, </a:t>
                </a:r>
                <a:r>
                  <a:rPr lang="en-ID" sz="2400" dirty="0" err="1"/>
                  <a:t>dengan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siku-siku</a:t>
                </a:r>
                <a:r>
                  <a:rPr lang="en-ID" sz="2400" dirty="0"/>
                  <a:t> di Q, tan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ID" sz="2400" dirty="0"/>
                  <a:t> . </a:t>
                </a:r>
                <a:r>
                  <a:rPr lang="en-ID" sz="2400" dirty="0" err="1"/>
                  <a:t>Hitung</a:t>
                </a:r>
                <a:r>
                  <a:rPr lang="en-ID" sz="2400" dirty="0"/>
                  <a:t> </a:t>
                </a:r>
                <a:r>
                  <a:rPr lang="en-ID" sz="2400" dirty="0" err="1"/>
                  <a:t>nilai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perbandingan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trigonometri</a:t>
                </a:r>
                <a:r>
                  <a:rPr lang="en-ID" sz="2400" dirty="0"/>
                  <a:t> yang lain </a:t>
                </a:r>
                <a:r>
                  <a:rPr lang="en-ID" sz="2400" dirty="0" err="1"/>
                  <a:t>untuk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sudut</a:t>
                </a:r>
                <a:r>
                  <a:rPr lang="en-ID" sz="2400" dirty="0"/>
                  <a:t> P. </a:t>
                </a:r>
              </a:p>
              <a:p>
                <a:endParaRPr lang="en-ID" sz="2400" dirty="0"/>
              </a:p>
              <a:p>
                <a:r>
                  <a:rPr lang="en-ID" sz="2400" dirty="0" err="1"/>
                  <a:t>Contoh</a:t>
                </a:r>
                <a:r>
                  <a:rPr lang="en-ID" sz="2400" dirty="0"/>
                  <a:t> 3</a:t>
                </a:r>
              </a:p>
              <a:p>
                <a:r>
                  <a:rPr lang="en-ID" sz="2400" dirty="0" err="1"/>
                  <a:t>Dua</a:t>
                </a:r>
                <a:r>
                  <a:rPr lang="en-ID" sz="2400" dirty="0"/>
                  <a:t> orang guru </a:t>
                </a:r>
                <a:r>
                  <a:rPr lang="en-ID" sz="2400" dirty="0" err="1"/>
                  <a:t>dengan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tinggi</a:t>
                </a:r>
                <a:r>
                  <a:rPr lang="en-ID" sz="2400" dirty="0"/>
                  <a:t> badan yang </a:t>
                </a:r>
                <a:r>
                  <a:rPr lang="en-ID" sz="2400" dirty="0" err="1"/>
                  <a:t>sama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yaitu</a:t>
                </a:r>
                <a:r>
                  <a:rPr lang="en-ID" sz="2400" dirty="0"/>
                  <a:t> 170 cm </a:t>
                </a:r>
                <a:r>
                  <a:rPr lang="en-ID" sz="2400" dirty="0" err="1"/>
                  <a:t>sedang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berdiri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memandang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puncak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tiang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bendera</a:t>
                </a:r>
                <a:r>
                  <a:rPr lang="en-ID" sz="2400" dirty="0"/>
                  <a:t> di </a:t>
                </a:r>
                <a:r>
                  <a:rPr lang="en-ID" sz="2400" dirty="0" err="1"/>
                  <a:t>sekolahnya</a:t>
                </a:r>
                <a:r>
                  <a:rPr lang="en-ID" sz="2400" dirty="0"/>
                  <a:t>. Guru </a:t>
                </a:r>
                <a:r>
                  <a:rPr lang="en-ID" sz="2400" dirty="0" err="1"/>
                  <a:t>pertama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berdiri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tepat</a:t>
                </a:r>
                <a:r>
                  <a:rPr lang="en-ID" sz="2400" dirty="0"/>
                  <a:t> 10 m di </a:t>
                </a:r>
                <a:r>
                  <a:rPr lang="en-ID" sz="2400" dirty="0" err="1"/>
                  <a:t>depan</a:t>
                </a:r>
                <a:r>
                  <a:rPr lang="en-ID" sz="2400" dirty="0"/>
                  <a:t> guru </a:t>
                </a:r>
                <a:r>
                  <a:rPr lang="en-ID" sz="2400" dirty="0" err="1"/>
                  <a:t>kedua</a:t>
                </a:r>
                <a:r>
                  <a:rPr lang="en-ID" sz="2400" dirty="0"/>
                  <a:t>. Jika </a:t>
                </a:r>
                <a:r>
                  <a:rPr lang="en-ID" sz="2400" dirty="0" err="1"/>
                  <a:t>sudut</a:t>
                </a:r>
                <a:r>
                  <a:rPr lang="en-ID" sz="2400" dirty="0"/>
                  <a:t> </a:t>
                </a:r>
                <a:r>
                  <a:rPr lang="en-ID" sz="2400" dirty="0" err="1"/>
                  <a:t>elevasi</a:t>
                </a:r>
                <a:r>
                  <a:rPr lang="en-ID" sz="2400" dirty="0"/>
                  <a:t> guru </a:t>
                </a:r>
                <a:r>
                  <a:rPr lang="en-ID" sz="2400" dirty="0" err="1"/>
                  <a:t>pertama</a:t>
                </a:r>
                <a:r>
                  <a:rPr lang="en-ID" sz="2400" dirty="0"/>
                  <a:t> 60o dan guru </a:t>
                </a:r>
                <a:r>
                  <a:rPr lang="en-ID" sz="2400" dirty="0" err="1"/>
                  <a:t>kedua</a:t>
                </a:r>
                <a:r>
                  <a:rPr lang="en-ID" sz="2400" dirty="0"/>
                  <a:t> 30o </a:t>
                </a:r>
                <a:r>
                  <a:rPr lang="en-ID" sz="2400" dirty="0" err="1"/>
                  <a:t>dapatkah</a:t>
                </a:r>
                <a:r>
                  <a:rPr lang="en-ID" sz="2400" dirty="0"/>
                  <a:t> </a:t>
                </a:r>
                <a:r>
                  <a:rPr lang="en-ID" sz="2400" dirty="0" err="1"/>
                  <a:t>kamu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menghitung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tinggi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tiang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bendera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tersebut</a:t>
                </a:r>
                <a:r>
                  <a:rPr lang="en-ID" sz="2400" dirty="0"/>
                  <a:t>?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616" y="1124744"/>
                <a:ext cx="10370367" cy="5201039"/>
              </a:xfrm>
              <a:prstGeom prst="rect">
                <a:avLst/>
              </a:prstGeom>
              <a:blipFill>
                <a:blip r:embed="rId3"/>
                <a:stretch>
                  <a:fillRect l="-941" t="-938" b="-175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910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A8FC79-5857-4DD6-9264-21CDD2FF60F6}"/>
              </a:ext>
            </a:extLst>
          </p:cNvPr>
          <p:cNvSpPr txBox="1"/>
          <p:nvPr/>
        </p:nvSpPr>
        <p:spPr>
          <a:xfrm>
            <a:off x="983432" y="1196752"/>
            <a:ext cx="10519301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000" dirty="0"/>
          </a:p>
          <a:p>
            <a:endParaRPr lang="en-ID" sz="3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BBC867E-275A-4D9C-952D-3D6542041B00}"/>
              </a:ext>
            </a:extLst>
          </p:cNvPr>
          <p:cNvCxnSpPr>
            <a:cxnSpLocks/>
          </p:cNvCxnSpPr>
          <p:nvPr/>
        </p:nvCxnSpPr>
        <p:spPr>
          <a:xfrm>
            <a:off x="2207568" y="1628800"/>
            <a:ext cx="0" cy="33843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F1939B-BF19-4618-8A54-F06517F8C19F}"/>
              </a:ext>
            </a:extLst>
          </p:cNvPr>
          <p:cNvCxnSpPr/>
          <p:nvPr/>
        </p:nvCxnSpPr>
        <p:spPr>
          <a:xfrm>
            <a:off x="2207568" y="4293096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31DAC6-167B-4B1B-A42F-F66D7BCE8975}"/>
              </a:ext>
            </a:extLst>
          </p:cNvPr>
          <p:cNvCxnSpPr/>
          <p:nvPr/>
        </p:nvCxnSpPr>
        <p:spPr>
          <a:xfrm>
            <a:off x="2207568" y="1628800"/>
            <a:ext cx="3888432" cy="26642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D9BAF1-8512-46AE-BA26-4407BD86A60C}"/>
              </a:ext>
            </a:extLst>
          </p:cNvPr>
          <p:cNvCxnSpPr/>
          <p:nvPr/>
        </p:nvCxnSpPr>
        <p:spPr>
          <a:xfrm>
            <a:off x="2207568" y="1628800"/>
            <a:ext cx="1872208" cy="2664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2A2328E-B1EE-4AB1-8664-3ECBCE2886A5}"/>
              </a:ext>
            </a:extLst>
          </p:cNvPr>
          <p:cNvSpPr txBox="1"/>
          <p:nvPr/>
        </p:nvSpPr>
        <p:spPr>
          <a:xfrm>
            <a:off x="1889778" y="137443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endParaRPr lang="en-ID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A54DEA-C056-48DD-9908-4494AE178E5E}"/>
              </a:ext>
            </a:extLst>
          </p:cNvPr>
          <p:cNvSpPr txBox="1"/>
          <p:nvPr/>
        </p:nvSpPr>
        <p:spPr>
          <a:xfrm>
            <a:off x="1918931" y="4099483"/>
            <a:ext cx="432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  <a:endParaRPr lang="en-ID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685426-47BE-4468-9A09-21F3750FE65B}"/>
              </a:ext>
            </a:extLst>
          </p:cNvPr>
          <p:cNvSpPr txBox="1"/>
          <p:nvPr/>
        </p:nvSpPr>
        <p:spPr>
          <a:xfrm>
            <a:off x="6188161" y="4099483"/>
            <a:ext cx="4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en-ID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583C88-E5F4-4196-8C1E-89ED2A9A06BC}"/>
                  </a:ext>
                </a:extLst>
              </p:cNvPr>
              <p:cNvSpPr txBox="1"/>
              <p:nvPr/>
            </p:nvSpPr>
            <p:spPr>
              <a:xfrm>
                <a:off x="3374327" y="3931035"/>
                <a:ext cx="5968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583C88-E5F4-4196-8C1E-89ED2A9A0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327" y="3931035"/>
                <a:ext cx="59682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9904D3E-6707-45A9-AFBC-FD8B417D7333}"/>
                  </a:ext>
                </a:extLst>
              </p:cNvPr>
              <p:cNvSpPr txBox="1"/>
              <p:nvPr/>
            </p:nvSpPr>
            <p:spPr>
              <a:xfrm>
                <a:off x="4994507" y="3931036"/>
                <a:ext cx="5968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9904D3E-6707-45A9-AFBC-FD8B417D7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507" y="3931036"/>
                <a:ext cx="59682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1C52D86-936F-4029-A08E-E5C2A86A8255}"/>
              </a:ext>
            </a:extLst>
          </p:cNvPr>
          <p:cNvCxnSpPr/>
          <p:nvPr/>
        </p:nvCxnSpPr>
        <p:spPr>
          <a:xfrm>
            <a:off x="6096000" y="4293096"/>
            <a:ext cx="0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1053C74-C8E1-4998-BA89-45105E3FA4CE}"/>
              </a:ext>
            </a:extLst>
          </p:cNvPr>
          <p:cNvCxnSpPr/>
          <p:nvPr/>
        </p:nvCxnSpPr>
        <p:spPr>
          <a:xfrm flipH="1">
            <a:off x="2207568" y="5013176"/>
            <a:ext cx="38884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F0B4515-4F5F-4481-82D8-0B5662309C92}"/>
              </a:ext>
            </a:extLst>
          </p:cNvPr>
          <p:cNvSpPr txBox="1"/>
          <p:nvPr/>
        </p:nvSpPr>
        <p:spPr>
          <a:xfrm flipH="1">
            <a:off x="6188160" y="4625280"/>
            <a:ext cx="113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1,7 m</a:t>
            </a:r>
            <a:endParaRPr lang="en-ID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EC36619-ABF1-4CC5-BE15-4C67DAA7E47D}"/>
              </a:ext>
            </a:extLst>
          </p:cNvPr>
          <p:cNvSpPr txBox="1"/>
          <p:nvPr/>
        </p:nvSpPr>
        <p:spPr>
          <a:xfrm>
            <a:off x="4332414" y="3931035"/>
            <a:ext cx="662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m</a:t>
            </a:r>
            <a:endParaRPr lang="en-ID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8219A1-492E-4CD6-8FD1-84999993EBDF}"/>
              </a:ext>
            </a:extLst>
          </p:cNvPr>
          <p:cNvSpPr txBox="1"/>
          <p:nvPr/>
        </p:nvSpPr>
        <p:spPr>
          <a:xfrm>
            <a:off x="3827748" y="4300367"/>
            <a:ext cx="422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  <a:endParaRPr lang="en-ID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5F2FFA-4477-4254-AA78-F8AE57819AD7}"/>
              </a:ext>
            </a:extLst>
          </p:cNvPr>
          <p:cNvSpPr txBox="1"/>
          <p:nvPr/>
        </p:nvSpPr>
        <p:spPr>
          <a:xfrm flipH="1">
            <a:off x="1199460" y="5403649"/>
            <a:ext cx="105155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AB</a:t>
            </a:r>
            <a:endParaRPr lang="en-ID" sz="28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0CC46A-A2A0-4339-9CC1-36AC6AB1F422}"/>
              </a:ext>
            </a:extLst>
          </p:cNvPr>
          <p:cNvSpPr txBox="1"/>
          <p:nvPr/>
        </p:nvSpPr>
        <p:spPr>
          <a:xfrm>
            <a:off x="2080593" y="5064716"/>
            <a:ext cx="482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94192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0C14-CE3C-4B53-85BA-41805C43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4743"/>
          </a:xfr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  <a:latin typeface="Segoe Print" panose="02000600000000000000" pitchFamily="2" charset="0"/>
              </a:rPr>
              <a:t>A. Pengantar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B7D2A-3DBD-4860-B09C-DBA596771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295"/>
            <a:ext cx="10515600" cy="524918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Deskripsi Mata Kuliah </a:t>
            </a:r>
          </a:p>
          <a:p>
            <a:pPr marL="0" indent="0" algn="just">
              <a:buNone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Perkuliahan ini membahas tentang</a:t>
            </a:r>
          </a:p>
          <a:p>
            <a:pPr marL="514350" indent="-514350" algn="just">
              <a:buAutoNum type="arabicPeriod"/>
            </a:pPr>
            <a:r>
              <a:rPr lang="en-US" sz="2800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Pengukuran sudut dengan ukuran derajat dan radian serta perbandingan pada segitiga siku-siku</a:t>
            </a:r>
          </a:p>
          <a:p>
            <a:pPr marL="514350" indent="-514350" algn="just">
              <a:buAutoNum type="arabicPeriod"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Perhitungan pada perbandingan trigonometri</a:t>
            </a:r>
          </a:p>
          <a:p>
            <a:pPr marL="514350" indent="-514350" algn="just">
              <a:buAutoNum type="arabicPeriod"/>
            </a:pPr>
            <a:r>
              <a:rPr lang="en-US" sz="2800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Nilai perbandingan trigonometri untuk sudut berelasi</a:t>
            </a:r>
          </a:p>
          <a:p>
            <a:pPr marL="514350" indent="-514350" algn="just">
              <a:buAutoNum type="arabicPeriod"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Grafik fungsi trigonometri</a:t>
            </a:r>
          </a:p>
          <a:p>
            <a:pPr marL="514350" indent="-514350" algn="just">
              <a:buAutoNum type="arabicPeriod"/>
            </a:pPr>
            <a:r>
              <a:rPr lang="en-US" sz="2800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Identitas trigonometri</a:t>
            </a:r>
          </a:p>
          <a:p>
            <a:pPr marL="514350" indent="-514350" algn="just">
              <a:buAutoNum type="arabicPeriod"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Konsep aturan sinus dan kosinus</a:t>
            </a:r>
          </a:p>
          <a:p>
            <a:pPr marL="514350" indent="-514350" algn="just">
              <a:buAutoNum type="arabicPeriod"/>
            </a:pPr>
            <a:r>
              <a:rPr lang="en-US" sz="2800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Konsep luas segitiga menggunakan aturan sinus</a:t>
            </a:r>
          </a:p>
          <a:p>
            <a:pPr marL="514350" indent="-514350" algn="just">
              <a:buAutoNum type="arabicPeriod"/>
            </a:pPr>
            <a:endParaRPr lang="en-US" sz="2800" b="1" spc="100" noProof="1">
              <a:solidFill>
                <a:schemeClr val="accent6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AutoNum type="arabicPeriod"/>
            </a:pPr>
            <a:endParaRPr lang="id-ID" sz="2800" b="1" noProof="1">
              <a:solidFill>
                <a:schemeClr val="accent6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AF0E3-F3E7-4ADF-B627-F3E4655B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2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/>
              <p:nvPr/>
            </p:nvSpPr>
            <p:spPr>
              <a:xfrm>
                <a:off x="810616" y="1124744"/>
                <a:ext cx="10370367" cy="5605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sz="2800" dirty="0"/>
                  <a:t>Berdasarkan </a:t>
                </a:r>
                <a:r>
                  <a:rPr lang="en-ID" sz="2800" dirty="0" err="1"/>
                  <a:t>pengalaman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kita</a:t>
                </a:r>
                <a:r>
                  <a:rPr lang="en-ID" sz="2800" dirty="0"/>
                  <a:t> di </a:t>
                </a:r>
                <a:r>
                  <a:rPr lang="en-ID" sz="2800" dirty="0" err="1"/>
                  <a:t>awal</a:t>
                </a:r>
                <a:r>
                  <a:rPr lang="en-ID" sz="2800" dirty="0"/>
                  <a:t> </a:t>
                </a:r>
                <a:r>
                  <a:rPr lang="en-ID" sz="2800" dirty="0" err="1"/>
                  <a:t>pembicaraan</a:t>
                </a:r>
                <a:r>
                  <a:rPr lang="en-ID" sz="2800" dirty="0"/>
                  <a:t> di </a:t>
                </a:r>
                <a:r>
                  <a:rPr lang="en-ID" sz="2800" dirty="0" err="1"/>
                  <a:t>atas</a:t>
                </a:r>
                <a:r>
                  <a:rPr lang="en-ID" sz="2800" dirty="0"/>
                  <a:t>, </a:t>
                </a:r>
                <a:r>
                  <a:rPr lang="en-ID" sz="2800" dirty="0" err="1"/>
                  <a:t>maka</a:t>
                </a:r>
                <a:r>
                  <a:rPr lang="en-ID" sz="2800" dirty="0"/>
                  <a:t> </a:t>
                </a:r>
                <a:r>
                  <a:rPr lang="en-ID" sz="2800" dirty="0" err="1"/>
                  <a:t>kita</a:t>
                </a:r>
                <a:r>
                  <a:rPr lang="en-ID" sz="2800" dirty="0"/>
                  <a:t> </a:t>
                </a:r>
                <a:r>
                  <a:rPr lang="en-ID" sz="2800" dirty="0" err="1"/>
                  <a:t>memiliki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perbandingan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sebagai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berikut</a:t>
                </a:r>
                <a:r>
                  <a:rPr lang="en-ID" sz="280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ID" sz="2800" dirty="0"/>
                  <a:t> tan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800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𝐵𝐷</m:t>
                        </m:r>
                      </m:den>
                    </m:f>
                  </m:oMath>
                </a14:m>
                <a:r>
                  <a:rPr lang="en-ID" sz="2800" dirty="0"/>
                  <a:t>⇔ </a:t>
                </a:r>
                <a14:m>
                  <m:oMath xmlns:m="http://schemas.openxmlformats.org/officeDocument/2006/math">
                    <m:r>
                      <a:rPr lang="en-ID" sz="2800" i="1" dirty="0" smtClean="0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en-ID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tg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e>
                        </m:func>
                      </m:den>
                    </m:f>
                  </m:oMath>
                </a14:m>
                <a:endParaRPr lang="en-ID" sz="2800" dirty="0"/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den>
                    </m:f>
                  </m:oMath>
                </a14:m>
                <a:r>
                  <a:rPr lang="en-ID" sz="2800" dirty="0"/>
                  <a:t> ⇔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𝐵𝐷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</a:rPr>
                      <m:t>tg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2800" dirty="0"/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=(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tg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e>
                        </m:func>
                      </m:den>
                    </m:f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+10)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sSup>
                          <m:sSup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30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e>
                    </m:func>
                  </m:oMath>
                </a14:m>
                <a:endParaRPr lang="en-ID" sz="2800" dirty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tg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func>
                        </m:e>
                      </m:d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ID" sz="2800" dirty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)=10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tg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⁡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ID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616" y="1124744"/>
                <a:ext cx="10370367" cy="5605765"/>
              </a:xfrm>
              <a:prstGeom prst="rect">
                <a:avLst/>
              </a:prstGeom>
              <a:blipFill>
                <a:blip r:embed="rId2"/>
                <a:stretch>
                  <a:fillRect l="-123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298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/>
              <p:nvPr/>
            </p:nvSpPr>
            <p:spPr>
              <a:xfrm>
                <a:off x="810616" y="1124744"/>
                <a:ext cx="10370367" cy="3794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tg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func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tg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30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func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𝑡𝑔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tg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30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func>
                        </m:den>
                      </m:f>
                    </m:oMath>
                  </m:oMathPara>
                </a14:m>
                <a:endParaRPr lang="en-ID" sz="2800" dirty="0"/>
              </a:p>
              <a:p>
                <a:pPr>
                  <a:lnSpc>
                    <a:spcPct val="150000"/>
                  </a:lnSpc>
                </a:pPr>
                <a:r>
                  <a:rPr lang="en-ID" sz="2800" dirty="0"/>
                  <a:t>Jadi Tinggi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+1,7</m:t>
                    </m:r>
                  </m:oMath>
                </a14:m>
                <a:endParaRPr lang="en-US" sz="2800" b="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10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tg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𝑡𝑔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e>
                        </m:func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𝑡𝑔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60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tg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e>
                        </m:func>
                      </m:den>
                    </m:f>
                  </m:oMath>
                </a14:m>
                <a:r>
                  <a:rPr lang="en-ID" sz="2800" dirty="0"/>
                  <a:t> + 1,7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D881E57-DFA6-443B-87A4-7827C7AEC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616" y="1124744"/>
                <a:ext cx="10370367" cy="3794308"/>
              </a:xfrm>
              <a:prstGeom prst="rect">
                <a:avLst/>
              </a:prstGeom>
              <a:blipFill>
                <a:blip r:embed="rId2"/>
                <a:stretch>
                  <a:fillRect l="-123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500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6A8DD-6903-4B73-ABEB-B0A2B8815940}"/>
              </a:ext>
            </a:extLst>
          </p:cNvPr>
          <p:cNvSpPr txBox="1"/>
          <p:nvPr/>
        </p:nvSpPr>
        <p:spPr>
          <a:xfrm>
            <a:off x="983432" y="3030266"/>
            <a:ext cx="99371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 err="1">
                <a:latin typeface="+mj-lt"/>
              </a:rPr>
              <a:t>Terima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kasih</a:t>
            </a:r>
            <a:endParaRPr lang="en-ID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336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0C14-CE3C-4B53-85BA-41805C43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4743"/>
          </a:xfr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  <a:latin typeface="Segoe Print" panose="02000600000000000000" pitchFamily="2" charset="0"/>
              </a:rPr>
              <a:t>A. Pengantar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B7D2A-3DBD-4860-B09C-DBA596771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295"/>
            <a:ext cx="10515600" cy="524918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8. UTS</a:t>
            </a:r>
          </a:p>
          <a:p>
            <a:pPr marL="0" indent="0" algn="just">
              <a:buNone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9. Rumus jumlah dan selisih sudut</a:t>
            </a:r>
          </a:p>
          <a:p>
            <a:pPr marL="0" indent="0" algn="just">
              <a:buNone/>
            </a:pPr>
            <a:r>
              <a:rPr lang="en-US" sz="2800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10. </a:t>
            </a: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Rumus susut ganda dan sudut paruh</a:t>
            </a:r>
            <a:endParaRPr lang="en-US" sz="2800" b="1" spc="100" noProof="1">
              <a:solidFill>
                <a:schemeClr val="accent6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11. </a:t>
            </a:r>
            <a:r>
              <a:rPr lang="en-US" sz="2800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Rumus </a:t>
            </a: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perkalian ke penjumlahan atau sebaliknya</a:t>
            </a:r>
          </a:p>
          <a:p>
            <a:pPr marL="0" indent="0" algn="just">
              <a:buNone/>
            </a:pPr>
            <a:r>
              <a:rPr lang="en-US" sz="2800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12. Persamaan Trigonometri</a:t>
            </a:r>
          </a:p>
          <a:p>
            <a:pPr marL="0" indent="0" algn="just">
              <a:buNone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13. Pertidaksamaan Trigonometri</a:t>
            </a:r>
          </a:p>
          <a:p>
            <a:pPr marL="0" indent="0" algn="just">
              <a:buNone/>
            </a:pPr>
            <a:r>
              <a:rPr lang="en-US" sz="2800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14. Aplikasi trigo</a:t>
            </a: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nometri dalam penyelesaian soal</a:t>
            </a:r>
          </a:p>
          <a:p>
            <a:pPr marL="0" indent="0" algn="just">
              <a:buNone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15. Aplikasi trigonometri dalam kehidupan sehari-hari</a:t>
            </a:r>
          </a:p>
          <a:p>
            <a:pPr marL="0" indent="0" algn="just">
              <a:buNone/>
            </a:pPr>
            <a:r>
              <a:rPr lang="en-US" b="1" spc="100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16. UAS</a:t>
            </a:r>
          </a:p>
          <a:p>
            <a:pPr marL="0" indent="0" algn="just">
              <a:buNone/>
            </a:pPr>
            <a:endParaRPr lang="id-ID" sz="2800" b="1" noProof="1">
              <a:solidFill>
                <a:schemeClr val="accent6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AF0E3-F3E7-4ADF-B627-F3E4655B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313F3F-54A3-4AD2-8D87-1196CC763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0688"/>
            <a:ext cx="10515600" cy="5544616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noProof="1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b="1" noProof="1">
                <a:latin typeface="Segoe Print" panose="02000600000000000000" pitchFamily="2" charset="0"/>
              </a:rPr>
              <a:t>. </a:t>
            </a:r>
            <a:r>
              <a:rPr lang="en-US" b="1" noProof="1">
                <a:latin typeface="Cambria Math" panose="02040503050406030204" pitchFamily="18" charset="0"/>
                <a:ea typeface="Cambria Math" panose="02040503050406030204" pitchFamily="18" charset="0"/>
              </a:rPr>
              <a:t>Penilaian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noProof="1">
                <a:latin typeface="Cambria Math" panose="02040503050406030204" pitchFamily="18" charset="0"/>
                <a:ea typeface="Cambria Math" panose="02040503050406030204" pitchFamily="18" charset="0"/>
              </a:rPr>
              <a:t>Penilaian terdiri dari 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b="1" noProof="1">
                <a:latin typeface="Cambria Math" panose="02040503050406030204" pitchFamily="18" charset="0"/>
                <a:ea typeface="Cambria Math" panose="02040503050406030204" pitchFamily="18" charset="0"/>
              </a:rPr>
              <a:t>Kehadiran 10%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b="1" noProof="1">
                <a:latin typeface="Cambria Math" panose="02040503050406030204" pitchFamily="18" charset="0"/>
                <a:ea typeface="Cambria Math" panose="02040503050406030204" pitchFamily="18" charset="0"/>
              </a:rPr>
              <a:t>Tugas atau kuis 20%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b="1" noProof="1">
                <a:latin typeface="Cambria Math" panose="02040503050406030204" pitchFamily="18" charset="0"/>
                <a:ea typeface="Cambria Math" panose="02040503050406030204" pitchFamily="18" charset="0"/>
              </a:rPr>
              <a:t>UTS 30%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b="1" noProof="1">
                <a:latin typeface="Cambria Math" panose="02040503050406030204" pitchFamily="18" charset="0"/>
                <a:ea typeface="Cambria Math" panose="02040503050406030204" pitchFamily="18" charset="0"/>
              </a:rPr>
              <a:t>UAS 40%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noProof="1">
                <a:latin typeface="Cambria Math" panose="02040503050406030204" pitchFamily="18" charset="0"/>
                <a:ea typeface="Cambria Math" panose="02040503050406030204" pitchFamily="18" charset="0"/>
              </a:rPr>
              <a:t>Penilaian  Akhir: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d-ID" sz="2400" b="1" noProof="1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E25B48-22E0-4CE4-831E-8BF3F974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7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F64C8-A261-4851-8CC2-BE60578D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3C8D197A-E3BE-4327-BE76-3941F544C36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1942016"/>
                  </p:ext>
                </p:extLst>
              </p:nvPr>
            </p:nvGraphicFramePr>
            <p:xfrm>
              <a:off x="806245" y="908720"/>
              <a:ext cx="10515600" cy="53689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>
                      <a:extLst>
                        <a:ext uri="{9D8B030D-6E8A-4147-A177-3AD203B41FA5}">
                          <a16:colId xmlns:a16="http://schemas.microsoft.com/office/drawing/2014/main" val="3642655603"/>
                        </a:ext>
                      </a:extLst>
                    </a:gridCol>
                    <a:gridCol w="5257800">
                      <a:extLst>
                        <a:ext uri="{9D8B030D-6E8A-4147-A177-3AD203B41FA5}">
                          <a16:colId xmlns:a16="http://schemas.microsoft.com/office/drawing/2014/main" val="104002555"/>
                        </a:ext>
                      </a:extLst>
                    </a:gridCol>
                  </a:tblGrid>
                  <a:tr h="7969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NILAI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Rentang</a:t>
                          </a:r>
                          <a:r>
                            <a:rPr lang="en-US" sz="2400" dirty="0"/>
                            <a:t> </a:t>
                          </a:r>
                          <a:r>
                            <a:rPr lang="en-US" sz="2400" dirty="0" err="1"/>
                            <a:t>skor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115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NA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oMath>
                          </a14:m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80693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A-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81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400" dirty="0"/>
                            <a:t>NA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oMath>
                          </a14:m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21700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B+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71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400" dirty="0"/>
                            <a:t>NA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80</m:t>
                              </m:r>
                            </m:oMath>
                          </a14:m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133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61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400" dirty="0"/>
                            <a:t>NA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70</m:t>
                              </m:r>
                            </m:oMath>
                          </a14:m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62796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B-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51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400" dirty="0"/>
                            <a:t>NA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60</m:t>
                              </m:r>
                            </m:oMath>
                          </a14:m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163517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C+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41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400" dirty="0"/>
                            <a:t>NA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50</m:t>
                              </m:r>
                            </m:oMath>
                          </a14:m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96124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i="0" dirty="0">
                              <a:latin typeface="+mn-lt"/>
                              <a:ea typeface="+mn-ea"/>
                            </a:rPr>
                            <a:t>31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400" dirty="0"/>
                            <a:t>NA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40</m:t>
                              </m:r>
                            </m:oMath>
                          </a14:m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5309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C-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21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400" dirty="0"/>
                            <a:t>NA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</m:t>
                              </m:r>
                            </m:oMath>
                          </a14:m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845831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D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11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400" dirty="0"/>
                            <a:t>NA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73319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E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NA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D" sz="2400" dirty="0"/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126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3C8D197A-E3BE-4327-BE76-3941F544C36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1942016"/>
                  </p:ext>
                </p:extLst>
              </p:nvPr>
            </p:nvGraphicFramePr>
            <p:xfrm>
              <a:off x="806245" y="908720"/>
              <a:ext cx="10515600" cy="53689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>
                      <a:extLst>
                        <a:ext uri="{9D8B030D-6E8A-4147-A177-3AD203B41FA5}">
                          <a16:colId xmlns:a16="http://schemas.microsoft.com/office/drawing/2014/main" val="3642655603"/>
                        </a:ext>
                      </a:extLst>
                    </a:gridCol>
                    <a:gridCol w="5257800">
                      <a:extLst>
                        <a:ext uri="{9D8B030D-6E8A-4147-A177-3AD203B41FA5}">
                          <a16:colId xmlns:a16="http://schemas.microsoft.com/office/drawing/2014/main" val="104002555"/>
                        </a:ext>
                      </a:extLst>
                    </a:gridCol>
                  </a:tblGrid>
                  <a:tr h="7969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NILAI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Rentang</a:t>
                          </a:r>
                          <a:r>
                            <a:rPr lang="en-US" sz="2400" dirty="0"/>
                            <a:t> </a:t>
                          </a:r>
                          <a:r>
                            <a:rPr lang="en-US" sz="2400" dirty="0" err="1"/>
                            <a:t>skor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11523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185333" r="-463" b="-9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06937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A-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285333" r="-463" b="-8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7217006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B+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385333" r="-463" b="-7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13304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485333" r="-463" b="-6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627963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B-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585333" r="-463" b="-5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35170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C+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685333" r="-463" b="-4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961241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785333" r="-463" b="-3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53095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C-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885333" r="-463" b="-2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8458319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D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985333" r="-463" b="-1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733199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E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16" t="-1085333" r="-463" b="-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35126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126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7300F-BA36-41C7-BF87-437E7747A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696"/>
            <a:ext cx="10515600" cy="6028779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noProof="1">
                <a:latin typeface="Cambria Math" panose="02040503050406030204" pitchFamily="18" charset="0"/>
                <a:ea typeface="Cambria Math" panose="02040503050406030204" pitchFamily="18" charset="0"/>
              </a:rPr>
              <a:t>Persyaratan dalam Kuliah 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noProof="1">
                <a:latin typeface="Cambria Math" panose="02040503050406030204" pitchFamily="18" charset="0"/>
                <a:ea typeface="Cambria Math" panose="02040503050406030204" pitchFamily="18" charset="0"/>
              </a:rPr>
              <a:t>Mahasiswa dinyatakan lulus jika mememuhi syarat pada Tabel diatas dengan minimal C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noProof="1">
                <a:latin typeface="Cambria Math" panose="02040503050406030204" pitchFamily="18" charset="0"/>
                <a:ea typeface="Cambria Math" panose="02040503050406030204" pitchFamily="18" charset="0"/>
              </a:rPr>
              <a:t>Kehadiran mahasisma harus memenuhi 50% jumlah kehadiran kalua tidak mahasiswa akan diberi nilai F dan harus mengulang tahun depannya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noProof="1">
                <a:latin typeface="Cambria Math" panose="02040503050406030204" pitchFamily="18" charset="0"/>
                <a:ea typeface="Cambria Math" panose="02040503050406030204" pitchFamily="18" charset="0"/>
              </a:rPr>
              <a:t>Mahasiswa harus mengikuti kuliah denagn zoom meeting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noProof="1">
              <a:latin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A5154-E48A-4755-A971-ECBEE62B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6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D5DE9E-CB49-4850-943F-D29CDE7673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3352" y="395143"/>
                <a:ext cx="11233248" cy="6326332"/>
              </a:xfrm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3200" b="1" dirty="0"/>
                  <a:t>Ukuran </a:t>
                </a:r>
                <a:r>
                  <a:rPr lang="en-US" sz="3200" b="1" dirty="0" err="1"/>
                  <a:t>Sudut</a:t>
                </a:r>
                <a:r>
                  <a:rPr lang="en-US" sz="3200" b="1" dirty="0"/>
                  <a:t> (</a:t>
                </a:r>
                <a:r>
                  <a:rPr lang="en-US" sz="3200" b="1" dirty="0" err="1"/>
                  <a:t>Derajat</a:t>
                </a:r>
                <a:r>
                  <a:rPr lang="en-US" sz="3200" b="1" dirty="0"/>
                  <a:t> dan Radian)</a:t>
                </a:r>
              </a:p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3200" dirty="0"/>
                  <a:t>Pada </a:t>
                </a:r>
                <a:r>
                  <a:rPr lang="en-US" sz="3200" dirty="0" err="1"/>
                  <a:t>umumnya</a:t>
                </a:r>
                <a:r>
                  <a:rPr lang="en-US" sz="3200" dirty="0"/>
                  <a:t>, </a:t>
                </a:r>
                <a:r>
                  <a:rPr lang="en-US" sz="3200" dirty="0" err="1"/>
                  <a:t>ada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dua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ukuran</a:t>
                </a:r>
                <a:r>
                  <a:rPr lang="en-US" sz="3200" dirty="0"/>
                  <a:t> yang </a:t>
                </a:r>
                <a:r>
                  <a:rPr lang="en-US" sz="3200" dirty="0" err="1"/>
                  <a:t>digunakan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untuk</a:t>
                </a:r>
                <a:r>
                  <a:rPr lang="en-US" sz="3200" dirty="0"/>
                  <a:t> </a:t>
                </a:r>
                <a:r>
                  <a:rPr lang="en-US" sz="3200" dirty="0" err="1"/>
                  <a:t>menentukan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besar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suatu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sudut</a:t>
                </a:r>
                <a:r>
                  <a:rPr lang="en-US" sz="3200" dirty="0"/>
                  <a:t>, </a:t>
                </a:r>
                <a:r>
                  <a:rPr lang="en-US" sz="3200" dirty="0" err="1"/>
                  <a:t>yaitu</a:t>
                </a:r>
                <a:r>
                  <a:rPr lang="en-US" sz="3200" dirty="0"/>
                  <a:t> </a:t>
                </a:r>
                <a:r>
                  <a:rPr lang="en-US" sz="3200" dirty="0" err="1"/>
                  <a:t>derajat</a:t>
                </a:r>
                <a:r>
                  <a:rPr lang="en-US" sz="3200" dirty="0"/>
                  <a:t> dan radian. Tanda “ o ” dan “ rad ” </a:t>
                </a:r>
                <a:r>
                  <a:rPr lang="en-US" sz="3200" dirty="0" err="1"/>
                  <a:t>berturutturut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menyatakan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simbol</a:t>
                </a:r>
                <a:r>
                  <a:rPr lang="en-US" sz="3200" dirty="0"/>
                  <a:t> </a:t>
                </a:r>
                <a:r>
                  <a:rPr lang="en-US" sz="3200" dirty="0" err="1"/>
                  <a:t>derajat</a:t>
                </a:r>
                <a:r>
                  <a:rPr lang="en-US" sz="3200" dirty="0"/>
                  <a:t> dan radian. </a:t>
                </a:r>
                <a:r>
                  <a:rPr lang="en-US" sz="3200" dirty="0" err="1"/>
                  <a:t>Singkatnya</a:t>
                </a:r>
                <a:r>
                  <a:rPr lang="en-US" sz="3200" dirty="0"/>
                  <a:t>, </a:t>
                </a:r>
                <a:r>
                  <a:rPr lang="en-US" sz="3200" dirty="0" err="1"/>
                  <a:t>satu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putaran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penuh</a:t>
                </a:r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, </a:t>
                </a:r>
                <a:r>
                  <a:rPr lang="en-US" sz="3200" dirty="0" err="1"/>
                  <a:t>atau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didefenisikan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sebagai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besarnya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sudut</a:t>
                </a:r>
                <a:r>
                  <a:rPr lang="en-US" sz="3200" dirty="0"/>
                  <a:t> yang </a:t>
                </a:r>
                <a:r>
                  <a:rPr lang="en-US" sz="3200" dirty="0" err="1"/>
                  <a:t>dibentuk</a:t>
                </a:r>
                <a:r>
                  <a:rPr lang="en-US" sz="3200" dirty="0"/>
                  <a:t> oleh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en-US" sz="3200" dirty="0"/>
                  <a:t> kali </a:t>
                </a:r>
                <a:r>
                  <a:rPr lang="en-US" sz="3200" dirty="0" err="1"/>
                  <a:t>putaran</a:t>
                </a:r>
                <a:r>
                  <a:rPr lang="en-US" sz="3200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D5DE9E-CB49-4850-943F-D29CDE7673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3352" y="395143"/>
                <a:ext cx="11233248" cy="6326332"/>
              </a:xfrm>
              <a:blipFill>
                <a:blip r:embed="rId3"/>
                <a:stretch>
                  <a:fillRect l="-1301" r="-1355"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8C417-AA3E-45F5-A5E7-77B6256C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ACE2F3-5149-4078-9375-73EA4144982F}"/>
              </a:ext>
            </a:extLst>
          </p:cNvPr>
          <p:cNvSpPr/>
          <p:nvPr/>
        </p:nvSpPr>
        <p:spPr>
          <a:xfrm>
            <a:off x="4583832" y="5619135"/>
            <a:ext cx="5832648" cy="44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18022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9146A6-D2EA-4410-A3CA-54FB5FF43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853"/>
            <a:ext cx="12192000" cy="1019883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UKURAN SUDUT (DERAJAT DAN RADIAN)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71986C-98F4-41F0-B310-F17D9961A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800"/>
            <a:ext cx="10515600" cy="5092676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noProof="1">
                <a:latin typeface="Cambria" pitchFamily="18" charset="0"/>
              </a:rPr>
              <a:t>¼                                                    ½ 																																							                        			1                                                            1/360 		</a:t>
            </a:r>
            <a:endParaRPr lang="id-ID" noProof="1">
              <a:latin typeface="Cambria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CA9F0-99C9-4EEE-B999-53CE8EAA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1DFE10E5-4A08-4E46-A53A-168866E05B39}"/>
              </a:ext>
            </a:extLst>
          </p:cNvPr>
          <p:cNvSpPr/>
          <p:nvPr/>
        </p:nvSpPr>
        <p:spPr>
          <a:xfrm>
            <a:off x="1199456" y="1916832"/>
            <a:ext cx="2736304" cy="2484276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197F9645-DBC9-4B84-8988-415C2BAC8F03}"/>
              </a:ext>
            </a:extLst>
          </p:cNvPr>
          <p:cNvSpPr/>
          <p:nvPr/>
        </p:nvSpPr>
        <p:spPr>
          <a:xfrm>
            <a:off x="5807968" y="1760327"/>
            <a:ext cx="2592288" cy="234360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05D1AA8-D78F-451B-B6C7-74666B2C55B9}"/>
              </a:ext>
            </a:extLst>
          </p:cNvPr>
          <p:cNvCxnSpPr>
            <a:stCxn id="18" idx="2"/>
          </p:cNvCxnSpPr>
          <p:nvPr/>
        </p:nvCxnSpPr>
        <p:spPr>
          <a:xfrm flipV="1">
            <a:off x="5807968" y="2924944"/>
            <a:ext cx="2592288" cy="71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2528F27-116E-4BCE-9C2D-AF3E2B893EE7}"/>
              </a:ext>
            </a:extLst>
          </p:cNvPr>
          <p:cNvCxnSpPr>
            <a:stCxn id="2" idx="6"/>
          </p:cNvCxnSpPr>
          <p:nvPr/>
        </p:nvCxnSpPr>
        <p:spPr>
          <a:xfrm flipH="1" flipV="1">
            <a:off x="2567608" y="3140968"/>
            <a:ext cx="1368152" cy="180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E62AA5E-8411-4810-9A86-384493DF9768}"/>
              </a:ext>
            </a:extLst>
          </p:cNvPr>
          <p:cNvCxnSpPr>
            <a:stCxn id="2" idx="0"/>
          </p:cNvCxnSpPr>
          <p:nvPr/>
        </p:nvCxnSpPr>
        <p:spPr>
          <a:xfrm>
            <a:off x="2567608" y="1916832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DF248FAC-A13B-4C1D-8CAA-B693FD748539}"/>
              </a:ext>
            </a:extLst>
          </p:cNvPr>
          <p:cNvSpPr/>
          <p:nvPr/>
        </p:nvSpPr>
        <p:spPr>
          <a:xfrm>
            <a:off x="1653208" y="4689140"/>
            <a:ext cx="2066528" cy="16672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6C38E5ED-0B15-497A-A3A9-AB47212DC197}"/>
              </a:ext>
            </a:extLst>
          </p:cNvPr>
          <p:cNvSpPr/>
          <p:nvPr/>
        </p:nvSpPr>
        <p:spPr>
          <a:xfrm>
            <a:off x="6096000" y="4494800"/>
            <a:ext cx="2208366" cy="1836204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5B99AD0-FAB7-48FC-A474-79DD2B5E7F16}"/>
              </a:ext>
            </a:extLst>
          </p:cNvPr>
          <p:cNvCxnSpPr>
            <a:stCxn id="29" idx="6"/>
          </p:cNvCxnSpPr>
          <p:nvPr/>
        </p:nvCxnSpPr>
        <p:spPr>
          <a:xfrm flipH="1" flipV="1">
            <a:off x="7248128" y="5373216"/>
            <a:ext cx="1056238" cy="396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6A8DD-6903-4B73-ABEB-B0A2B8815940}"/>
              </a:ext>
            </a:extLst>
          </p:cNvPr>
          <p:cNvSpPr txBox="1"/>
          <p:nvPr/>
        </p:nvSpPr>
        <p:spPr>
          <a:xfrm>
            <a:off x="1055440" y="1268760"/>
            <a:ext cx="9937104" cy="584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800" dirty="0" err="1"/>
              <a:t>Tentunya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Gambar 4. 1, </a:t>
            </a:r>
            <a:r>
              <a:rPr lang="en-ID" sz="2800" dirty="0" err="1"/>
              <a:t>kamu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mendeskripsikan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beberapa</a:t>
            </a:r>
            <a:r>
              <a:rPr lang="en-ID" sz="2800" dirty="0"/>
              <a:t> </a:t>
            </a:r>
            <a:r>
              <a:rPr lang="en-ID" sz="2800" dirty="0" err="1"/>
              <a:t>satuan</a:t>
            </a:r>
            <a:r>
              <a:rPr lang="en-ID" sz="2800" dirty="0"/>
              <a:t> </a:t>
            </a:r>
            <a:r>
              <a:rPr lang="en-ID" sz="2800" dirty="0" err="1"/>
              <a:t>putaran</a:t>
            </a:r>
            <a:r>
              <a:rPr lang="en-ID" sz="2800" dirty="0"/>
              <a:t> yang lain. </a:t>
            </a:r>
            <a:r>
              <a:rPr lang="en-ID" sz="2800" dirty="0" err="1"/>
              <a:t>Misalnya</a:t>
            </a:r>
            <a:r>
              <a:rPr lang="en-ID" sz="2800" dirty="0"/>
              <a:t>, </a:t>
            </a:r>
            <a:r>
              <a:rPr lang="en-ID" sz="2800" dirty="0" err="1"/>
              <a:t>untuk</a:t>
            </a:r>
            <a:r>
              <a:rPr lang="en-ID" sz="2800" dirty="0"/>
              <a:t> 1/3 </a:t>
            </a:r>
            <a:r>
              <a:rPr lang="en-ID" sz="2800" dirty="0" err="1"/>
              <a:t>putaran</a:t>
            </a:r>
            <a:r>
              <a:rPr lang="en-ID" sz="2800" dirty="0"/>
              <a:t>, 1/6  </a:t>
            </a:r>
            <a:r>
              <a:rPr lang="en-ID" sz="2800" dirty="0" err="1"/>
              <a:t>putaran</a:t>
            </a:r>
            <a:r>
              <a:rPr lang="en-ID" sz="2800" dirty="0"/>
              <a:t>, 2/3 </a:t>
            </a:r>
            <a:r>
              <a:rPr lang="en-ID" sz="2800" dirty="0" err="1"/>
              <a:t>putaran</a:t>
            </a:r>
            <a:r>
              <a:rPr lang="en-ID" sz="2800" dirty="0"/>
              <a:t>. </a:t>
            </a:r>
            <a:r>
              <a:rPr lang="en-ID" sz="2800" dirty="0" err="1"/>
              <a:t>Sebelum</a:t>
            </a:r>
            <a:r>
              <a:rPr lang="en-ID" sz="2800" dirty="0"/>
              <a:t>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memahami</a:t>
            </a:r>
            <a:r>
              <a:rPr lang="en-ID" sz="2800" dirty="0"/>
              <a:t> </a:t>
            </a:r>
            <a:r>
              <a:rPr lang="en-ID" sz="2800" dirty="0" err="1"/>
              <a:t>hubungan</a:t>
            </a:r>
            <a:r>
              <a:rPr lang="en-ID" sz="2800" dirty="0"/>
              <a:t> </a:t>
            </a:r>
            <a:r>
              <a:rPr lang="en-ID" sz="2800" dirty="0" err="1"/>
              <a:t>derajat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radian, </a:t>
            </a:r>
            <a:r>
              <a:rPr lang="en-ID" sz="2800" dirty="0" err="1"/>
              <a:t>mari</a:t>
            </a:r>
            <a:r>
              <a:rPr lang="en-ID" sz="2800" dirty="0"/>
              <a:t> </a:t>
            </a:r>
            <a:r>
              <a:rPr lang="en-ID" sz="2800" dirty="0" err="1"/>
              <a:t>pelajari</a:t>
            </a:r>
            <a:r>
              <a:rPr lang="en-ID" sz="2800" dirty="0"/>
              <a:t> </a:t>
            </a:r>
            <a:r>
              <a:rPr lang="en-ID" sz="2800" dirty="0" err="1"/>
              <a:t>teori</a:t>
            </a:r>
            <a:r>
              <a:rPr lang="en-ID" sz="2800" dirty="0"/>
              <a:t> </a:t>
            </a:r>
            <a:r>
              <a:rPr lang="en-ID" sz="2800" dirty="0" err="1"/>
              <a:t>mengenai</a:t>
            </a:r>
            <a:r>
              <a:rPr lang="en-ID" sz="2800" dirty="0"/>
              <a:t> radian </a:t>
            </a:r>
            <a:r>
              <a:rPr lang="en-ID" sz="2800" dirty="0" err="1"/>
              <a:t>berikut</a:t>
            </a:r>
            <a:r>
              <a:rPr lang="en-ID" sz="28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ID" sz="2800" dirty="0"/>
              <a:t>                                           A </a:t>
            </a:r>
          </a:p>
          <a:p>
            <a:pPr algn="just">
              <a:lnSpc>
                <a:spcPct val="150000"/>
              </a:lnSpc>
            </a:pPr>
            <a:r>
              <a:rPr lang="en-ID" sz="2800" dirty="0"/>
              <a:t>                                               B</a:t>
            </a:r>
          </a:p>
          <a:p>
            <a:pPr algn="just">
              <a:lnSpc>
                <a:spcPct val="150000"/>
              </a:lnSpc>
            </a:pPr>
            <a:endParaRPr lang="en-ID" sz="2800" dirty="0"/>
          </a:p>
          <a:p>
            <a:pPr algn="just">
              <a:lnSpc>
                <a:spcPct val="150000"/>
              </a:lnSpc>
            </a:pPr>
            <a:endParaRPr lang="en-ID" sz="2800" dirty="0"/>
          </a:p>
          <a:p>
            <a:pPr algn="just">
              <a:lnSpc>
                <a:spcPct val="150000"/>
              </a:lnSpc>
            </a:pPr>
            <a:endParaRPr lang="en-ID" sz="2800" dirty="0"/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87D689AA-D3CF-4FDD-AA1B-75B5A1C74ECE}"/>
              </a:ext>
            </a:extLst>
          </p:cNvPr>
          <p:cNvSpPr/>
          <p:nvPr/>
        </p:nvSpPr>
        <p:spPr>
          <a:xfrm>
            <a:off x="2132720" y="3789040"/>
            <a:ext cx="2743200" cy="265115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24BF64-3873-4758-9E95-C183BFA45BED}"/>
              </a:ext>
            </a:extLst>
          </p:cNvPr>
          <p:cNvCxnSpPr/>
          <p:nvPr/>
        </p:nvCxnSpPr>
        <p:spPr>
          <a:xfrm>
            <a:off x="2132720" y="5157192"/>
            <a:ext cx="2743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2DFC86-8DAD-4B86-AB80-AE23A2C17025}"/>
              </a:ext>
            </a:extLst>
          </p:cNvPr>
          <p:cNvCxnSpPr/>
          <p:nvPr/>
        </p:nvCxnSpPr>
        <p:spPr>
          <a:xfrm>
            <a:off x="3504320" y="3815097"/>
            <a:ext cx="0" cy="27238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81C143-BE61-4831-9122-D19E9359B52E}"/>
              </a:ext>
            </a:extLst>
          </p:cNvPr>
          <p:cNvCxnSpPr/>
          <p:nvPr/>
        </p:nvCxnSpPr>
        <p:spPr>
          <a:xfrm flipV="1">
            <a:off x="3505635" y="4209992"/>
            <a:ext cx="1007504" cy="9246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C87C5CC-61EE-4A81-8C63-0CBE0368DE10}"/>
              </a:ext>
            </a:extLst>
          </p:cNvPr>
          <p:cNvSpPr txBox="1"/>
          <p:nvPr/>
        </p:nvSpPr>
        <p:spPr>
          <a:xfrm flipH="1">
            <a:off x="3261399" y="4895449"/>
            <a:ext cx="242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ID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CC0FE6-4D0F-4FE0-B0E5-8EC7DD3B09B1}"/>
              </a:ext>
            </a:extLst>
          </p:cNvPr>
          <p:cNvSpPr txBox="1"/>
          <p:nvPr/>
        </p:nvSpPr>
        <p:spPr>
          <a:xfrm>
            <a:off x="3767273" y="5020724"/>
            <a:ext cx="30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ID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750C9E-CC10-4E50-B4A4-40C68ABC1882}"/>
              </a:ext>
            </a:extLst>
          </p:cNvPr>
          <p:cNvSpPr txBox="1"/>
          <p:nvPr/>
        </p:nvSpPr>
        <p:spPr>
          <a:xfrm>
            <a:off x="3721555" y="4546676"/>
            <a:ext cx="269235" cy="36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ID" dirty="0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B2045E39-979A-4E1D-B763-ED3A57ECB48E}"/>
              </a:ext>
            </a:extLst>
          </p:cNvPr>
          <p:cNvSpPr/>
          <p:nvPr/>
        </p:nvSpPr>
        <p:spPr>
          <a:xfrm>
            <a:off x="3874059" y="4693786"/>
            <a:ext cx="45719" cy="32347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D829DD-E85E-4951-B267-CF6838CE22C7}"/>
                  </a:ext>
                </a:extLst>
              </p:cNvPr>
              <p:cNvSpPr txBox="1"/>
              <p:nvPr/>
            </p:nvSpPr>
            <p:spPr>
              <a:xfrm>
                <a:off x="3637478" y="4877506"/>
                <a:ext cx="3684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D829DD-E85E-4951-B267-CF6838CE22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478" y="4877506"/>
                <a:ext cx="36842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09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1012</Words>
  <Application>Microsoft Office PowerPoint</Application>
  <PresentationFormat>Widescreen</PresentationFormat>
  <Paragraphs>211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Cambria Math</vt:lpstr>
      <vt:lpstr>Segoe Print</vt:lpstr>
      <vt:lpstr>Office Theme</vt:lpstr>
      <vt:lpstr>PowerPoint Presentation</vt:lpstr>
      <vt:lpstr>A. Pengantar </vt:lpstr>
      <vt:lpstr>A. Pengantar </vt:lpstr>
      <vt:lpstr>PowerPoint Presentation</vt:lpstr>
      <vt:lpstr>PowerPoint Presentation</vt:lpstr>
      <vt:lpstr>PowerPoint Presentation</vt:lpstr>
      <vt:lpstr>PowerPoint Presentation</vt:lpstr>
      <vt:lpstr>UKURAN SUDUT (DERAJAT DAN RADIAN)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senni muthia</dc:creator>
  <cp:lastModifiedBy>ASEP IKIN SUGANDI</cp:lastModifiedBy>
  <cp:revision>74</cp:revision>
  <dcterms:created xsi:type="dcterms:W3CDTF">2020-05-08T03:38:53Z</dcterms:created>
  <dcterms:modified xsi:type="dcterms:W3CDTF">2020-09-20T12:58:17Z</dcterms:modified>
</cp:coreProperties>
</file>