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2"/>
    <p:sldId id="267" r:id="rId3"/>
    <p:sldId id="268" r:id="rId4"/>
    <p:sldId id="256" r:id="rId5"/>
    <p:sldId id="259" r:id="rId6"/>
    <p:sldId id="261" r:id="rId7"/>
    <p:sldId id="262" r:id="rId8"/>
    <p:sldId id="263" r:id="rId9"/>
    <p:sldId id="265" r:id="rId10"/>
    <p:sldId id="264" r:id="rId11"/>
    <p:sldId id="266" r:id="rId12"/>
    <p:sldId id="269" r:id="rId13"/>
    <p:sldId id="271" r:id="rId14"/>
    <p:sldId id="272" r:id="rId15"/>
    <p:sldId id="274" r:id="rId16"/>
    <p:sldId id="275" r:id="rId17"/>
    <p:sldId id="27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EDB957-15BC-42B4-9011-79CB407F0059}" type="doc">
      <dgm:prSet loTypeId="urn:microsoft.com/office/officeart/2011/layout/HexagonRadial" loCatId="cycle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ID"/>
        </a:p>
      </dgm:t>
    </dgm:pt>
    <dgm:pt modelId="{8BC48E41-91A0-4100-BB83-CD9B86F2B4C6}">
      <dgm:prSet phldrT="[Text]" custT="1"/>
      <dgm:spPr/>
      <dgm:t>
        <a:bodyPr/>
        <a:lstStyle/>
        <a:p>
          <a:r>
            <a:rPr lang="en-ID" sz="2400" b="1" dirty="0">
              <a:solidFill>
                <a:schemeClr val="bg1"/>
              </a:solidFill>
            </a:rPr>
            <a:t>6 </a:t>
          </a:r>
          <a:r>
            <a:rPr lang="en-ID" sz="2400" b="1" dirty="0" err="1">
              <a:solidFill>
                <a:schemeClr val="bg1"/>
              </a:solidFill>
            </a:rPr>
            <a:t>Teori</a:t>
          </a:r>
          <a:endParaRPr lang="en-ID" sz="2400" b="1" dirty="0">
            <a:solidFill>
              <a:schemeClr val="bg1"/>
            </a:solidFill>
          </a:endParaRPr>
        </a:p>
      </dgm:t>
    </dgm:pt>
    <dgm:pt modelId="{F9E6A9F7-3BC0-49CD-82FD-A5DEB8BD99D2}" type="parTrans" cxnId="{54D63D9C-A7F5-44E6-9096-F04524B21BA0}">
      <dgm:prSet/>
      <dgm:spPr/>
      <dgm:t>
        <a:bodyPr/>
        <a:lstStyle/>
        <a:p>
          <a:endParaRPr lang="en-ID"/>
        </a:p>
      </dgm:t>
    </dgm:pt>
    <dgm:pt modelId="{9EF4B482-BF6B-4295-930C-55F8A2E1BF41}" type="sibTrans" cxnId="{54D63D9C-A7F5-44E6-9096-F04524B21BA0}">
      <dgm:prSet/>
      <dgm:spPr/>
      <dgm:t>
        <a:bodyPr/>
        <a:lstStyle/>
        <a:p>
          <a:endParaRPr lang="en-ID"/>
        </a:p>
      </dgm:t>
    </dgm:pt>
    <dgm:pt modelId="{B33512BE-6C54-44C1-8E6F-7148926F4106}">
      <dgm:prSet phldrT="[Text]" custT="1"/>
      <dgm:spPr/>
      <dgm:t>
        <a:bodyPr/>
        <a:lstStyle/>
        <a:p>
          <a:r>
            <a:rPr lang="en-ID" sz="1400" b="1" dirty="0" err="1"/>
            <a:t>Kelebihan</a:t>
          </a:r>
          <a:endParaRPr lang="en-ID" sz="1400" b="1" dirty="0"/>
        </a:p>
      </dgm:t>
    </dgm:pt>
    <dgm:pt modelId="{6B3820CA-3229-448D-AA37-893BFA7B5E95}" type="parTrans" cxnId="{611A5679-F2C6-4FB7-8759-B68D49B791B5}">
      <dgm:prSet/>
      <dgm:spPr/>
      <dgm:t>
        <a:bodyPr/>
        <a:lstStyle/>
        <a:p>
          <a:endParaRPr lang="en-ID"/>
        </a:p>
      </dgm:t>
    </dgm:pt>
    <dgm:pt modelId="{A124E8AB-A43F-48DC-A5DB-946339AB6BFE}" type="sibTrans" cxnId="{611A5679-F2C6-4FB7-8759-B68D49B791B5}">
      <dgm:prSet/>
      <dgm:spPr/>
      <dgm:t>
        <a:bodyPr/>
        <a:lstStyle/>
        <a:p>
          <a:endParaRPr lang="en-ID"/>
        </a:p>
      </dgm:t>
    </dgm:pt>
    <dgm:pt modelId="{B57B69A9-BF94-468F-81D7-164711836DBC}">
      <dgm:prSet phldrT="[Text]" custT="1"/>
      <dgm:spPr/>
      <dgm:t>
        <a:bodyPr/>
        <a:lstStyle/>
        <a:p>
          <a:r>
            <a:rPr lang="en-ID" sz="1800" b="1" dirty="0" err="1"/>
            <a:t>Sifat</a:t>
          </a:r>
          <a:endParaRPr lang="en-ID" sz="1800" b="1" dirty="0"/>
        </a:p>
      </dgm:t>
    </dgm:pt>
    <dgm:pt modelId="{0218F6F0-3B46-43EE-BDF7-A56FECD31C5B}" type="parTrans" cxnId="{9A3FC659-CA04-48C8-BC4F-9097F2168E4C}">
      <dgm:prSet/>
      <dgm:spPr/>
      <dgm:t>
        <a:bodyPr/>
        <a:lstStyle/>
        <a:p>
          <a:endParaRPr lang="en-ID"/>
        </a:p>
      </dgm:t>
    </dgm:pt>
    <dgm:pt modelId="{70F34AD2-F9AD-434C-8DA0-D6DD0ED91493}" type="sibTrans" cxnId="{9A3FC659-CA04-48C8-BC4F-9097F2168E4C}">
      <dgm:prSet/>
      <dgm:spPr/>
      <dgm:t>
        <a:bodyPr/>
        <a:lstStyle/>
        <a:p>
          <a:endParaRPr lang="en-ID"/>
        </a:p>
      </dgm:t>
    </dgm:pt>
    <dgm:pt modelId="{E7AB8500-F8FC-4099-96FE-2944CD17CA55}">
      <dgm:prSet phldrT="[Text]"/>
      <dgm:spPr/>
      <dgm:t>
        <a:bodyPr/>
        <a:lstStyle/>
        <a:p>
          <a:r>
            <a:rPr lang="en-ID" b="1" dirty="0" err="1"/>
            <a:t>Keturunan</a:t>
          </a:r>
          <a:r>
            <a:rPr lang="en-ID" b="1" dirty="0"/>
            <a:t>/ </a:t>
          </a:r>
          <a:r>
            <a:rPr lang="en-ID" b="1" dirty="0" err="1"/>
            <a:t>Bawaan</a:t>
          </a:r>
          <a:r>
            <a:rPr lang="en-ID" b="1" dirty="0"/>
            <a:t> </a:t>
          </a:r>
          <a:r>
            <a:rPr lang="en-ID" b="1" dirty="0" err="1"/>
            <a:t>Lahir</a:t>
          </a:r>
          <a:endParaRPr lang="en-ID" b="1" dirty="0"/>
        </a:p>
      </dgm:t>
    </dgm:pt>
    <dgm:pt modelId="{CD4CE701-6772-4EFF-9B7E-9E64EA0B8CFB}" type="parTrans" cxnId="{DF022232-A779-4FDA-A606-E13BB2F553C2}">
      <dgm:prSet/>
      <dgm:spPr/>
      <dgm:t>
        <a:bodyPr/>
        <a:lstStyle/>
        <a:p>
          <a:endParaRPr lang="en-ID"/>
        </a:p>
      </dgm:t>
    </dgm:pt>
    <dgm:pt modelId="{AA75B048-B5E0-4893-8825-F3B845A3602A}" type="sibTrans" cxnId="{DF022232-A779-4FDA-A606-E13BB2F553C2}">
      <dgm:prSet/>
      <dgm:spPr/>
      <dgm:t>
        <a:bodyPr/>
        <a:lstStyle/>
        <a:p>
          <a:endParaRPr lang="en-ID"/>
        </a:p>
      </dgm:t>
    </dgm:pt>
    <dgm:pt modelId="{F76E6FF7-365D-4981-9209-42F37AF1BA28}">
      <dgm:prSet phldrT="[Text]" custT="1"/>
      <dgm:spPr/>
      <dgm:t>
        <a:bodyPr/>
        <a:lstStyle/>
        <a:p>
          <a:r>
            <a:rPr lang="en-ID" sz="1400" b="1" dirty="0" err="1"/>
            <a:t>Kharismatik</a:t>
          </a:r>
          <a:endParaRPr lang="en-ID" sz="1400" b="1" dirty="0"/>
        </a:p>
      </dgm:t>
    </dgm:pt>
    <dgm:pt modelId="{08563D00-3420-4D47-B363-0188AF9ABAF5}" type="parTrans" cxnId="{E50D43EC-EFB1-4ED5-830E-F5BAD5161B8F}">
      <dgm:prSet/>
      <dgm:spPr/>
      <dgm:t>
        <a:bodyPr/>
        <a:lstStyle/>
        <a:p>
          <a:endParaRPr lang="en-ID"/>
        </a:p>
      </dgm:t>
    </dgm:pt>
    <dgm:pt modelId="{A3F59AEB-BEE3-4A39-9D0A-B501BFB73888}" type="sibTrans" cxnId="{E50D43EC-EFB1-4ED5-830E-F5BAD5161B8F}">
      <dgm:prSet/>
      <dgm:spPr/>
      <dgm:t>
        <a:bodyPr/>
        <a:lstStyle/>
        <a:p>
          <a:endParaRPr lang="en-ID"/>
        </a:p>
      </dgm:t>
    </dgm:pt>
    <dgm:pt modelId="{31FFA804-FF62-4823-A53A-CF6110EF439A}">
      <dgm:prSet phldrT="[Text]" custT="1"/>
      <dgm:spPr/>
      <dgm:t>
        <a:bodyPr/>
        <a:lstStyle/>
        <a:p>
          <a:r>
            <a:rPr lang="en-ID" sz="1600" b="1" dirty="0" err="1"/>
            <a:t>Bakat</a:t>
          </a:r>
          <a:endParaRPr lang="en-ID" sz="1600" b="1" dirty="0"/>
        </a:p>
      </dgm:t>
    </dgm:pt>
    <dgm:pt modelId="{5FCF4974-8822-4C1B-8920-4C84B7A6B928}" type="parTrans" cxnId="{3494F580-DEB9-4BF0-B1A9-F75968A78713}">
      <dgm:prSet/>
      <dgm:spPr/>
      <dgm:t>
        <a:bodyPr/>
        <a:lstStyle/>
        <a:p>
          <a:endParaRPr lang="en-ID"/>
        </a:p>
      </dgm:t>
    </dgm:pt>
    <dgm:pt modelId="{30889BAD-FEA7-450A-A24F-18B07690A638}" type="sibTrans" cxnId="{3494F580-DEB9-4BF0-B1A9-F75968A78713}">
      <dgm:prSet/>
      <dgm:spPr/>
      <dgm:t>
        <a:bodyPr/>
        <a:lstStyle/>
        <a:p>
          <a:endParaRPr lang="en-ID"/>
        </a:p>
      </dgm:t>
    </dgm:pt>
    <dgm:pt modelId="{C31FA2A8-5FB8-4940-80D2-D738F36CFA72}">
      <dgm:prSet phldrT="[Text]" custT="1"/>
      <dgm:spPr/>
      <dgm:t>
        <a:bodyPr/>
        <a:lstStyle/>
        <a:p>
          <a:r>
            <a:rPr lang="en-ID" sz="1600" b="1" dirty="0" err="1"/>
            <a:t>Sosial</a:t>
          </a:r>
          <a:endParaRPr lang="en-ID" sz="1600" b="1" dirty="0"/>
        </a:p>
      </dgm:t>
    </dgm:pt>
    <dgm:pt modelId="{1DA46630-1F30-44BB-A9A4-BE40D0EA097F}" type="parTrans" cxnId="{877E24A2-7A8F-4ECD-BF4B-994A3CB0B960}">
      <dgm:prSet/>
      <dgm:spPr/>
      <dgm:t>
        <a:bodyPr/>
        <a:lstStyle/>
        <a:p>
          <a:endParaRPr lang="en-ID"/>
        </a:p>
      </dgm:t>
    </dgm:pt>
    <dgm:pt modelId="{99B06852-EBB9-4200-8495-A7F3A7053CB5}" type="sibTrans" cxnId="{877E24A2-7A8F-4ECD-BF4B-994A3CB0B960}">
      <dgm:prSet/>
      <dgm:spPr/>
      <dgm:t>
        <a:bodyPr/>
        <a:lstStyle/>
        <a:p>
          <a:endParaRPr lang="en-ID"/>
        </a:p>
      </dgm:t>
    </dgm:pt>
    <dgm:pt modelId="{50CA7A0A-21A6-4534-8791-9198083063DC}" type="pres">
      <dgm:prSet presAssocID="{1AEDB957-15BC-42B4-9011-79CB407F0059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DB1C3D54-D47F-4135-AB59-CD46DFBB3615}" type="pres">
      <dgm:prSet presAssocID="{8BC48E41-91A0-4100-BB83-CD9B86F2B4C6}" presName="Parent" presStyleLbl="node0" presStyleIdx="0" presStyleCnt="1">
        <dgm:presLayoutVars>
          <dgm:chMax val="6"/>
          <dgm:chPref val="6"/>
        </dgm:presLayoutVars>
      </dgm:prSet>
      <dgm:spPr/>
    </dgm:pt>
    <dgm:pt modelId="{7AEB33C1-9EDC-4D02-890D-59C87B2172A4}" type="pres">
      <dgm:prSet presAssocID="{B33512BE-6C54-44C1-8E6F-7148926F4106}" presName="Accent1" presStyleCnt="0"/>
      <dgm:spPr/>
    </dgm:pt>
    <dgm:pt modelId="{52172EAF-A9EC-49DA-B24D-2F999C56553D}" type="pres">
      <dgm:prSet presAssocID="{B33512BE-6C54-44C1-8E6F-7148926F4106}" presName="Accent" presStyleLbl="bgShp" presStyleIdx="0" presStyleCnt="6"/>
      <dgm:spPr/>
    </dgm:pt>
    <dgm:pt modelId="{B75DF6FD-FA7D-4542-A134-AC4B481D85C3}" type="pres">
      <dgm:prSet presAssocID="{B33512BE-6C54-44C1-8E6F-7148926F4106}" presName="Child1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F2A0D616-BF78-458D-A8B3-A08CD2DCEC24}" type="pres">
      <dgm:prSet presAssocID="{B57B69A9-BF94-468F-81D7-164711836DBC}" presName="Accent2" presStyleCnt="0"/>
      <dgm:spPr/>
    </dgm:pt>
    <dgm:pt modelId="{C89C1646-6FF6-408E-83D4-5D7A7F0FEDA5}" type="pres">
      <dgm:prSet presAssocID="{B57B69A9-BF94-468F-81D7-164711836DBC}" presName="Accent" presStyleLbl="bgShp" presStyleIdx="1" presStyleCnt="6"/>
      <dgm:spPr/>
    </dgm:pt>
    <dgm:pt modelId="{1C01B402-F617-447D-BF87-0D52D72D677B}" type="pres">
      <dgm:prSet presAssocID="{B57B69A9-BF94-468F-81D7-164711836DBC}" presName="Child2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034D7884-0AA1-4295-8AA8-74465082A174}" type="pres">
      <dgm:prSet presAssocID="{E7AB8500-F8FC-4099-96FE-2944CD17CA55}" presName="Accent3" presStyleCnt="0"/>
      <dgm:spPr/>
    </dgm:pt>
    <dgm:pt modelId="{B31D4042-2839-4A70-B1BF-DE94F448ED58}" type="pres">
      <dgm:prSet presAssocID="{E7AB8500-F8FC-4099-96FE-2944CD17CA55}" presName="Accent" presStyleLbl="bgShp" presStyleIdx="2" presStyleCnt="6"/>
      <dgm:spPr/>
    </dgm:pt>
    <dgm:pt modelId="{83E882D1-50ED-4150-8E8C-0469CBCD002F}" type="pres">
      <dgm:prSet presAssocID="{E7AB8500-F8FC-4099-96FE-2944CD17CA55}" presName="Child3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195F62AD-A0EA-4D3C-9AAC-A09D90193EE3}" type="pres">
      <dgm:prSet presAssocID="{F76E6FF7-365D-4981-9209-42F37AF1BA28}" presName="Accent4" presStyleCnt="0"/>
      <dgm:spPr/>
    </dgm:pt>
    <dgm:pt modelId="{F03F2C84-E1CB-4B2F-AFF5-23810467EDDB}" type="pres">
      <dgm:prSet presAssocID="{F76E6FF7-365D-4981-9209-42F37AF1BA28}" presName="Accent" presStyleLbl="bgShp" presStyleIdx="3" presStyleCnt="6"/>
      <dgm:spPr/>
    </dgm:pt>
    <dgm:pt modelId="{A0C9F46C-FA48-4E03-8F7E-24CE1D9EB619}" type="pres">
      <dgm:prSet presAssocID="{F76E6FF7-365D-4981-9209-42F37AF1BA28}" presName="Child4" presStyleLbl="node1" presStyleIdx="3" presStyleCnt="6" custScaleX="119755" custScaleY="98626">
        <dgm:presLayoutVars>
          <dgm:chMax val="0"/>
          <dgm:chPref val="0"/>
          <dgm:bulletEnabled val="1"/>
        </dgm:presLayoutVars>
      </dgm:prSet>
      <dgm:spPr/>
    </dgm:pt>
    <dgm:pt modelId="{7A45484B-A2D2-4229-9347-2A49D8911025}" type="pres">
      <dgm:prSet presAssocID="{31FFA804-FF62-4823-A53A-CF6110EF439A}" presName="Accent5" presStyleCnt="0"/>
      <dgm:spPr/>
    </dgm:pt>
    <dgm:pt modelId="{058FD609-E6F2-4B2D-81CA-4612DB5B9459}" type="pres">
      <dgm:prSet presAssocID="{31FFA804-FF62-4823-A53A-CF6110EF439A}" presName="Accent" presStyleLbl="bgShp" presStyleIdx="4" presStyleCnt="6"/>
      <dgm:spPr/>
    </dgm:pt>
    <dgm:pt modelId="{A6A2D141-59DD-472B-AA50-7F7B65D65E10}" type="pres">
      <dgm:prSet presAssocID="{31FFA804-FF62-4823-A53A-CF6110EF439A}" presName="Child5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BED4CED7-0ED4-48BF-9942-8986B26D8A31}" type="pres">
      <dgm:prSet presAssocID="{C31FA2A8-5FB8-4940-80D2-D738F36CFA72}" presName="Accent6" presStyleCnt="0"/>
      <dgm:spPr/>
    </dgm:pt>
    <dgm:pt modelId="{9CF372AF-D9C3-4EF2-B6CC-0B9BE180E865}" type="pres">
      <dgm:prSet presAssocID="{C31FA2A8-5FB8-4940-80D2-D738F36CFA72}" presName="Accent" presStyleLbl="bgShp" presStyleIdx="5" presStyleCnt="6"/>
      <dgm:spPr/>
    </dgm:pt>
    <dgm:pt modelId="{0FD3AD46-5821-4250-A9DF-0CC6414B7BCC}" type="pres">
      <dgm:prSet presAssocID="{C31FA2A8-5FB8-4940-80D2-D738F36CFA72}" presName="Child6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C0725E04-35A9-4D9B-895D-A944EF848062}" type="presOf" srcId="{B33512BE-6C54-44C1-8E6F-7148926F4106}" destId="{B75DF6FD-FA7D-4542-A134-AC4B481D85C3}" srcOrd="0" destOrd="0" presId="urn:microsoft.com/office/officeart/2011/layout/HexagonRadial"/>
    <dgm:cxn modelId="{7B19AB0F-E5A0-4539-9D57-30CBFAC2797B}" type="presOf" srcId="{1AEDB957-15BC-42B4-9011-79CB407F0059}" destId="{50CA7A0A-21A6-4534-8791-9198083063DC}" srcOrd="0" destOrd="0" presId="urn:microsoft.com/office/officeart/2011/layout/HexagonRadial"/>
    <dgm:cxn modelId="{DF022232-A779-4FDA-A606-E13BB2F553C2}" srcId="{8BC48E41-91A0-4100-BB83-CD9B86F2B4C6}" destId="{E7AB8500-F8FC-4099-96FE-2944CD17CA55}" srcOrd="2" destOrd="0" parTransId="{CD4CE701-6772-4EFF-9B7E-9E64EA0B8CFB}" sibTransId="{AA75B048-B5E0-4893-8825-F3B845A3602A}"/>
    <dgm:cxn modelId="{B41E063A-E5C4-4CE1-9361-F2756E3DA8DA}" type="presOf" srcId="{F76E6FF7-365D-4981-9209-42F37AF1BA28}" destId="{A0C9F46C-FA48-4E03-8F7E-24CE1D9EB619}" srcOrd="0" destOrd="0" presId="urn:microsoft.com/office/officeart/2011/layout/HexagonRadial"/>
    <dgm:cxn modelId="{611A5679-F2C6-4FB7-8759-B68D49B791B5}" srcId="{8BC48E41-91A0-4100-BB83-CD9B86F2B4C6}" destId="{B33512BE-6C54-44C1-8E6F-7148926F4106}" srcOrd="0" destOrd="0" parTransId="{6B3820CA-3229-448D-AA37-893BFA7B5E95}" sibTransId="{A124E8AB-A43F-48DC-A5DB-946339AB6BFE}"/>
    <dgm:cxn modelId="{9A3FC659-CA04-48C8-BC4F-9097F2168E4C}" srcId="{8BC48E41-91A0-4100-BB83-CD9B86F2B4C6}" destId="{B57B69A9-BF94-468F-81D7-164711836DBC}" srcOrd="1" destOrd="0" parTransId="{0218F6F0-3B46-43EE-BDF7-A56FECD31C5B}" sibTransId="{70F34AD2-F9AD-434C-8DA0-D6DD0ED91493}"/>
    <dgm:cxn modelId="{3494F580-DEB9-4BF0-B1A9-F75968A78713}" srcId="{8BC48E41-91A0-4100-BB83-CD9B86F2B4C6}" destId="{31FFA804-FF62-4823-A53A-CF6110EF439A}" srcOrd="4" destOrd="0" parTransId="{5FCF4974-8822-4C1B-8920-4C84B7A6B928}" sibTransId="{30889BAD-FEA7-450A-A24F-18B07690A638}"/>
    <dgm:cxn modelId="{82213192-CA48-468B-8B60-55414006D474}" type="presOf" srcId="{E7AB8500-F8FC-4099-96FE-2944CD17CA55}" destId="{83E882D1-50ED-4150-8E8C-0469CBCD002F}" srcOrd="0" destOrd="0" presId="urn:microsoft.com/office/officeart/2011/layout/HexagonRadial"/>
    <dgm:cxn modelId="{54D63D9C-A7F5-44E6-9096-F04524B21BA0}" srcId="{1AEDB957-15BC-42B4-9011-79CB407F0059}" destId="{8BC48E41-91A0-4100-BB83-CD9B86F2B4C6}" srcOrd="0" destOrd="0" parTransId="{F9E6A9F7-3BC0-49CD-82FD-A5DEB8BD99D2}" sibTransId="{9EF4B482-BF6B-4295-930C-55F8A2E1BF41}"/>
    <dgm:cxn modelId="{877E24A2-7A8F-4ECD-BF4B-994A3CB0B960}" srcId="{8BC48E41-91A0-4100-BB83-CD9B86F2B4C6}" destId="{C31FA2A8-5FB8-4940-80D2-D738F36CFA72}" srcOrd="5" destOrd="0" parTransId="{1DA46630-1F30-44BB-A9A4-BE40D0EA097F}" sibTransId="{99B06852-EBB9-4200-8495-A7F3A7053CB5}"/>
    <dgm:cxn modelId="{30E511AD-EF9D-410F-B845-7589762CF3EC}" type="presOf" srcId="{8BC48E41-91A0-4100-BB83-CD9B86F2B4C6}" destId="{DB1C3D54-D47F-4135-AB59-CD46DFBB3615}" srcOrd="0" destOrd="0" presId="urn:microsoft.com/office/officeart/2011/layout/HexagonRadial"/>
    <dgm:cxn modelId="{8F9924AD-59F4-4403-B4DB-89A1DB059C9F}" type="presOf" srcId="{B57B69A9-BF94-468F-81D7-164711836DBC}" destId="{1C01B402-F617-447D-BF87-0D52D72D677B}" srcOrd="0" destOrd="0" presId="urn:microsoft.com/office/officeart/2011/layout/HexagonRadial"/>
    <dgm:cxn modelId="{704C92AD-AE3C-4EDF-9869-1D4B6F9FABF0}" type="presOf" srcId="{31FFA804-FF62-4823-A53A-CF6110EF439A}" destId="{A6A2D141-59DD-472B-AA50-7F7B65D65E10}" srcOrd="0" destOrd="0" presId="urn:microsoft.com/office/officeart/2011/layout/HexagonRadial"/>
    <dgm:cxn modelId="{E50D43EC-EFB1-4ED5-830E-F5BAD5161B8F}" srcId="{8BC48E41-91A0-4100-BB83-CD9B86F2B4C6}" destId="{F76E6FF7-365D-4981-9209-42F37AF1BA28}" srcOrd="3" destOrd="0" parTransId="{08563D00-3420-4D47-B363-0188AF9ABAF5}" sibTransId="{A3F59AEB-BEE3-4A39-9D0A-B501BFB73888}"/>
    <dgm:cxn modelId="{E2ECA5F0-0C53-4F54-800D-6CF0C2F0FF5B}" type="presOf" srcId="{C31FA2A8-5FB8-4940-80D2-D738F36CFA72}" destId="{0FD3AD46-5821-4250-A9DF-0CC6414B7BCC}" srcOrd="0" destOrd="0" presId="urn:microsoft.com/office/officeart/2011/layout/HexagonRadial"/>
    <dgm:cxn modelId="{607A9794-81E6-48A0-89A1-42894DD8929B}" type="presParOf" srcId="{50CA7A0A-21A6-4534-8791-9198083063DC}" destId="{DB1C3D54-D47F-4135-AB59-CD46DFBB3615}" srcOrd="0" destOrd="0" presId="urn:microsoft.com/office/officeart/2011/layout/HexagonRadial"/>
    <dgm:cxn modelId="{EEEA35ED-EC7C-4B64-9333-A731F30C8406}" type="presParOf" srcId="{50CA7A0A-21A6-4534-8791-9198083063DC}" destId="{7AEB33C1-9EDC-4D02-890D-59C87B2172A4}" srcOrd="1" destOrd="0" presId="urn:microsoft.com/office/officeart/2011/layout/HexagonRadial"/>
    <dgm:cxn modelId="{5BA7F58A-7F4B-4777-98B6-CB0DE6708BA2}" type="presParOf" srcId="{7AEB33C1-9EDC-4D02-890D-59C87B2172A4}" destId="{52172EAF-A9EC-49DA-B24D-2F999C56553D}" srcOrd="0" destOrd="0" presId="urn:microsoft.com/office/officeart/2011/layout/HexagonRadial"/>
    <dgm:cxn modelId="{1BA4A0FE-86B6-4F0B-BC21-A76D598015FA}" type="presParOf" srcId="{50CA7A0A-21A6-4534-8791-9198083063DC}" destId="{B75DF6FD-FA7D-4542-A134-AC4B481D85C3}" srcOrd="2" destOrd="0" presId="urn:microsoft.com/office/officeart/2011/layout/HexagonRadial"/>
    <dgm:cxn modelId="{374A6F89-D8F2-4A0E-982C-3FE2AAAB92D2}" type="presParOf" srcId="{50CA7A0A-21A6-4534-8791-9198083063DC}" destId="{F2A0D616-BF78-458D-A8B3-A08CD2DCEC24}" srcOrd="3" destOrd="0" presId="urn:microsoft.com/office/officeart/2011/layout/HexagonRadial"/>
    <dgm:cxn modelId="{BB589F11-3DA2-46AB-B50C-44C24280C4F5}" type="presParOf" srcId="{F2A0D616-BF78-458D-A8B3-A08CD2DCEC24}" destId="{C89C1646-6FF6-408E-83D4-5D7A7F0FEDA5}" srcOrd="0" destOrd="0" presId="urn:microsoft.com/office/officeart/2011/layout/HexagonRadial"/>
    <dgm:cxn modelId="{C90294DF-C0C8-4737-97EA-F552768169DD}" type="presParOf" srcId="{50CA7A0A-21A6-4534-8791-9198083063DC}" destId="{1C01B402-F617-447D-BF87-0D52D72D677B}" srcOrd="4" destOrd="0" presId="urn:microsoft.com/office/officeart/2011/layout/HexagonRadial"/>
    <dgm:cxn modelId="{C911E628-7ECF-4C72-87A1-E2569CA67DA2}" type="presParOf" srcId="{50CA7A0A-21A6-4534-8791-9198083063DC}" destId="{034D7884-0AA1-4295-8AA8-74465082A174}" srcOrd="5" destOrd="0" presId="urn:microsoft.com/office/officeart/2011/layout/HexagonRadial"/>
    <dgm:cxn modelId="{6BDB49F8-1267-491A-8DE9-AD15354AA4A4}" type="presParOf" srcId="{034D7884-0AA1-4295-8AA8-74465082A174}" destId="{B31D4042-2839-4A70-B1BF-DE94F448ED58}" srcOrd="0" destOrd="0" presId="urn:microsoft.com/office/officeart/2011/layout/HexagonRadial"/>
    <dgm:cxn modelId="{FB22B007-23AC-4717-92D5-31558A14897A}" type="presParOf" srcId="{50CA7A0A-21A6-4534-8791-9198083063DC}" destId="{83E882D1-50ED-4150-8E8C-0469CBCD002F}" srcOrd="6" destOrd="0" presId="urn:microsoft.com/office/officeart/2011/layout/HexagonRadial"/>
    <dgm:cxn modelId="{1989CD0A-51D6-4B3E-AFFC-67B879117E93}" type="presParOf" srcId="{50CA7A0A-21A6-4534-8791-9198083063DC}" destId="{195F62AD-A0EA-4D3C-9AAC-A09D90193EE3}" srcOrd="7" destOrd="0" presId="urn:microsoft.com/office/officeart/2011/layout/HexagonRadial"/>
    <dgm:cxn modelId="{B6144D75-6BF3-42BC-846A-A9F4441224D9}" type="presParOf" srcId="{195F62AD-A0EA-4D3C-9AAC-A09D90193EE3}" destId="{F03F2C84-E1CB-4B2F-AFF5-23810467EDDB}" srcOrd="0" destOrd="0" presId="urn:microsoft.com/office/officeart/2011/layout/HexagonRadial"/>
    <dgm:cxn modelId="{C4C89692-9EA4-492F-95EC-377E16667B79}" type="presParOf" srcId="{50CA7A0A-21A6-4534-8791-9198083063DC}" destId="{A0C9F46C-FA48-4E03-8F7E-24CE1D9EB619}" srcOrd="8" destOrd="0" presId="urn:microsoft.com/office/officeart/2011/layout/HexagonRadial"/>
    <dgm:cxn modelId="{3B3339F3-C318-4396-B38E-CCFB2B28DD3B}" type="presParOf" srcId="{50CA7A0A-21A6-4534-8791-9198083063DC}" destId="{7A45484B-A2D2-4229-9347-2A49D8911025}" srcOrd="9" destOrd="0" presId="urn:microsoft.com/office/officeart/2011/layout/HexagonRadial"/>
    <dgm:cxn modelId="{FA34F8E1-C0A7-42CD-9DF3-8F76F54FEF88}" type="presParOf" srcId="{7A45484B-A2D2-4229-9347-2A49D8911025}" destId="{058FD609-E6F2-4B2D-81CA-4612DB5B9459}" srcOrd="0" destOrd="0" presId="urn:microsoft.com/office/officeart/2011/layout/HexagonRadial"/>
    <dgm:cxn modelId="{8ACC9067-FE5A-4BF8-BD04-F13257E9E38B}" type="presParOf" srcId="{50CA7A0A-21A6-4534-8791-9198083063DC}" destId="{A6A2D141-59DD-472B-AA50-7F7B65D65E10}" srcOrd="10" destOrd="0" presId="urn:microsoft.com/office/officeart/2011/layout/HexagonRadial"/>
    <dgm:cxn modelId="{022A0B28-6E7F-4CE9-AEAB-06792F273DA6}" type="presParOf" srcId="{50CA7A0A-21A6-4534-8791-9198083063DC}" destId="{BED4CED7-0ED4-48BF-9942-8986B26D8A31}" srcOrd="11" destOrd="0" presId="urn:microsoft.com/office/officeart/2011/layout/HexagonRadial"/>
    <dgm:cxn modelId="{7E2A4855-54EC-4059-B767-B9163B4594FA}" type="presParOf" srcId="{BED4CED7-0ED4-48BF-9942-8986B26D8A31}" destId="{9CF372AF-D9C3-4EF2-B6CC-0B9BE180E865}" srcOrd="0" destOrd="0" presId="urn:microsoft.com/office/officeart/2011/layout/HexagonRadial"/>
    <dgm:cxn modelId="{8DFBD90C-6802-48E0-9539-68028E4B134C}" type="presParOf" srcId="{50CA7A0A-21A6-4534-8791-9198083063DC}" destId="{0FD3AD46-5821-4250-A9DF-0CC6414B7BCC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1C3D54-D47F-4135-AB59-CD46DFBB3615}">
      <dsp:nvSpPr>
        <dsp:cNvPr id="0" name=""/>
        <dsp:cNvSpPr/>
      </dsp:nvSpPr>
      <dsp:spPr>
        <a:xfrm>
          <a:off x="1907713" y="1543192"/>
          <a:ext cx="1955412" cy="1691511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b="1" kern="1200" dirty="0">
              <a:solidFill>
                <a:schemeClr val="bg1"/>
              </a:solidFill>
            </a:rPr>
            <a:t>6 </a:t>
          </a:r>
          <a:r>
            <a:rPr lang="en-ID" sz="2400" b="1" kern="1200" dirty="0" err="1">
              <a:solidFill>
                <a:schemeClr val="bg1"/>
              </a:solidFill>
            </a:rPr>
            <a:t>Teori</a:t>
          </a:r>
          <a:endParaRPr lang="en-ID" sz="2400" b="1" kern="1200" dirty="0">
            <a:solidFill>
              <a:schemeClr val="bg1"/>
            </a:solidFill>
          </a:endParaRPr>
        </a:p>
      </dsp:txBody>
      <dsp:txXfrm>
        <a:off x="2231752" y="1823499"/>
        <a:ext cx="1307334" cy="1130897"/>
      </dsp:txXfrm>
    </dsp:sp>
    <dsp:sp modelId="{C89C1646-6FF6-408E-83D4-5D7A7F0FEDA5}">
      <dsp:nvSpPr>
        <dsp:cNvPr id="0" name=""/>
        <dsp:cNvSpPr/>
      </dsp:nvSpPr>
      <dsp:spPr>
        <a:xfrm>
          <a:off x="3132177" y="733919"/>
          <a:ext cx="737771" cy="635687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5DF6FD-FA7D-4542-A134-AC4B481D85C3}">
      <dsp:nvSpPr>
        <dsp:cNvPr id="0" name=""/>
        <dsp:cNvSpPr/>
      </dsp:nvSpPr>
      <dsp:spPr>
        <a:xfrm>
          <a:off x="2087835" y="4761"/>
          <a:ext cx="1602446" cy="1386304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b="1" kern="1200" dirty="0" err="1"/>
            <a:t>Kelebihan</a:t>
          </a:r>
          <a:endParaRPr lang="en-ID" sz="1400" b="1" kern="1200" dirty="0"/>
        </a:p>
      </dsp:txBody>
      <dsp:txXfrm>
        <a:off x="2353395" y="234501"/>
        <a:ext cx="1071326" cy="926824"/>
      </dsp:txXfrm>
    </dsp:sp>
    <dsp:sp modelId="{B31D4042-2839-4A70-B1BF-DE94F448ED58}">
      <dsp:nvSpPr>
        <dsp:cNvPr id="0" name=""/>
        <dsp:cNvSpPr/>
      </dsp:nvSpPr>
      <dsp:spPr>
        <a:xfrm>
          <a:off x="3993214" y="1922316"/>
          <a:ext cx="737771" cy="635687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01B402-F617-447D-BF87-0D52D72D677B}">
      <dsp:nvSpPr>
        <dsp:cNvPr id="0" name=""/>
        <dsp:cNvSpPr/>
      </dsp:nvSpPr>
      <dsp:spPr>
        <a:xfrm>
          <a:off x="3557465" y="857432"/>
          <a:ext cx="1602446" cy="1386304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shade val="80000"/>
            <a:hueOff val="-127214"/>
            <a:satOff val="-3343"/>
            <a:lumOff val="632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800" b="1" kern="1200" dirty="0" err="1"/>
            <a:t>Sifat</a:t>
          </a:r>
          <a:endParaRPr lang="en-ID" sz="1800" b="1" kern="1200" dirty="0"/>
        </a:p>
      </dsp:txBody>
      <dsp:txXfrm>
        <a:off x="3823025" y="1087172"/>
        <a:ext cx="1071326" cy="926824"/>
      </dsp:txXfrm>
    </dsp:sp>
    <dsp:sp modelId="{F03F2C84-E1CB-4B2F-AFF5-23810467EDDB}">
      <dsp:nvSpPr>
        <dsp:cNvPr id="0" name=""/>
        <dsp:cNvSpPr/>
      </dsp:nvSpPr>
      <dsp:spPr>
        <a:xfrm>
          <a:off x="3395082" y="3263794"/>
          <a:ext cx="737771" cy="635687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E882D1-50ED-4150-8E8C-0469CBCD002F}">
      <dsp:nvSpPr>
        <dsp:cNvPr id="0" name=""/>
        <dsp:cNvSpPr/>
      </dsp:nvSpPr>
      <dsp:spPr>
        <a:xfrm>
          <a:off x="3557465" y="2533683"/>
          <a:ext cx="1602446" cy="1386304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shade val="80000"/>
            <a:hueOff val="-254429"/>
            <a:satOff val="-6686"/>
            <a:lumOff val="12644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500" b="1" kern="1200" dirty="0" err="1"/>
            <a:t>Keturunan</a:t>
          </a:r>
          <a:r>
            <a:rPr lang="en-ID" sz="1500" b="1" kern="1200" dirty="0"/>
            <a:t>/ </a:t>
          </a:r>
          <a:r>
            <a:rPr lang="en-ID" sz="1500" b="1" kern="1200" dirty="0" err="1"/>
            <a:t>Bawaan</a:t>
          </a:r>
          <a:r>
            <a:rPr lang="en-ID" sz="1500" b="1" kern="1200" dirty="0"/>
            <a:t> </a:t>
          </a:r>
          <a:r>
            <a:rPr lang="en-ID" sz="1500" b="1" kern="1200" dirty="0" err="1"/>
            <a:t>Lahir</a:t>
          </a:r>
          <a:endParaRPr lang="en-ID" sz="1500" b="1" kern="1200" dirty="0"/>
        </a:p>
      </dsp:txBody>
      <dsp:txXfrm>
        <a:off x="3823025" y="2763423"/>
        <a:ext cx="1071326" cy="926824"/>
      </dsp:txXfrm>
    </dsp:sp>
    <dsp:sp modelId="{058FD609-E6F2-4B2D-81CA-4612DB5B9459}">
      <dsp:nvSpPr>
        <dsp:cNvPr id="0" name=""/>
        <dsp:cNvSpPr/>
      </dsp:nvSpPr>
      <dsp:spPr>
        <a:xfrm>
          <a:off x="1911352" y="3403044"/>
          <a:ext cx="737771" cy="635687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C9F46C-FA48-4E03-8F7E-24CE1D9EB619}">
      <dsp:nvSpPr>
        <dsp:cNvPr id="0" name=""/>
        <dsp:cNvSpPr/>
      </dsp:nvSpPr>
      <dsp:spPr>
        <a:xfrm>
          <a:off x="1929553" y="3396831"/>
          <a:ext cx="1919010" cy="1367256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shade val="80000"/>
            <a:hueOff val="-381643"/>
            <a:satOff val="-10029"/>
            <a:lumOff val="1896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b="1" kern="1200" dirty="0" err="1"/>
            <a:t>Kharismatik</a:t>
          </a:r>
          <a:endParaRPr lang="en-ID" sz="1400" b="1" kern="1200" dirty="0"/>
        </a:p>
      </dsp:txBody>
      <dsp:txXfrm>
        <a:off x="2219679" y="3603540"/>
        <a:ext cx="1338758" cy="953838"/>
      </dsp:txXfrm>
    </dsp:sp>
    <dsp:sp modelId="{9CF372AF-D9C3-4EF2-B6CC-0B9BE180E865}">
      <dsp:nvSpPr>
        <dsp:cNvPr id="0" name=""/>
        <dsp:cNvSpPr/>
      </dsp:nvSpPr>
      <dsp:spPr>
        <a:xfrm>
          <a:off x="1036215" y="2215123"/>
          <a:ext cx="737771" cy="635687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A2D141-59DD-472B-AA50-7F7B65D65E10}">
      <dsp:nvSpPr>
        <dsp:cNvPr id="0" name=""/>
        <dsp:cNvSpPr/>
      </dsp:nvSpPr>
      <dsp:spPr>
        <a:xfrm>
          <a:off x="611382" y="2534636"/>
          <a:ext cx="1602446" cy="1386304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shade val="80000"/>
            <a:hueOff val="-508858"/>
            <a:satOff val="-13372"/>
            <a:lumOff val="2528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600" b="1" kern="1200" dirty="0" err="1"/>
            <a:t>Bakat</a:t>
          </a:r>
          <a:endParaRPr lang="en-ID" sz="1600" b="1" kern="1200" dirty="0"/>
        </a:p>
      </dsp:txBody>
      <dsp:txXfrm>
        <a:off x="876942" y="2764376"/>
        <a:ext cx="1071326" cy="926824"/>
      </dsp:txXfrm>
    </dsp:sp>
    <dsp:sp modelId="{0FD3AD46-5821-4250-A9DF-0CC6414B7BCC}">
      <dsp:nvSpPr>
        <dsp:cNvPr id="0" name=""/>
        <dsp:cNvSpPr/>
      </dsp:nvSpPr>
      <dsp:spPr>
        <a:xfrm>
          <a:off x="611382" y="855524"/>
          <a:ext cx="1602446" cy="1386304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shade val="80000"/>
            <a:hueOff val="-636072"/>
            <a:satOff val="-16715"/>
            <a:lumOff val="3161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600" b="1" kern="1200" dirty="0" err="1"/>
            <a:t>Sosial</a:t>
          </a:r>
          <a:endParaRPr lang="en-ID" sz="1600" b="1" kern="1200" dirty="0"/>
        </a:p>
      </dsp:txBody>
      <dsp:txXfrm>
        <a:off x="876942" y="1085264"/>
        <a:ext cx="1071326" cy="9268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3638"/>
            <a:ext cx="28448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2A2D21-594D-3A4F-8908-DC6FB24C58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691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qEJAxWS5gQ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qEJAxWS5gQ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33EE3-F48C-4D86-98B7-44BC435CED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8725" y="706438"/>
            <a:ext cx="9169400" cy="102235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id-ID" dirty="0"/>
            </a:br>
            <a:br>
              <a:rPr lang="id-ID" dirty="0"/>
            </a:br>
            <a:r>
              <a:rPr lang="en-ID" b="1" dirty="0"/>
              <a:t>KEPEMIMPINAN DALAM PAUD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5ED7E-382F-47B8-8070-C681FA00AA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60726" y="3929063"/>
            <a:ext cx="7096125" cy="1357312"/>
          </a:xfrm>
        </p:spPr>
        <p:txBody>
          <a:bodyPr/>
          <a:lstStyle/>
          <a:p>
            <a:pPr marL="26988" algn="ctr">
              <a:lnSpc>
                <a:spcPct val="80000"/>
              </a:lnSpc>
            </a:pPr>
            <a:r>
              <a:rPr lang="en-US" altLang="en-US" sz="2800" dirty="0">
                <a:solidFill>
                  <a:schemeClr val="tx1"/>
                </a:solidFill>
              </a:rPr>
              <a:t>Oleh:</a:t>
            </a:r>
          </a:p>
          <a:p>
            <a:pPr marL="26988" algn="ctr">
              <a:lnSpc>
                <a:spcPct val="80000"/>
              </a:lnSpc>
            </a:pPr>
            <a:r>
              <a:rPr lang="id-ID" altLang="en-US" sz="2800" dirty="0">
                <a:solidFill>
                  <a:schemeClr val="tx1"/>
                </a:solidFill>
              </a:rPr>
              <a:t>Syah Khalif Alam</a:t>
            </a:r>
            <a:r>
              <a:rPr lang="en-ID" altLang="en-US" sz="2800" dirty="0">
                <a:solidFill>
                  <a:schemeClr val="tx1"/>
                </a:solidFill>
              </a:rPr>
              <a:t>, </a:t>
            </a:r>
            <a:r>
              <a:rPr lang="en-ID" altLang="en-US" sz="2800" dirty="0" err="1">
                <a:solidFill>
                  <a:schemeClr val="tx1"/>
                </a:solidFill>
              </a:rPr>
              <a:t>M.Pd</a:t>
            </a:r>
            <a:endParaRPr lang="id-ID" altLang="en-US" sz="2800" dirty="0">
              <a:solidFill>
                <a:schemeClr val="tx1"/>
              </a:solidFill>
            </a:endParaRPr>
          </a:p>
        </p:txBody>
      </p:sp>
      <p:pic>
        <p:nvPicPr>
          <p:cNvPr id="10245" name="Picture 5" descr="C:\Program Files\Microsoft Office\MEDIA\CAGCAT10\j0336075.wmf">
            <a:extLst>
              <a:ext uri="{FF2B5EF4-FFF2-40B4-BE49-F238E27FC236}">
                <a16:creationId xmlns:a16="http://schemas.microsoft.com/office/drawing/2014/main" id="{1BFAA157-E28B-458D-977B-ECE28ED6BE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6376" y="5214938"/>
            <a:ext cx="1260475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5" descr="C:\Program Files\Microsoft Office\MEDIA\CAGCAT10\j0336075.wmf">
            <a:extLst>
              <a:ext uri="{FF2B5EF4-FFF2-40B4-BE49-F238E27FC236}">
                <a16:creationId xmlns:a16="http://schemas.microsoft.com/office/drawing/2014/main" id="{725EA85D-73D5-42EB-8694-A6A7470047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1314" y="5286375"/>
            <a:ext cx="1260475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903490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B2D5F-959F-4A65-B2BF-2D06D5E9B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6101" y="624110"/>
            <a:ext cx="9688512" cy="874490"/>
          </a:xfrm>
        </p:spPr>
        <p:txBody>
          <a:bodyPr/>
          <a:lstStyle/>
          <a:p>
            <a:r>
              <a:rPr lang="en-ID" dirty="0"/>
              <a:t>Kesimpulan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0EBE9-3BA7-4DB4-9082-0C08AF697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6100" y="1346200"/>
            <a:ext cx="9688512" cy="4565022"/>
          </a:xfrm>
        </p:spPr>
        <p:txBody>
          <a:bodyPr/>
          <a:lstStyle/>
          <a:p>
            <a:pPr lvl="0" algn="just" fontAlgn="base">
              <a:lnSpc>
                <a:spcPct val="150000"/>
              </a:lnSpc>
            </a:pP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kesiapan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, </a:t>
            </a:r>
            <a:r>
              <a:rPr lang="en-US" dirty="0" err="1"/>
              <a:t>mengajak</a:t>
            </a:r>
            <a:r>
              <a:rPr lang="en-US" dirty="0"/>
              <a:t>, </a:t>
            </a:r>
            <a:r>
              <a:rPr lang="en-US" dirty="0" err="1"/>
              <a:t>menuntun</a:t>
            </a:r>
            <a:r>
              <a:rPr lang="en-US" dirty="0"/>
              <a:t>, </a:t>
            </a:r>
            <a:r>
              <a:rPr lang="en-US" dirty="0" err="1"/>
              <a:t>menggerakan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kalau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memaksa</a:t>
            </a:r>
            <a:r>
              <a:rPr lang="en-US" dirty="0"/>
              <a:t> orang lain agar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berbuat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tujuan-tujuan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endParaRPr lang="en-ID" dirty="0"/>
          </a:p>
          <a:p>
            <a:pPr lvl="0" algn="just" fontAlgn="base">
              <a:lnSpc>
                <a:spcPct val="150000"/>
              </a:lnSpc>
            </a:pP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membimbing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rupa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tercapai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.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universal,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diberbagai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40871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D1128-1D26-4A79-B5E0-734E7718C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/>
              <a:t>TERIMA KASIH</a:t>
            </a:r>
          </a:p>
        </p:txBody>
      </p:sp>
      <p:pic>
        <p:nvPicPr>
          <p:cNvPr id="4" name="Picture 2" descr="ba1yho2g[1]">
            <a:extLst>
              <a:ext uri="{FF2B5EF4-FFF2-40B4-BE49-F238E27FC236}">
                <a16:creationId xmlns:a16="http://schemas.microsoft.com/office/drawing/2014/main" id="{B9B0DF51-8773-4CA2-8D61-15358FFBD92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575" y="2271713"/>
            <a:ext cx="3240088" cy="236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4">
            <a:extLst>
              <a:ext uri="{FF2B5EF4-FFF2-40B4-BE49-F238E27FC236}">
                <a16:creationId xmlns:a16="http://schemas.microsoft.com/office/drawing/2014/main" id="{966B8064-A102-4B9F-B37F-D788CBBED35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343400" y="4800600"/>
            <a:ext cx="4267200" cy="149225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3600" b="1" kern="10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imes New Roman"/>
                <a:cs typeface="Times New Roman"/>
              </a:rPr>
              <a:t>       </a:t>
            </a:r>
            <a:r>
              <a:rPr lang="en-US" sz="3600" b="1" kern="1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imes New Roman"/>
                <a:cs typeface="Times New Roman"/>
              </a:rPr>
              <a:t>        </a:t>
            </a:r>
            <a:endParaRPr lang="en-US" sz="3600" b="1" kern="1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4581" name="Picture 5" descr="C:\Program Files\Microsoft Office\MEDIA\CAGCAT10\j0336075.wmf">
            <a:extLst>
              <a:ext uri="{FF2B5EF4-FFF2-40B4-BE49-F238E27FC236}">
                <a16:creationId xmlns:a16="http://schemas.microsoft.com/office/drawing/2014/main" id="{758BC6B2-9E29-43B4-9820-FA62707CA5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8439" y="1074738"/>
            <a:ext cx="1260475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5" descr="C:\Program Files\Microsoft Office\MEDIA\CAGCAT10\j0336075.wmf">
            <a:extLst>
              <a:ext uri="{FF2B5EF4-FFF2-40B4-BE49-F238E27FC236}">
                <a16:creationId xmlns:a16="http://schemas.microsoft.com/office/drawing/2014/main" id="{8D21838D-2595-49CF-91FA-6C03E935C2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2064" y="2717800"/>
            <a:ext cx="1260475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3" name="Picture 5" descr="C:\Program Files\Microsoft Office\MEDIA\CAGCAT10\j0336075.wmf">
            <a:extLst>
              <a:ext uri="{FF2B5EF4-FFF2-40B4-BE49-F238E27FC236}">
                <a16:creationId xmlns:a16="http://schemas.microsoft.com/office/drawing/2014/main" id="{1E069895-C589-4541-A8EB-A6E4F1286F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76" y="5072063"/>
            <a:ext cx="1260475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1567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367DF-5C54-4585-AA72-509B5607A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1538510"/>
            <a:ext cx="8911687" cy="1280890"/>
          </a:xfrm>
        </p:spPr>
        <p:txBody>
          <a:bodyPr/>
          <a:lstStyle/>
          <a:p>
            <a:r>
              <a:rPr lang="en-ID" b="1" dirty="0" err="1"/>
              <a:t>Pertemuan</a:t>
            </a:r>
            <a:r>
              <a:rPr lang="en-ID" b="1" dirty="0"/>
              <a:t> Ke-2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06ACE-6471-41DC-ACBB-3F4555A16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8935" y="3429000"/>
            <a:ext cx="8915400" cy="1280890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 err="1"/>
              <a:t>Pengertian</a:t>
            </a:r>
            <a:r>
              <a:rPr lang="en-ID" sz="3600" b="1" dirty="0"/>
              <a:t> </a:t>
            </a:r>
            <a:r>
              <a:rPr lang="en-ID" sz="3600" b="1" dirty="0" err="1"/>
              <a:t>Kepemimpinan</a:t>
            </a:r>
            <a:r>
              <a:rPr lang="en-ID" sz="3600" b="1" dirty="0"/>
              <a:t> </a:t>
            </a:r>
            <a:r>
              <a:rPr lang="en-ID" sz="3600" b="1" dirty="0" err="1"/>
              <a:t>dalam</a:t>
            </a:r>
            <a:r>
              <a:rPr lang="en-ID" sz="3600" b="1" dirty="0"/>
              <a:t> PAUD Formal </a:t>
            </a:r>
            <a:r>
              <a:rPr lang="en-ID" sz="3600" b="1" dirty="0" err="1"/>
              <a:t>dan</a:t>
            </a:r>
            <a:r>
              <a:rPr lang="en-ID" sz="3600" b="1" dirty="0"/>
              <a:t> Non Formal</a:t>
            </a:r>
          </a:p>
        </p:txBody>
      </p:sp>
    </p:spTree>
    <p:extLst>
      <p:ext uri="{BB962C8B-B14F-4D97-AF65-F5344CB8AC3E}">
        <p14:creationId xmlns:p14="http://schemas.microsoft.com/office/powerpoint/2010/main" val="24179973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005BE-FB33-4DC0-95F8-B6ACEADB3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74F56-A78A-430B-ADE4-B2FABEBBE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7964" y="2133600"/>
            <a:ext cx="9786648" cy="3777622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Kata </a:t>
            </a:r>
            <a:r>
              <a:rPr lang="en-US" sz="2400" dirty="0" err="1"/>
              <a:t>pendidikan</a:t>
            </a:r>
            <a:r>
              <a:rPr lang="en-US" sz="2400" dirty="0"/>
              <a:t>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err="1"/>
              <a:t>arti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dilihat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segi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:</a:t>
            </a:r>
          </a:p>
          <a:p>
            <a:pPr marL="360363" indent="-360363"/>
            <a:r>
              <a:rPr lang="en-US" sz="2400" dirty="0"/>
              <a:t>Pendidikan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proses </a:t>
            </a:r>
            <a:r>
              <a:rPr lang="en-US" sz="2400" dirty="0" err="1"/>
              <a:t>mendidik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  </a:t>
            </a:r>
            <a:r>
              <a:rPr lang="en-US" sz="2400" dirty="0" err="1"/>
              <a:t>mengajar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yang </a:t>
            </a:r>
            <a:r>
              <a:rPr lang="en-US" sz="2400" dirty="0" err="1"/>
              <a:t>dikenal</a:t>
            </a:r>
            <a:r>
              <a:rPr lang="en-US" sz="2400" dirty="0"/>
              <a:t> </a:t>
            </a:r>
            <a:r>
              <a:rPr lang="en-US" sz="2400" dirty="0" err="1"/>
              <a:t>sehari-hari</a:t>
            </a:r>
            <a:r>
              <a:rPr lang="en-US" sz="2400" dirty="0"/>
              <a:t>  </a:t>
            </a:r>
          </a:p>
          <a:p>
            <a:r>
              <a:rPr lang="en-US" sz="2400" dirty="0"/>
              <a:t>Pendidikan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r>
              <a:rPr lang="en-US" sz="2400" dirty="0"/>
              <a:t> yang </a:t>
            </a:r>
            <a:r>
              <a:rPr lang="en-US" sz="2400" dirty="0" err="1"/>
              <a:t>membahas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hakekat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mendidik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mengajar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zaman </a:t>
            </a:r>
            <a:r>
              <a:rPr lang="en-US" sz="2400" dirty="0" err="1"/>
              <a:t>ke</a:t>
            </a:r>
            <a:r>
              <a:rPr lang="en-US" sz="2400" dirty="0"/>
              <a:t> zaman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mengajar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segala</a:t>
            </a:r>
            <a:r>
              <a:rPr lang="en-US" sz="2400" dirty="0"/>
              <a:t> </a:t>
            </a:r>
            <a:r>
              <a:rPr lang="en-US" sz="2400" dirty="0" err="1"/>
              <a:t>cabang-cabangnya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berkembang</a:t>
            </a:r>
            <a:r>
              <a:rPr lang="en-US" sz="2400" dirty="0"/>
              <a:t> </a:t>
            </a:r>
            <a:r>
              <a:rPr lang="en-US" sz="2400" dirty="0" err="1"/>
              <a:t>begitu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.</a:t>
            </a:r>
            <a:endParaRPr lang="en-ID" sz="2400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965235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D845B-3737-4E31-AD40-542680E97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DE256-0D2A-4F33-A858-25A3C8844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 err="1"/>
              <a:t>pengertian</a:t>
            </a:r>
            <a:r>
              <a:rPr lang="en-US" sz="2400" dirty="0"/>
              <a:t> ”</a:t>
            </a:r>
            <a:r>
              <a:rPr lang="en-US" sz="2400" dirty="0" err="1"/>
              <a:t>kepemimpinan</a:t>
            </a:r>
            <a:r>
              <a:rPr lang="en-US" sz="2400" dirty="0"/>
              <a:t> </a:t>
            </a:r>
            <a:r>
              <a:rPr lang="en-US" sz="2400" dirty="0" err="1"/>
              <a:t>pendidikan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usia</a:t>
            </a:r>
            <a:r>
              <a:rPr lang="en-US" sz="2400" dirty="0"/>
              <a:t> </a:t>
            </a:r>
            <a:r>
              <a:rPr lang="en-US" sz="2400" dirty="0" err="1"/>
              <a:t>dini</a:t>
            </a:r>
            <a:r>
              <a:rPr lang="en-US" sz="2400" dirty="0"/>
              <a:t>”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proses </a:t>
            </a:r>
            <a:r>
              <a:rPr lang="en-US" sz="2400" dirty="0" err="1"/>
              <a:t>mempengaruhi</a:t>
            </a:r>
            <a:r>
              <a:rPr lang="en-US" sz="2400" dirty="0"/>
              <a:t>, </a:t>
            </a:r>
            <a:r>
              <a:rPr lang="en-US" sz="2400" dirty="0" err="1"/>
              <a:t>mengkoordinir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menggerakkan</a:t>
            </a:r>
            <a:r>
              <a:rPr lang="en-US" sz="2400" dirty="0"/>
              <a:t> guru/tutor yang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pendidikan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pelaksanaan</a:t>
            </a:r>
            <a:r>
              <a:rPr lang="en-US" sz="2400" dirty="0"/>
              <a:t> </a:t>
            </a:r>
            <a:r>
              <a:rPr lang="en-US" sz="2400" dirty="0" err="1"/>
              <a:t>pendidikan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pengajaran</a:t>
            </a:r>
            <a:r>
              <a:rPr lang="en-US" sz="2400" dirty="0"/>
              <a:t>, </a:t>
            </a:r>
            <a:r>
              <a:rPr lang="en-US" sz="2400" dirty="0" err="1"/>
              <a:t>supaya</a:t>
            </a:r>
            <a:r>
              <a:rPr lang="en-US" sz="2400" dirty="0"/>
              <a:t> </a:t>
            </a:r>
            <a:r>
              <a:rPr lang="en-US" sz="2400" dirty="0" err="1"/>
              <a:t>kegiatan-kegiatan</a:t>
            </a:r>
            <a:r>
              <a:rPr lang="en-US" sz="2400" dirty="0"/>
              <a:t> yang </a:t>
            </a:r>
            <a:r>
              <a:rPr lang="en-US" sz="2400" dirty="0" err="1"/>
              <a:t>dijalankan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efektif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efisien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pencapaian</a:t>
            </a:r>
            <a:r>
              <a:rPr lang="en-US" sz="2400" dirty="0"/>
              <a:t> </a:t>
            </a:r>
            <a:r>
              <a:rPr lang="en-US" sz="2400" dirty="0" err="1"/>
              <a:t>tujuan-tujuan</a:t>
            </a:r>
            <a:r>
              <a:rPr lang="en-US" sz="2400" dirty="0"/>
              <a:t>  </a:t>
            </a:r>
            <a:r>
              <a:rPr lang="en-US" sz="2400" dirty="0" err="1"/>
              <a:t>pendidikan</a:t>
            </a:r>
            <a:r>
              <a:rPr lang="en-US" sz="2400" dirty="0"/>
              <a:t>. </a:t>
            </a:r>
            <a:endParaRPr lang="en-ID" sz="2400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247514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29F14-08FA-4A32-811D-BCD535C12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D79A4-C5DE-43C4-B835-A7E08B77E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r>
              <a:rPr lang="en-ID" dirty="0"/>
              <a:t>PAUD </a:t>
            </a:r>
            <a:r>
              <a:rPr lang="en-ID" dirty="0" err="1"/>
              <a:t>diselenggarakan</a:t>
            </a:r>
            <a:r>
              <a:rPr lang="en-ID" dirty="0"/>
              <a:t> 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/>
              <a:t> </a:t>
            </a:r>
            <a:r>
              <a:rPr lang="en-ID" dirty="0" err="1"/>
              <a:t>usia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layanannya</a:t>
            </a:r>
            <a:r>
              <a:rPr lang="en-ID" dirty="0"/>
              <a:t> yang </a:t>
            </a:r>
            <a:r>
              <a:rPr lang="en-ID" dirty="0" err="1"/>
              <a:t>meliputi</a:t>
            </a:r>
            <a:r>
              <a:rPr lang="en-ID" dirty="0"/>
              <a:t> : </a:t>
            </a:r>
          </a:p>
          <a:p>
            <a:pPr>
              <a:buFont typeface="+mj-lt"/>
              <a:buAutoNum type="alphaLcPeriod"/>
            </a:pPr>
            <a:r>
              <a:rPr lang="en-ID" dirty="0" err="1"/>
              <a:t>Layanan</a:t>
            </a:r>
            <a:r>
              <a:rPr lang="en-ID" dirty="0"/>
              <a:t> PAUD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sejak</a:t>
            </a:r>
            <a:r>
              <a:rPr lang="en-ID" dirty="0"/>
              <a:t> </a:t>
            </a:r>
            <a:r>
              <a:rPr lang="en-ID" dirty="0" err="1"/>
              <a:t>usia</a:t>
            </a:r>
            <a:r>
              <a:rPr lang="en-ID" dirty="0"/>
              <a:t> </a:t>
            </a:r>
            <a:r>
              <a:rPr lang="en-ID" dirty="0" err="1"/>
              <a:t>lahir</a:t>
            </a:r>
            <a:r>
              <a:rPr lang="en-ID" dirty="0"/>
              <a:t> </a:t>
            </a:r>
            <a:r>
              <a:rPr lang="en-ID" dirty="0" err="1"/>
              <a:t>sampai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enam</a:t>
            </a:r>
            <a:r>
              <a:rPr lang="en-ID" dirty="0"/>
              <a:t> </a:t>
            </a:r>
            <a:r>
              <a:rPr lang="en-ID" dirty="0" err="1"/>
              <a:t>tahun</a:t>
            </a:r>
            <a:r>
              <a:rPr lang="en-ID" dirty="0"/>
              <a:t> </a:t>
            </a:r>
            <a:r>
              <a:rPr lang="en-ID" dirty="0" err="1"/>
              <a:t>terdiri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 Taman </a:t>
            </a:r>
            <a:r>
              <a:rPr lang="en-ID" dirty="0" err="1"/>
              <a:t>Penitipan</a:t>
            </a:r>
            <a:r>
              <a:rPr lang="en-ID" dirty="0"/>
              <a:t> 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satuan</a:t>
            </a:r>
            <a:r>
              <a:rPr lang="en-ID" dirty="0"/>
              <a:t> PAUD </a:t>
            </a:r>
            <a:r>
              <a:rPr lang="en-ID" dirty="0" err="1"/>
              <a:t>sejenis</a:t>
            </a:r>
            <a:r>
              <a:rPr lang="en-ID" dirty="0"/>
              <a:t>/ SPS </a:t>
            </a:r>
            <a:r>
              <a:rPr lang="en-ID" dirty="0" err="1"/>
              <a:t>dan</a:t>
            </a:r>
            <a:r>
              <a:rPr lang="en-ID" dirty="0"/>
              <a:t> yang </a:t>
            </a:r>
            <a:r>
              <a:rPr lang="en-ID" dirty="0" err="1"/>
              <a:t>sederajat</a:t>
            </a:r>
            <a:r>
              <a:rPr lang="en-ID" dirty="0"/>
              <a:t>.</a:t>
            </a:r>
          </a:p>
          <a:p>
            <a:pPr>
              <a:buFont typeface="+mj-lt"/>
              <a:buAutoNum type="alphaLcPeriod"/>
            </a:pPr>
            <a:r>
              <a:rPr lang="en-ID" dirty="0" err="1"/>
              <a:t>Layanan</a:t>
            </a:r>
            <a:r>
              <a:rPr lang="en-ID" dirty="0"/>
              <a:t> PAUD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usia</a:t>
            </a:r>
            <a:r>
              <a:rPr lang="en-ID" dirty="0"/>
              <a:t> 2-4  </a:t>
            </a:r>
            <a:r>
              <a:rPr lang="en-ID" dirty="0" err="1"/>
              <a:t>tahun</a:t>
            </a:r>
            <a:r>
              <a:rPr lang="en-ID" dirty="0"/>
              <a:t> </a:t>
            </a:r>
            <a:r>
              <a:rPr lang="en-ID" dirty="0" err="1"/>
              <a:t>terdiri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/>
              <a:t> </a:t>
            </a:r>
            <a:r>
              <a:rPr lang="en-ID" dirty="0" err="1"/>
              <a:t>bermain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sejenisnya</a:t>
            </a:r>
            <a:endParaRPr lang="en-ID" dirty="0"/>
          </a:p>
          <a:p>
            <a:pPr>
              <a:buFont typeface="+mj-lt"/>
              <a:buAutoNum type="alphaLcPeriod"/>
            </a:pPr>
            <a:r>
              <a:rPr lang="en-ID" dirty="0" err="1"/>
              <a:t>Layanan</a:t>
            </a:r>
            <a:r>
              <a:rPr lang="en-ID" dirty="0"/>
              <a:t> PAUD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usia</a:t>
            </a:r>
            <a:r>
              <a:rPr lang="en-ID" dirty="0"/>
              <a:t> 4-6 </a:t>
            </a:r>
            <a:r>
              <a:rPr lang="en-ID" dirty="0" err="1"/>
              <a:t>tahun</a:t>
            </a:r>
            <a:r>
              <a:rPr lang="en-ID" dirty="0"/>
              <a:t> </a:t>
            </a:r>
            <a:r>
              <a:rPr lang="en-ID" dirty="0" err="1"/>
              <a:t>terdiri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TK, RA</a:t>
            </a:r>
          </a:p>
        </p:txBody>
      </p:sp>
    </p:spTree>
    <p:extLst>
      <p:ext uri="{BB962C8B-B14F-4D97-AF65-F5344CB8AC3E}">
        <p14:creationId xmlns:p14="http://schemas.microsoft.com/office/powerpoint/2010/main" val="39630598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B81BF-B457-488E-AEFA-956A57477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Online Media 3">
            <a:hlinkClick r:id="" action="ppaction://media"/>
            <a:extLst>
              <a:ext uri="{FF2B5EF4-FFF2-40B4-BE49-F238E27FC236}">
                <a16:creationId xmlns:a16="http://schemas.microsoft.com/office/drawing/2014/main" id="{E045F253-21BD-40BF-9B09-4CA7F06B2AE7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942771" y="624110"/>
            <a:ext cx="9561841" cy="5463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3914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8232F-F967-4482-9E05-822737F99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Online Media 3">
            <a:hlinkClick r:id="" action="ppaction://media"/>
            <a:extLst>
              <a:ext uri="{FF2B5EF4-FFF2-40B4-BE49-F238E27FC236}">
                <a16:creationId xmlns:a16="http://schemas.microsoft.com/office/drawing/2014/main" id="{47D90508-47C1-4083-B90A-BF2456E2B829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985846" y="2232382"/>
            <a:ext cx="5335344" cy="4001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281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A9027-4EC0-4239-856D-1AED8D7BE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2436" y="595746"/>
            <a:ext cx="10127672" cy="4336472"/>
          </a:xfrm>
        </p:spPr>
        <p:txBody>
          <a:bodyPr>
            <a:noAutofit/>
          </a:bodyPr>
          <a:lstStyle/>
          <a:p>
            <a:r>
              <a:rPr lang="en-US" sz="2000" dirty="0" err="1"/>
              <a:t>Pertemuan</a:t>
            </a:r>
            <a:r>
              <a:rPr lang="en-US" sz="2000" dirty="0"/>
              <a:t> 1	: a. </a:t>
            </a:r>
            <a:r>
              <a:rPr lang="en-US" sz="2000" dirty="0" err="1"/>
              <a:t>Gambaran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 </a:t>
            </a:r>
            <a:r>
              <a:rPr lang="en-US" sz="2000" dirty="0" err="1"/>
              <a:t>Perkuliahan</a:t>
            </a:r>
            <a:r>
              <a:rPr lang="en-US" sz="2000" dirty="0"/>
              <a:t> </a:t>
            </a:r>
            <a:br>
              <a:rPr lang="en-ID" sz="2000" dirty="0"/>
            </a:br>
            <a:r>
              <a:rPr lang="en-ID" sz="2000" dirty="0"/>
              <a:t>				  </a:t>
            </a:r>
            <a:r>
              <a:rPr lang="en-US" sz="2000" dirty="0"/>
              <a:t>b. </a:t>
            </a:r>
            <a:r>
              <a:rPr lang="en-US" sz="2000" dirty="0" err="1"/>
              <a:t>Pengertian</a:t>
            </a:r>
            <a:r>
              <a:rPr lang="en-US" sz="2000" dirty="0"/>
              <a:t> </a:t>
            </a:r>
            <a:r>
              <a:rPr lang="en-US" sz="2000" dirty="0" err="1"/>
              <a:t>Kepemimpinan</a:t>
            </a:r>
            <a:br>
              <a:rPr lang="en-ID" sz="2000" dirty="0"/>
            </a:br>
            <a:r>
              <a:rPr lang="en-US" sz="2000" dirty="0" err="1"/>
              <a:t>Pertemuan</a:t>
            </a:r>
            <a:r>
              <a:rPr lang="en-US" sz="2000" dirty="0"/>
              <a:t> 2	: </a:t>
            </a:r>
            <a:r>
              <a:rPr lang="en-US" sz="2000" dirty="0" err="1"/>
              <a:t>Pengertian</a:t>
            </a:r>
            <a:r>
              <a:rPr lang="en-US" sz="2000" dirty="0"/>
              <a:t> </a:t>
            </a:r>
            <a:r>
              <a:rPr lang="en-US" sz="2000" dirty="0" err="1"/>
              <a:t>Kepemimpinan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PAUD Formal </a:t>
            </a:r>
            <a:r>
              <a:rPr lang="en-US" sz="2000" dirty="0" err="1"/>
              <a:t>dan</a:t>
            </a:r>
            <a:r>
              <a:rPr lang="en-US" sz="2000" dirty="0"/>
              <a:t> Non 						  Formal </a:t>
            </a:r>
            <a:br>
              <a:rPr lang="en-ID" sz="2000" dirty="0"/>
            </a:br>
            <a:r>
              <a:rPr lang="en-US" sz="2000" dirty="0" err="1"/>
              <a:t>Pertemuan</a:t>
            </a:r>
            <a:r>
              <a:rPr lang="en-US" sz="2000" dirty="0"/>
              <a:t> 3	: </a:t>
            </a:r>
            <a:r>
              <a:rPr lang="en-US" sz="2000" dirty="0" err="1"/>
              <a:t>Teori-Teori</a:t>
            </a:r>
            <a:r>
              <a:rPr lang="en-US" sz="2000" dirty="0"/>
              <a:t> </a:t>
            </a:r>
            <a:r>
              <a:rPr lang="en-US" sz="2000" dirty="0" err="1"/>
              <a:t>Kepemimpinan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PAUD Formal </a:t>
            </a:r>
            <a:r>
              <a:rPr lang="en-US" sz="2000" dirty="0" err="1"/>
              <a:t>dan</a:t>
            </a:r>
            <a:r>
              <a:rPr lang="en-US" sz="2000" dirty="0"/>
              <a:t> Non Formal</a:t>
            </a:r>
            <a:br>
              <a:rPr lang="en-ID" sz="2000" dirty="0"/>
            </a:br>
            <a:r>
              <a:rPr lang="en-US" sz="2000" dirty="0" err="1"/>
              <a:t>Pertemuan</a:t>
            </a:r>
            <a:r>
              <a:rPr lang="en-US" sz="2000" dirty="0"/>
              <a:t> 4	: </a:t>
            </a:r>
            <a:r>
              <a:rPr lang="en-US" sz="2000" dirty="0" err="1"/>
              <a:t>Fungsi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Peranan</a:t>
            </a:r>
            <a:r>
              <a:rPr lang="en-US" sz="2000" dirty="0"/>
              <a:t> </a:t>
            </a:r>
            <a:r>
              <a:rPr lang="en-US" sz="2000" dirty="0" err="1"/>
              <a:t>Kepemimpinan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PAUD Formal </a:t>
            </a:r>
            <a:r>
              <a:rPr lang="en-US" sz="2000" dirty="0" err="1"/>
              <a:t>dan</a:t>
            </a:r>
            <a:r>
              <a:rPr lang="en-US" sz="2000" dirty="0"/>
              <a:t> 					   Non   Formal</a:t>
            </a:r>
            <a:br>
              <a:rPr lang="en-ID" sz="2000" dirty="0"/>
            </a:br>
            <a:r>
              <a:rPr lang="en-US" sz="2000" dirty="0"/>
              <a:t> </a:t>
            </a:r>
            <a:br>
              <a:rPr lang="en-ID" sz="2000" dirty="0"/>
            </a:br>
            <a:r>
              <a:rPr lang="en-US" sz="2000" dirty="0" err="1"/>
              <a:t>Pertemuan</a:t>
            </a:r>
            <a:r>
              <a:rPr lang="en-US" sz="2000" dirty="0"/>
              <a:t> 5 	: Model-Model  </a:t>
            </a:r>
            <a:r>
              <a:rPr lang="en-US" sz="2000" dirty="0" err="1"/>
              <a:t>Kepemimpinan</a:t>
            </a:r>
            <a:r>
              <a:rPr lang="en-US" sz="2000" dirty="0"/>
              <a:t>  </a:t>
            </a:r>
            <a:r>
              <a:rPr lang="en-US" sz="2000" dirty="0" err="1"/>
              <a:t>Dalam</a:t>
            </a:r>
            <a:r>
              <a:rPr lang="en-US" sz="2000" dirty="0"/>
              <a:t>  PAUD   Formal   </a:t>
            </a:r>
            <a:r>
              <a:rPr lang="en-US" sz="2000" dirty="0" err="1"/>
              <a:t>dan</a:t>
            </a:r>
            <a:r>
              <a:rPr lang="en-US" sz="2000" dirty="0"/>
              <a:t>   Non </a:t>
            </a:r>
            <a:br>
              <a:rPr lang="en-ID" sz="2000" dirty="0"/>
            </a:br>
            <a:r>
              <a:rPr lang="en-US" sz="2000" dirty="0"/>
              <a:t>  				  Formal</a:t>
            </a:r>
            <a:br>
              <a:rPr lang="en-ID" sz="2000" dirty="0"/>
            </a:br>
            <a:r>
              <a:rPr lang="en-US" sz="2000" dirty="0" err="1"/>
              <a:t>Pertemuan</a:t>
            </a:r>
            <a:r>
              <a:rPr lang="en-US" sz="2000" dirty="0"/>
              <a:t> 6	: </a:t>
            </a:r>
            <a:r>
              <a:rPr lang="en-US" sz="2000" dirty="0" err="1"/>
              <a:t>Pengertian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 PAUD</a:t>
            </a:r>
            <a:br>
              <a:rPr lang="en-ID" sz="2000" dirty="0"/>
            </a:br>
            <a:r>
              <a:rPr lang="en-US" sz="2000" dirty="0" err="1"/>
              <a:t>Pertemuan</a:t>
            </a:r>
            <a:r>
              <a:rPr lang="en-US" sz="2000" dirty="0"/>
              <a:t> 7	: </a:t>
            </a:r>
            <a:r>
              <a:rPr lang="en-US" sz="2000" dirty="0" err="1"/>
              <a:t>Konsep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PAUD Formal </a:t>
            </a:r>
            <a:r>
              <a:rPr lang="en-US" sz="2000" dirty="0" err="1"/>
              <a:t>dan</a:t>
            </a:r>
            <a:r>
              <a:rPr lang="en-US" sz="2000" dirty="0"/>
              <a:t> Non Formal</a:t>
            </a:r>
            <a:br>
              <a:rPr lang="en-ID" sz="2000" dirty="0"/>
            </a:br>
            <a:r>
              <a:rPr lang="en-US" sz="2000" dirty="0" err="1"/>
              <a:t>Pertemuan</a:t>
            </a:r>
            <a:r>
              <a:rPr lang="en-US" sz="2000" dirty="0"/>
              <a:t> 8 	: </a:t>
            </a:r>
            <a:r>
              <a:rPr lang="en-US" sz="2000" dirty="0" err="1"/>
              <a:t>Ujian</a:t>
            </a:r>
            <a:r>
              <a:rPr lang="en-US" sz="2000" dirty="0"/>
              <a:t> Tengah Semester 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524735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A9027-4EC0-4239-856D-1AED8D7BE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2436" y="595746"/>
            <a:ext cx="10127672" cy="4336472"/>
          </a:xfrm>
        </p:spPr>
        <p:txBody>
          <a:bodyPr>
            <a:noAutofit/>
          </a:bodyPr>
          <a:lstStyle/>
          <a:p>
            <a:r>
              <a:rPr lang="en-US" sz="2000" dirty="0" err="1"/>
              <a:t>Pertemuan</a:t>
            </a:r>
            <a:r>
              <a:rPr lang="en-US" sz="2000" dirty="0"/>
              <a:t> 9	: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PAUD Formal </a:t>
            </a:r>
            <a:r>
              <a:rPr lang="en-US" sz="2000" dirty="0" err="1"/>
              <a:t>dan</a:t>
            </a:r>
            <a:r>
              <a:rPr lang="en-US" sz="2000" dirty="0"/>
              <a:t> Non Formal</a:t>
            </a:r>
            <a:br>
              <a:rPr lang="en-ID" sz="2000" dirty="0"/>
            </a:br>
            <a:r>
              <a:rPr lang="en-US" sz="2000" dirty="0" err="1"/>
              <a:t>Pertemuan</a:t>
            </a:r>
            <a:r>
              <a:rPr lang="en-US" sz="2000" dirty="0"/>
              <a:t> 10	: </a:t>
            </a:r>
            <a:r>
              <a:rPr lang="en-US" sz="2000" dirty="0" err="1"/>
              <a:t>Fungsi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PAUD Formal </a:t>
            </a:r>
            <a:r>
              <a:rPr lang="en-US" sz="2000" dirty="0" err="1"/>
              <a:t>dan</a:t>
            </a:r>
            <a:r>
              <a:rPr lang="en-US" sz="2000" dirty="0"/>
              <a:t> Non Formal</a:t>
            </a:r>
            <a:br>
              <a:rPr lang="en-ID" sz="2000" dirty="0"/>
            </a:br>
            <a:r>
              <a:rPr lang="en-US" sz="2000" dirty="0" err="1"/>
              <a:t>Pertemuan</a:t>
            </a:r>
            <a:r>
              <a:rPr lang="en-US" sz="2000" dirty="0"/>
              <a:t> 11	: </a:t>
            </a:r>
            <a:r>
              <a:rPr lang="en-US" sz="2000" dirty="0" err="1"/>
              <a:t>Komponen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PAUD Formal </a:t>
            </a:r>
            <a:r>
              <a:rPr lang="en-US" sz="2000" dirty="0" err="1"/>
              <a:t>dan</a:t>
            </a:r>
            <a:r>
              <a:rPr lang="en-US" sz="2000" dirty="0"/>
              <a:t> Non Formal</a:t>
            </a:r>
            <a:br>
              <a:rPr lang="en-ID" sz="2000" dirty="0"/>
            </a:br>
            <a:r>
              <a:rPr lang="en-US" sz="2000" dirty="0" err="1"/>
              <a:t>Pertemuan</a:t>
            </a:r>
            <a:r>
              <a:rPr lang="en-US" sz="2000" dirty="0"/>
              <a:t> 12	: </a:t>
            </a:r>
            <a:r>
              <a:rPr lang="en-US" sz="2000" dirty="0" err="1"/>
              <a:t>Prinsip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PAUD Formal </a:t>
            </a:r>
            <a:r>
              <a:rPr lang="en-US" sz="2000" dirty="0" err="1"/>
              <a:t>dan</a:t>
            </a:r>
            <a:r>
              <a:rPr lang="en-US" sz="2000" dirty="0"/>
              <a:t> Non Formal</a:t>
            </a:r>
            <a:br>
              <a:rPr lang="en-ID" dirty="0"/>
            </a:br>
            <a:r>
              <a:rPr lang="en-US" sz="2000" dirty="0" err="1"/>
              <a:t>Pertemuan</a:t>
            </a:r>
            <a:r>
              <a:rPr lang="en-US" sz="2000" dirty="0"/>
              <a:t> 13	: </a:t>
            </a:r>
            <a:r>
              <a:rPr lang="en-US" sz="2000" dirty="0" err="1"/>
              <a:t>Ruang</a:t>
            </a:r>
            <a:r>
              <a:rPr lang="en-US" sz="2000" dirty="0"/>
              <a:t>   </a:t>
            </a:r>
            <a:r>
              <a:rPr lang="en-US" sz="2000" dirty="0" err="1"/>
              <a:t>Lingkup</a:t>
            </a:r>
            <a:r>
              <a:rPr lang="en-US" sz="2000" dirty="0"/>
              <a:t>   </a:t>
            </a:r>
            <a:r>
              <a:rPr lang="en-US" sz="2000" dirty="0" err="1"/>
              <a:t>Manajemen</a:t>
            </a:r>
            <a:r>
              <a:rPr lang="en-US" sz="2000" dirty="0"/>
              <a:t>  </a:t>
            </a:r>
            <a:r>
              <a:rPr lang="en-US" sz="2000" dirty="0" err="1"/>
              <a:t>Dalam</a:t>
            </a:r>
            <a:r>
              <a:rPr lang="en-US" sz="2000" dirty="0"/>
              <a:t>  PAUD   Formal   </a:t>
            </a:r>
            <a:r>
              <a:rPr lang="en-US" sz="2000" dirty="0" err="1"/>
              <a:t>dan</a:t>
            </a:r>
            <a:r>
              <a:rPr lang="en-US" sz="2000" dirty="0"/>
              <a:t>   Non </a:t>
            </a:r>
            <a:br>
              <a:rPr lang="en-ID" sz="2000" dirty="0"/>
            </a:br>
            <a:r>
              <a:rPr lang="en-US" sz="2000" dirty="0"/>
              <a:t>  				  Formal</a:t>
            </a:r>
            <a:br>
              <a:rPr lang="en-ID" sz="2000" dirty="0"/>
            </a:br>
            <a:r>
              <a:rPr lang="en-US" sz="2000" dirty="0" err="1"/>
              <a:t>Pertemuan</a:t>
            </a:r>
            <a:r>
              <a:rPr lang="en-US" sz="2000" dirty="0"/>
              <a:t> 14	: </a:t>
            </a:r>
            <a:r>
              <a:rPr lang="en-US" sz="2000" dirty="0" err="1"/>
              <a:t>Struktur</a:t>
            </a:r>
            <a:r>
              <a:rPr lang="en-US" sz="2000" dirty="0"/>
              <a:t>  </a:t>
            </a:r>
            <a:r>
              <a:rPr lang="en-US" sz="2000" dirty="0" err="1"/>
              <a:t>Organisasi</a:t>
            </a:r>
            <a:r>
              <a:rPr lang="en-US" sz="2000" dirty="0"/>
              <a:t>  </a:t>
            </a:r>
            <a:r>
              <a:rPr lang="en-US" sz="2000" dirty="0" err="1"/>
              <a:t>Manajemen</a:t>
            </a:r>
            <a:r>
              <a:rPr lang="en-US" sz="2000" dirty="0"/>
              <a:t>  </a:t>
            </a:r>
            <a:r>
              <a:rPr lang="en-US" sz="2000" dirty="0" err="1"/>
              <a:t>Dalam</a:t>
            </a:r>
            <a:r>
              <a:rPr lang="en-US" sz="2000" dirty="0"/>
              <a:t>  PAUD  Formal  </a:t>
            </a:r>
            <a:r>
              <a:rPr lang="en-US" sz="2000" dirty="0" err="1"/>
              <a:t>dan</a:t>
            </a:r>
            <a:r>
              <a:rPr lang="en-US" sz="2000" dirty="0"/>
              <a:t> Non </a:t>
            </a:r>
            <a:br>
              <a:rPr lang="en-ID" sz="2000" dirty="0"/>
            </a:br>
            <a:r>
              <a:rPr lang="en-US" sz="2000" dirty="0"/>
              <a:t> 				 Formal</a:t>
            </a:r>
            <a:br>
              <a:rPr lang="en-ID" sz="2000" dirty="0"/>
            </a:br>
            <a:r>
              <a:rPr lang="en-US" sz="2000" dirty="0" err="1"/>
              <a:t>Pertemuan</a:t>
            </a:r>
            <a:r>
              <a:rPr lang="en-US" sz="2000" dirty="0"/>
              <a:t> 15	: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Mutu</a:t>
            </a:r>
            <a:r>
              <a:rPr lang="en-US" sz="2000" dirty="0"/>
              <a:t> </a:t>
            </a:r>
            <a:r>
              <a:rPr lang="en-US" sz="2000" dirty="0" err="1"/>
              <a:t>Terpadu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PAUD Formal </a:t>
            </a:r>
            <a:r>
              <a:rPr lang="en-US" sz="2000" dirty="0" err="1"/>
              <a:t>dan</a:t>
            </a:r>
            <a:r>
              <a:rPr lang="en-US" sz="2000" dirty="0"/>
              <a:t> Non Formal</a:t>
            </a:r>
            <a:br>
              <a:rPr lang="en-ID" sz="2000" dirty="0"/>
            </a:br>
            <a:r>
              <a:rPr lang="en-US" sz="2000" dirty="0" err="1"/>
              <a:t>Pertemuan</a:t>
            </a:r>
            <a:r>
              <a:rPr lang="en-US" sz="2000" dirty="0"/>
              <a:t> 16 	: </a:t>
            </a:r>
            <a:r>
              <a:rPr lang="en-US" sz="2000" dirty="0" err="1"/>
              <a:t>Ujian</a:t>
            </a:r>
            <a:r>
              <a:rPr lang="en-US" sz="2000" dirty="0"/>
              <a:t> </a:t>
            </a:r>
            <a:r>
              <a:rPr lang="en-US" sz="2000" dirty="0" err="1"/>
              <a:t>Akhir</a:t>
            </a:r>
            <a:r>
              <a:rPr lang="en-US" sz="2000" dirty="0"/>
              <a:t> Semester 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1115417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A9027-4EC0-4239-856D-1AED8D7BE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8198" y="949230"/>
            <a:ext cx="8915399" cy="2262781"/>
          </a:xfrm>
        </p:spPr>
        <p:txBody>
          <a:bodyPr/>
          <a:lstStyle/>
          <a:p>
            <a:pPr algn="ctr"/>
            <a:r>
              <a:rPr lang="en-ID" dirty="0" err="1"/>
              <a:t>Selamat</a:t>
            </a:r>
            <a:r>
              <a:rPr lang="en-ID" dirty="0"/>
              <a:t> </a:t>
            </a:r>
            <a:r>
              <a:rPr lang="en-ID" dirty="0" err="1"/>
              <a:t>Datang</a:t>
            </a:r>
            <a:r>
              <a:rPr lang="en-ID" dirty="0"/>
              <a:t>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Pertemuan</a:t>
            </a:r>
            <a:r>
              <a:rPr lang="en-ID" dirty="0"/>
              <a:t> ke-1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4FAA1C-C2E4-4223-A60F-EB5AA5DD27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ID" sz="4000" b="1" dirty="0" err="1"/>
              <a:t>Pengertian</a:t>
            </a:r>
            <a:r>
              <a:rPr lang="en-ID" sz="4000" b="1" dirty="0"/>
              <a:t> </a:t>
            </a:r>
            <a:r>
              <a:rPr lang="en-ID" sz="4000" b="1" dirty="0" err="1"/>
              <a:t>Kepemimpinan</a:t>
            </a:r>
            <a:endParaRPr lang="en-ID" sz="4000" b="1" dirty="0"/>
          </a:p>
        </p:txBody>
      </p:sp>
    </p:spTree>
    <p:extLst>
      <p:ext uri="{BB962C8B-B14F-4D97-AF65-F5344CB8AC3E}">
        <p14:creationId xmlns:p14="http://schemas.microsoft.com/office/powerpoint/2010/main" val="1011967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A8E3E-6214-4236-AF93-D8BD84D05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D" dirty="0" err="1"/>
              <a:t>Kompetensi</a:t>
            </a:r>
            <a:r>
              <a:rPr lang="en-ID" dirty="0"/>
              <a:t> yang </a:t>
            </a:r>
            <a:r>
              <a:rPr lang="en-ID" dirty="0" err="1"/>
              <a:t>diharapkan</a:t>
            </a:r>
            <a:r>
              <a:rPr lang="en-ID" dirty="0"/>
              <a:t> :</a:t>
            </a:r>
            <a:endParaRPr lang="id-ID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83B6D10-A3C5-4642-A92B-0912F18F4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8966" y="1747838"/>
            <a:ext cx="8693834" cy="32051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mengikuti</a:t>
            </a:r>
            <a:r>
              <a:rPr lang="en-US" sz="2400" dirty="0"/>
              <a:t> </a:t>
            </a:r>
            <a:r>
              <a:rPr lang="en-US" sz="2400" dirty="0" err="1"/>
              <a:t>perkuliahan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</a:t>
            </a:r>
            <a:r>
              <a:rPr lang="en-US" sz="2400" dirty="0" err="1"/>
              <a:t>mahasiswa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:</a:t>
            </a:r>
            <a:br>
              <a:rPr lang="en-US" sz="2400" dirty="0"/>
            </a:br>
            <a:r>
              <a:rPr lang="en-US" sz="2400" dirty="0"/>
              <a:t>1. </a:t>
            </a:r>
            <a:r>
              <a:rPr lang="en-US" sz="2400" dirty="0" err="1"/>
              <a:t>Memahami</a:t>
            </a:r>
            <a:r>
              <a:rPr lang="en-US" sz="2400" dirty="0"/>
              <a:t> </a:t>
            </a:r>
            <a:r>
              <a:rPr lang="en-US" sz="2400" dirty="0" err="1"/>
              <a:t>pengertian</a:t>
            </a:r>
            <a:r>
              <a:rPr lang="en-US" sz="2400" dirty="0"/>
              <a:t> </a:t>
            </a:r>
            <a:r>
              <a:rPr lang="en-US" sz="2400" dirty="0" err="1"/>
              <a:t>kepemimpinan</a:t>
            </a:r>
            <a:br>
              <a:rPr lang="en-US" sz="2400" dirty="0"/>
            </a:br>
            <a:r>
              <a:rPr lang="en-US" sz="2400" dirty="0"/>
              <a:t>2. </a:t>
            </a:r>
            <a:r>
              <a:rPr lang="en-US" sz="2400" dirty="0" err="1"/>
              <a:t>Menjelaskan</a:t>
            </a:r>
            <a:r>
              <a:rPr lang="en-US" sz="2400" dirty="0"/>
              <a:t> </a:t>
            </a:r>
            <a:r>
              <a:rPr lang="en-US" sz="2400" dirty="0" err="1"/>
              <a:t>pengertian</a:t>
            </a:r>
            <a:r>
              <a:rPr lang="en-US" sz="2400" dirty="0"/>
              <a:t> </a:t>
            </a:r>
            <a:r>
              <a:rPr lang="en-US" sz="2400" dirty="0" err="1"/>
              <a:t>kepemimpinan</a:t>
            </a:r>
            <a:endParaRPr lang="en-US" sz="2400" dirty="0"/>
          </a:p>
        </p:txBody>
      </p:sp>
      <p:pic>
        <p:nvPicPr>
          <p:cNvPr id="11268" name="Picture 4">
            <a:extLst>
              <a:ext uri="{FF2B5EF4-FFF2-40B4-BE49-F238E27FC236}">
                <a16:creationId xmlns:a16="http://schemas.microsoft.com/office/drawing/2014/main" id="{6ACE607E-33B5-4384-A3A7-3910DACE9D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013325"/>
            <a:ext cx="9169400" cy="184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802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F1395-4218-4B4D-ACD6-E341657BC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45" y="1168400"/>
            <a:ext cx="9521067" cy="480646"/>
          </a:xfrm>
        </p:spPr>
        <p:txBody>
          <a:bodyPr>
            <a:normAutofit fontScale="90000"/>
          </a:bodyPr>
          <a:lstStyle/>
          <a:p>
            <a:r>
              <a:rPr lang="en-US" sz="2000" b="1" dirty="0"/>
              <a:t>Ralph M. </a:t>
            </a:r>
            <a:r>
              <a:rPr lang="en-US" sz="2000" b="1" dirty="0" err="1"/>
              <a:t>Stogdill</a:t>
            </a:r>
            <a:r>
              <a:rPr lang="en-US" sz="2000" b="1" dirty="0"/>
              <a:t> (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Mulyasa</a:t>
            </a:r>
            <a:r>
              <a:rPr lang="en-US" sz="2000" b="1" dirty="0"/>
              <a:t>, 2007) </a:t>
            </a:r>
            <a:br>
              <a:rPr lang="en-US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386E0-6809-4D7B-8EE3-A8EE530EB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357" y="1547446"/>
            <a:ext cx="9352255" cy="4363776"/>
          </a:xfrm>
        </p:spPr>
        <p:txBody>
          <a:bodyPr>
            <a:normAutofit/>
          </a:bodyPr>
          <a:lstStyle/>
          <a:p>
            <a:pPr lvl="0"/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. </a:t>
            </a:r>
            <a:endParaRPr lang="en-ID" dirty="0"/>
          </a:p>
          <a:p>
            <a:pPr lvl="0"/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kepribadian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.</a:t>
            </a:r>
            <a:endParaRPr lang="en-ID" dirty="0"/>
          </a:p>
          <a:p>
            <a:pPr lvl="0"/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seni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kesesuaian</a:t>
            </a:r>
            <a:r>
              <a:rPr lang="en-US" dirty="0"/>
              <a:t> </a:t>
            </a:r>
            <a:r>
              <a:rPr lang="en-US" dirty="0" err="1"/>
              <a:t>paham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kesepakatan</a:t>
            </a:r>
            <a:r>
              <a:rPr lang="en-US" dirty="0"/>
              <a:t>. </a:t>
            </a:r>
            <a:endParaRPr lang="en-ID" dirty="0"/>
          </a:p>
          <a:p>
            <a:pPr lvl="0"/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.</a:t>
            </a:r>
            <a:endParaRPr lang="en-ID" dirty="0"/>
          </a:p>
          <a:p>
            <a:pPr lvl="0"/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. </a:t>
            </a:r>
            <a:endParaRPr lang="en-ID" dirty="0"/>
          </a:p>
          <a:p>
            <a:pPr lvl="0"/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persuasi</a:t>
            </a:r>
            <a:r>
              <a:rPr lang="en-US" dirty="0"/>
              <a:t>.</a:t>
            </a:r>
            <a:endParaRPr lang="en-ID" dirty="0"/>
          </a:p>
          <a:p>
            <a:pPr lvl="0"/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/</a:t>
            </a:r>
            <a:r>
              <a:rPr lang="en-US" dirty="0" err="1"/>
              <a:t>kekuasaan</a:t>
            </a:r>
            <a:r>
              <a:rPr lang="en-US" dirty="0"/>
              <a:t>.</a:t>
            </a:r>
            <a:endParaRPr lang="en-ID" dirty="0"/>
          </a:p>
          <a:p>
            <a:pPr lvl="0"/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.</a:t>
            </a:r>
            <a:endParaRPr lang="en-ID" dirty="0"/>
          </a:p>
          <a:p>
            <a:pPr lvl="0"/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.</a:t>
            </a:r>
            <a:endParaRPr lang="en-ID" dirty="0"/>
          </a:p>
          <a:p>
            <a:pPr lvl="0"/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inisiasi</a:t>
            </a:r>
            <a:r>
              <a:rPr lang="en-US" dirty="0"/>
              <a:t> (</a:t>
            </a:r>
            <a:r>
              <a:rPr lang="en-US" dirty="0" err="1"/>
              <a:t>permulaan</a:t>
            </a:r>
            <a:r>
              <a:rPr lang="en-US" dirty="0"/>
              <a:t>)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. </a:t>
            </a:r>
            <a:endParaRPr lang="en-ID" dirty="0"/>
          </a:p>
          <a:p>
            <a:endParaRPr lang="en-ID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ACDD91C-387C-4660-80A0-B3FB960F876C}"/>
              </a:ext>
            </a:extLst>
          </p:cNvPr>
          <p:cNvSpPr txBox="1">
            <a:spLocks/>
          </p:cNvSpPr>
          <p:nvPr/>
        </p:nvSpPr>
        <p:spPr>
          <a:xfrm>
            <a:off x="1640156" y="307587"/>
            <a:ext cx="8911687" cy="6712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Kepemimpinan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86150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A8E3E-6214-4236-AF93-D8BD84D05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1713" y="319310"/>
            <a:ext cx="8911687" cy="671290"/>
          </a:xfrm>
        </p:spPr>
        <p:txBody>
          <a:bodyPr/>
          <a:lstStyle/>
          <a:p>
            <a:pPr>
              <a:defRPr/>
            </a:pPr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Kepemimpinan</a:t>
            </a:r>
            <a:endParaRPr lang="id-ID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83B6D10-A3C5-4642-A92B-0912F18F4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1713" y="1092200"/>
            <a:ext cx="9722899" cy="386080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b="1" dirty="0" err="1"/>
              <a:t>Feldmon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Wahjosumidjo</a:t>
            </a:r>
            <a:r>
              <a:rPr lang="en-US" b="1" dirty="0"/>
              <a:t> (2010)</a:t>
            </a:r>
          </a:p>
          <a:p>
            <a:pPr marL="365125" indent="-365125">
              <a:lnSpc>
                <a:spcPct val="150000"/>
              </a:lnSpc>
              <a:buNone/>
            </a:pPr>
            <a:r>
              <a:rPr lang="en-US" dirty="0"/>
              <a:t>	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sadar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anggotanya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harapannya</a:t>
            </a:r>
            <a:r>
              <a:rPr lang="en-US" dirty="0"/>
              <a:t>.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Newell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Wahjosumidjo</a:t>
            </a:r>
            <a:r>
              <a:rPr lang="en-US" b="1" dirty="0"/>
              <a:t> (2010)</a:t>
            </a:r>
          </a:p>
          <a:p>
            <a:pPr marL="355600" indent="-355600">
              <a:lnSpc>
                <a:spcPct val="150000"/>
              </a:lnSpc>
              <a:buNone/>
            </a:pPr>
            <a:r>
              <a:rPr lang="en-US" b="1" dirty="0"/>
              <a:t>	</a:t>
            </a:r>
            <a:r>
              <a:rPr lang="en-US" dirty="0" err="1"/>
              <a:t>Suatu</a:t>
            </a:r>
            <a:r>
              <a:rPr lang="en-US" dirty="0"/>
              <a:t> proses </a:t>
            </a:r>
            <a:r>
              <a:rPr lang="en-US" dirty="0" err="1"/>
              <a:t>mempengaruhi</a:t>
            </a:r>
            <a:r>
              <a:rPr lang="en-US" dirty="0"/>
              <a:t> orang lain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 </a:t>
            </a:r>
            <a:endParaRPr lang="en-US" b="1" dirty="0"/>
          </a:p>
          <a:p>
            <a:pPr>
              <a:lnSpc>
                <a:spcPct val="150000"/>
              </a:lnSpc>
            </a:pPr>
            <a:r>
              <a:rPr lang="en-US" b="1" dirty="0" err="1"/>
              <a:t>Stogdil</a:t>
            </a:r>
            <a:endParaRPr lang="en-US" b="1" dirty="0"/>
          </a:p>
          <a:p>
            <a:pPr marL="365125" indent="-365125">
              <a:lnSpc>
                <a:spcPct val="150000"/>
              </a:lnSpc>
              <a:buNone/>
            </a:pPr>
            <a:r>
              <a:rPr lang="en-US" sz="2400" dirty="0"/>
              <a:t>	</a:t>
            </a:r>
            <a:r>
              <a:rPr lang="en-US" dirty="0"/>
              <a:t> Proses </a:t>
            </a:r>
            <a:r>
              <a:rPr lang="en-US" dirty="0" err="1"/>
              <a:t>mempengaruhi</a:t>
            </a:r>
            <a:r>
              <a:rPr lang="en-US" dirty="0"/>
              <a:t>  </a:t>
            </a:r>
            <a:r>
              <a:rPr lang="en-US" dirty="0" err="1"/>
              <a:t>aktivitas</a:t>
            </a:r>
            <a:r>
              <a:rPr lang="en-US" dirty="0"/>
              <a:t>  </a:t>
            </a:r>
            <a:r>
              <a:rPr lang="en-US" dirty="0" err="1"/>
              <a:t>kelompok</a:t>
            </a:r>
            <a:r>
              <a:rPr lang="en-US" dirty="0"/>
              <a:t> 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 </a:t>
            </a:r>
            <a:endParaRPr lang="en-ID" dirty="0"/>
          </a:p>
          <a:p>
            <a:pPr marL="365125" indent="-365125">
              <a:lnSpc>
                <a:spcPct val="150000"/>
              </a:lnSpc>
              <a:buNone/>
            </a:pPr>
            <a:endParaRPr lang="en-US" dirty="0"/>
          </a:p>
          <a:p>
            <a:pPr marL="365125" indent="-365125">
              <a:lnSpc>
                <a:spcPct val="150000"/>
              </a:lnSpc>
              <a:buNone/>
            </a:pPr>
            <a:endParaRPr lang="en-US" sz="2400" dirty="0"/>
          </a:p>
        </p:txBody>
      </p:sp>
      <p:pic>
        <p:nvPicPr>
          <p:cNvPr id="11268" name="Picture 4">
            <a:extLst>
              <a:ext uri="{FF2B5EF4-FFF2-40B4-BE49-F238E27FC236}">
                <a16:creationId xmlns:a16="http://schemas.microsoft.com/office/drawing/2014/main" id="{6ACE607E-33B5-4384-A3A7-3910DACE9D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013325"/>
            <a:ext cx="9169400" cy="184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1827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BC4BF-BA5E-401A-A2FE-C6B215540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7201" y="420910"/>
            <a:ext cx="9701212" cy="734790"/>
          </a:xfrm>
        </p:spPr>
        <p:txBody>
          <a:bodyPr>
            <a:normAutofit/>
          </a:bodyPr>
          <a:lstStyle/>
          <a:p>
            <a:r>
              <a:rPr lang="en-US" sz="2800" dirty="0" err="1"/>
              <a:t>Kepemimpinan</a:t>
            </a:r>
            <a:r>
              <a:rPr lang="en-US" sz="2800" dirty="0"/>
              <a:t> </a:t>
            </a:r>
            <a:r>
              <a:rPr lang="en-US" sz="2800" dirty="0" err="1"/>
              <a:t>menurut</a:t>
            </a:r>
            <a:r>
              <a:rPr lang="en-US" sz="2800" dirty="0"/>
              <a:t> </a:t>
            </a:r>
            <a:r>
              <a:rPr lang="en-US" sz="2800" dirty="0" err="1"/>
              <a:t>Prasojo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Sudiyono</a:t>
            </a:r>
            <a:r>
              <a:rPr lang="en-US" sz="2800" dirty="0"/>
              <a:t> (2011)</a:t>
            </a:r>
            <a:endParaRPr lang="en-ID" sz="2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A641081-8F83-4835-B229-FE483F8060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7877457"/>
              </p:ext>
            </p:extLst>
          </p:nvPr>
        </p:nvGraphicFramePr>
        <p:xfrm>
          <a:off x="2106613" y="1155700"/>
          <a:ext cx="5771295" cy="4768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33596653-E67A-4B0B-85EC-0D8BCC23B2F9}"/>
              </a:ext>
            </a:extLst>
          </p:cNvPr>
          <p:cNvSpPr/>
          <p:nvPr/>
        </p:nvSpPr>
        <p:spPr>
          <a:xfrm>
            <a:off x="7877909" y="1406770"/>
            <a:ext cx="3985846" cy="45177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ID" sz="2400" dirty="0" err="1"/>
              <a:t>Kepemimpinan</a:t>
            </a:r>
            <a:r>
              <a:rPr lang="en-ID" sz="2400" dirty="0"/>
              <a:t> </a:t>
            </a:r>
            <a:r>
              <a:rPr lang="en-ID" sz="2400" dirty="0" err="1"/>
              <a:t>pada</a:t>
            </a:r>
            <a:r>
              <a:rPr lang="en-ID" sz="2400" dirty="0"/>
              <a:t> </a:t>
            </a:r>
            <a:r>
              <a:rPr lang="en-ID" sz="2400" dirty="0" err="1"/>
              <a:t>dasarnya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suatu</a:t>
            </a:r>
            <a:r>
              <a:rPr lang="en-ID" sz="2400" dirty="0"/>
              <a:t> proses </a:t>
            </a:r>
            <a:r>
              <a:rPr lang="en-ID" sz="2400" b="1" dirty="0" err="1"/>
              <a:t>menggerakkan</a:t>
            </a:r>
            <a:r>
              <a:rPr lang="en-ID" sz="2400" dirty="0"/>
              <a:t>, </a:t>
            </a:r>
            <a:r>
              <a:rPr lang="en-ID" sz="2400" b="1" dirty="0" err="1"/>
              <a:t>mempengaruhi</a:t>
            </a:r>
            <a:r>
              <a:rPr lang="en-ID" sz="2400" dirty="0"/>
              <a:t>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b="1" dirty="0" err="1"/>
              <a:t>membimbing</a:t>
            </a:r>
            <a:r>
              <a:rPr lang="en-ID" sz="2400" dirty="0"/>
              <a:t> orang lain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rangka</a:t>
            </a:r>
            <a:r>
              <a:rPr lang="en-ID" sz="2400" dirty="0"/>
              <a:t> </a:t>
            </a:r>
            <a:r>
              <a:rPr lang="en-ID" sz="2400" b="1" dirty="0" err="1"/>
              <a:t>mencapai</a:t>
            </a:r>
            <a:r>
              <a:rPr lang="en-ID" sz="2400" b="1" dirty="0"/>
              <a:t> </a:t>
            </a:r>
            <a:r>
              <a:rPr lang="en-ID" sz="2400" b="1" dirty="0" err="1"/>
              <a:t>tujuan</a:t>
            </a:r>
            <a:r>
              <a:rPr lang="en-ID" sz="2400" b="1" dirty="0"/>
              <a:t> </a:t>
            </a:r>
            <a:r>
              <a:rPr lang="en-ID" sz="2400" b="1" dirty="0" err="1"/>
              <a:t>organisasi</a:t>
            </a:r>
            <a:endParaRPr lang="en-ID" sz="2400" b="1" dirty="0"/>
          </a:p>
        </p:txBody>
      </p:sp>
    </p:spTree>
    <p:extLst>
      <p:ext uri="{BB962C8B-B14F-4D97-AF65-F5344CB8AC3E}">
        <p14:creationId xmlns:p14="http://schemas.microsoft.com/office/powerpoint/2010/main" val="2699163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03300" y="277814"/>
            <a:ext cx="9944100" cy="484187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en-US" sz="3200" b="1" dirty="0">
                <a:latin typeface="Franklin Gothic Medium" pitchFamily="34" charset="0"/>
              </a:rPr>
              <a:t>4 </a:t>
            </a:r>
            <a:r>
              <a:rPr lang="en-US" sz="3200" b="1" dirty="0" err="1">
                <a:latin typeface="Franklin Gothic Medium" pitchFamily="34" charset="0"/>
              </a:rPr>
              <a:t>Unsur</a:t>
            </a:r>
            <a:r>
              <a:rPr lang="en-US" sz="3200" b="1" dirty="0">
                <a:latin typeface="Franklin Gothic Medium" pitchFamily="34" charset="0"/>
              </a:rPr>
              <a:t> yang </a:t>
            </a:r>
            <a:r>
              <a:rPr lang="en-US" sz="3200" b="1" dirty="0" err="1">
                <a:latin typeface="Franklin Gothic Medium" pitchFamily="34" charset="0"/>
              </a:rPr>
              <a:t>terkandung</a:t>
            </a:r>
            <a:r>
              <a:rPr lang="en-US" sz="3200" b="1" dirty="0">
                <a:latin typeface="Franklin Gothic Medium" pitchFamily="34" charset="0"/>
              </a:rPr>
              <a:t> </a:t>
            </a:r>
            <a:r>
              <a:rPr lang="en-US" sz="3200" b="1" dirty="0" err="1">
                <a:latin typeface="Franklin Gothic Medium" pitchFamily="34" charset="0"/>
              </a:rPr>
              <a:t>dalam</a:t>
            </a:r>
            <a:r>
              <a:rPr lang="en-US" sz="3200" b="1" dirty="0">
                <a:latin typeface="Franklin Gothic Medium" pitchFamily="34" charset="0"/>
              </a:rPr>
              <a:t> </a:t>
            </a:r>
            <a:r>
              <a:rPr lang="en-US" sz="3200" b="1" dirty="0" err="1">
                <a:latin typeface="Franklin Gothic Medium" pitchFamily="34" charset="0"/>
              </a:rPr>
              <a:t>pengertian</a:t>
            </a:r>
            <a:r>
              <a:rPr lang="en-US" sz="3200" b="1" dirty="0">
                <a:latin typeface="Franklin Gothic Medium" pitchFamily="34" charset="0"/>
              </a:rPr>
              <a:t> </a:t>
            </a:r>
            <a:r>
              <a:rPr lang="en-US" sz="3200" b="1" dirty="0" err="1">
                <a:latin typeface="Franklin Gothic Medium" pitchFamily="34" charset="0"/>
              </a:rPr>
              <a:t>kepemimpinan</a:t>
            </a:r>
            <a:endParaRPr lang="en-US" sz="3200" b="1" dirty="0">
              <a:latin typeface="Franklin Gothic Medium" pitchFamily="34" charset="0"/>
            </a:endParaRP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1"/>
            <a:ext cx="4033838" cy="4530725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endParaRPr lang="en-US" sz="2800">
              <a:latin typeface="Century Schoolbook" charset="0"/>
            </a:endParaRPr>
          </a:p>
          <a:p>
            <a:pPr eaLnBrk="1" hangingPunct="1">
              <a:buFont typeface="Wingdings" charset="0"/>
              <a:buNone/>
            </a:pPr>
            <a:endParaRPr lang="en-US" sz="2800">
              <a:latin typeface="Century Schoolbook" charset="0"/>
            </a:endParaRPr>
          </a:p>
          <a:p>
            <a:pPr eaLnBrk="1" hangingPunct="1">
              <a:buFont typeface="Wingdings" charset="0"/>
              <a:buNone/>
            </a:pPr>
            <a:endParaRPr lang="en-US" sz="2800">
              <a:latin typeface="Century Schoolbook" charset="0"/>
            </a:endParaRPr>
          </a:p>
          <a:p>
            <a:pPr eaLnBrk="1" hangingPunct="1">
              <a:buFont typeface="Wingdings" charset="0"/>
              <a:buNone/>
            </a:pPr>
            <a:endParaRPr lang="en-US" sz="2800">
              <a:latin typeface="Century Schoolbook" charset="0"/>
            </a:endParaRPr>
          </a:p>
          <a:p>
            <a:pPr eaLnBrk="1" hangingPunct="1">
              <a:buFont typeface="Wingdings" charset="0"/>
              <a:buNone/>
            </a:pPr>
            <a:endParaRPr lang="en-US" sz="2800">
              <a:latin typeface="Century Schoolbook" charset="0"/>
            </a:endParaRPr>
          </a:p>
        </p:txBody>
      </p:sp>
      <p:grpSp>
        <p:nvGrpSpPr>
          <p:cNvPr id="22532" name="Diagram 4"/>
          <p:cNvGrpSpPr>
            <a:grpSpLocks noChangeAspect="1"/>
          </p:cNvGrpSpPr>
          <p:nvPr/>
        </p:nvGrpSpPr>
        <p:grpSpPr bwMode="auto">
          <a:xfrm>
            <a:off x="4191000" y="1066800"/>
            <a:ext cx="6096000" cy="5410200"/>
            <a:chOff x="1680" y="864"/>
            <a:chExt cx="2400" cy="2592"/>
          </a:xfrm>
        </p:grpSpPr>
        <p:sp>
          <p:nvSpPr>
            <p:cNvPr id="20490" name="AutoShape 5" descr="Water droplets"/>
            <p:cNvSpPr>
              <a:spLocks noChangeAspect="1" noChangeArrowheads="1" noTextEdit="1"/>
            </p:cNvSpPr>
            <p:nvPr/>
          </p:nvSpPr>
          <p:spPr bwMode="auto">
            <a:xfrm>
              <a:off x="1680" y="864"/>
              <a:ext cx="2400" cy="2592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1" name="_s1028"/>
            <p:cNvSpPr>
              <a:spLocks noChangeShapeType="1"/>
            </p:cNvSpPr>
            <p:nvPr/>
          </p:nvSpPr>
          <p:spPr bwMode="auto">
            <a:xfrm flipH="1">
              <a:off x="2280" y="2160"/>
              <a:ext cx="3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0492" name="_s1029"/>
            <p:cNvSpPr>
              <a:spLocks noChangeArrowheads="1"/>
            </p:cNvSpPr>
            <p:nvPr/>
          </p:nvSpPr>
          <p:spPr bwMode="auto">
            <a:xfrm>
              <a:off x="1680" y="1860"/>
              <a:ext cx="600" cy="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1" hangingPunct="1"/>
              <a:r>
                <a:rPr lang="en-US" sz="1600" b="1" dirty="0"/>
                <a:t>KEGIATAN</a:t>
              </a:r>
            </a:p>
            <a:p>
              <a:pPr algn="ctr" eaLnBrk="1" hangingPunct="1"/>
              <a:r>
                <a:rPr lang="en-US" sz="1600" b="1" dirty="0"/>
                <a:t>(4)</a:t>
              </a:r>
            </a:p>
          </p:txBody>
        </p:sp>
        <p:sp>
          <p:nvSpPr>
            <p:cNvPr id="20493" name="_s1030"/>
            <p:cNvSpPr>
              <a:spLocks noChangeShapeType="1"/>
            </p:cNvSpPr>
            <p:nvPr/>
          </p:nvSpPr>
          <p:spPr bwMode="auto">
            <a:xfrm>
              <a:off x="2880" y="2460"/>
              <a:ext cx="0" cy="3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0494" name="_s1031"/>
            <p:cNvSpPr>
              <a:spLocks noChangeArrowheads="1"/>
            </p:cNvSpPr>
            <p:nvPr/>
          </p:nvSpPr>
          <p:spPr bwMode="auto">
            <a:xfrm>
              <a:off x="2580" y="2760"/>
              <a:ext cx="600" cy="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1" hangingPunct="1"/>
              <a:r>
                <a:rPr lang="en-US" sz="1600" b="1" dirty="0"/>
                <a:t>ORGANISASI</a:t>
              </a:r>
            </a:p>
            <a:p>
              <a:pPr algn="ctr" eaLnBrk="1" hangingPunct="1"/>
              <a:r>
                <a:rPr lang="en-US" sz="1600" b="1" dirty="0"/>
                <a:t>(3)</a:t>
              </a:r>
            </a:p>
          </p:txBody>
        </p:sp>
        <p:sp>
          <p:nvSpPr>
            <p:cNvPr id="20495" name="_s1032"/>
            <p:cNvSpPr>
              <a:spLocks noChangeShapeType="1"/>
            </p:cNvSpPr>
            <p:nvPr/>
          </p:nvSpPr>
          <p:spPr bwMode="auto">
            <a:xfrm>
              <a:off x="3180" y="2160"/>
              <a:ext cx="3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0496" name="_s1033"/>
            <p:cNvSpPr>
              <a:spLocks noChangeArrowheads="1"/>
            </p:cNvSpPr>
            <p:nvPr/>
          </p:nvSpPr>
          <p:spPr bwMode="auto">
            <a:xfrm>
              <a:off x="3480" y="1860"/>
              <a:ext cx="600" cy="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1" hangingPunct="1"/>
              <a:r>
                <a:rPr lang="en-US" sz="1600" b="1" dirty="0"/>
                <a:t>KELOMPOK/</a:t>
              </a:r>
            </a:p>
            <a:p>
              <a:pPr algn="ctr" eaLnBrk="1" hangingPunct="1"/>
              <a:r>
                <a:rPr lang="en-US" sz="1600" b="1" dirty="0"/>
                <a:t> ANGGOTA</a:t>
              </a:r>
            </a:p>
            <a:p>
              <a:pPr algn="ctr" eaLnBrk="1" hangingPunct="1"/>
              <a:r>
                <a:rPr lang="en-US" sz="1600" b="1" dirty="0"/>
                <a:t>(2)</a:t>
              </a:r>
            </a:p>
          </p:txBody>
        </p:sp>
        <p:sp>
          <p:nvSpPr>
            <p:cNvPr id="20497" name="_s1034"/>
            <p:cNvSpPr>
              <a:spLocks noChangeShapeType="1"/>
            </p:cNvSpPr>
            <p:nvPr/>
          </p:nvSpPr>
          <p:spPr bwMode="auto">
            <a:xfrm flipV="1">
              <a:off x="2880" y="1560"/>
              <a:ext cx="0" cy="3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0498" name="_s1035"/>
            <p:cNvSpPr>
              <a:spLocks noChangeArrowheads="1"/>
            </p:cNvSpPr>
            <p:nvPr/>
          </p:nvSpPr>
          <p:spPr bwMode="auto">
            <a:xfrm>
              <a:off x="2580" y="960"/>
              <a:ext cx="600" cy="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1" hangingPunct="1"/>
              <a:r>
                <a:rPr lang="en-US" sz="1600" b="1" dirty="0"/>
                <a:t>PEMIMPIN</a:t>
              </a:r>
            </a:p>
            <a:p>
              <a:pPr algn="ctr" eaLnBrk="1" hangingPunct="1"/>
              <a:r>
                <a:rPr lang="en-US" sz="1600" b="1" dirty="0"/>
                <a:t>(1)</a:t>
              </a:r>
            </a:p>
          </p:txBody>
        </p:sp>
        <p:sp>
          <p:nvSpPr>
            <p:cNvPr id="20499" name="_s1036"/>
            <p:cNvSpPr>
              <a:spLocks noChangeArrowheads="1"/>
            </p:cNvSpPr>
            <p:nvPr/>
          </p:nvSpPr>
          <p:spPr bwMode="auto">
            <a:xfrm>
              <a:off x="2580" y="1860"/>
              <a:ext cx="600" cy="600"/>
            </a:xfrm>
            <a:prstGeom prst="ellipse">
              <a:avLst/>
            </a:prstGeom>
            <a:solidFill>
              <a:srgbClr val="FCE71E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1" hangingPunct="1"/>
              <a:r>
                <a:rPr lang="en-US" sz="1600" b="1" dirty="0">
                  <a:solidFill>
                    <a:srgbClr val="990000"/>
                  </a:solidFill>
                </a:rPr>
                <a:t>UNSUR</a:t>
              </a:r>
            </a:p>
          </p:txBody>
        </p:sp>
      </p:grpSp>
      <p:sp>
        <p:nvSpPr>
          <p:cNvPr id="22543" name="Text Box 15"/>
          <p:cNvSpPr txBox="1">
            <a:spLocks noChangeArrowheads="1"/>
          </p:cNvSpPr>
          <p:nvPr/>
        </p:nvSpPr>
        <p:spPr bwMode="auto">
          <a:xfrm rot="-5400000">
            <a:off x="1296647" y="2460625"/>
            <a:ext cx="2893100" cy="1828800"/>
          </a:xfrm>
          <a:prstGeom prst="rect">
            <a:avLst/>
          </a:prstGeom>
          <a:solidFill>
            <a:srgbClr val="FCE71E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0000"/>
                </a:solidFill>
                <a:latin typeface="Franklin Gothic Medium" charset="0"/>
              </a:rPr>
              <a:t>Unsur-unsur</a:t>
            </a:r>
            <a:r>
              <a:rPr lang="en-US" sz="1600" b="1" dirty="0">
                <a:solidFill>
                  <a:srgbClr val="000000"/>
                </a:solidFill>
                <a:latin typeface="Franklin Gothic Medium" charset="0"/>
              </a:rPr>
              <a:t>  :</a:t>
            </a:r>
          </a:p>
          <a:p>
            <a:pPr eaLnBrk="1" hangingPunct="1">
              <a:spcBef>
                <a:spcPct val="50000"/>
              </a:spcBef>
              <a:buFontTx/>
              <a:buAutoNum type="arabicParenBoth"/>
            </a:pPr>
            <a:r>
              <a:rPr lang="en-US" sz="1600" b="1" dirty="0">
                <a:solidFill>
                  <a:srgbClr val="000000"/>
                </a:solidFill>
                <a:latin typeface="Franklin Gothic Medium" charset="0"/>
              </a:rPr>
              <a:t>Orang </a:t>
            </a:r>
            <a:r>
              <a:rPr lang="en-US" sz="1600" b="1" dirty="0" err="1">
                <a:solidFill>
                  <a:srgbClr val="000000"/>
                </a:solidFill>
                <a:latin typeface="Franklin Gothic Medium" charset="0"/>
              </a:rPr>
              <a:t>yg</a:t>
            </a:r>
            <a:r>
              <a:rPr lang="en-US" sz="1600" b="1" dirty="0">
                <a:solidFill>
                  <a:srgbClr val="000000"/>
                </a:solidFill>
                <a:latin typeface="Franklin Gothic Medium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Franklin Gothic Medium" charset="0"/>
              </a:rPr>
              <a:t>menggerakkan</a:t>
            </a:r>
            <a:endParaRPr lang="en-US" sz="1600" b="1" dirty="0">
              <a:solidFill>
                <a:srgbClr val="000000"/>
              </a:solidFill>
              <a:latin typeface="Franklin Gothic Medium" charset="0"/>
            </a:endParaRPr>
          </a:p>
          <a:p>
            <a:pPr eaLnBrk="1" hangingPunct="1">
              <a:spcBef>
                <a:spcPct val="50000"/>
              </a:spcBef>
              <a:buFontTx/>
              <a:buAutoNum type="arabicParenBoth"/>
            </a:pPr>
            <a:r>
              <a:rPr lang="en-US" sz="1600" b="1" dirty="0">
                <a:solidFill>
                  <a:srgbClr val="000000"/>
                </a:solidFill>
                <a:latin typeface="Franklin Gothic Medium" charset="0"/>
              </a:rPr>
              <a:t>Orang </a:t>
            </a:r>
            <a:r>
              <a:rPr lang="en-US" sz="1600" b="1" dirty="0" err="1">
                <a:solidFill>
                  <a:srgbClr val="000000"/>
                </a:solidFill>
                <a:latin typeface="Franklin Gothic Medium" charset="0"/>
              </a:rPr>
              <a:t>yg</a:t>
            </a:r>
            <a:r>
              <a:rPr lang="en-US" sz="1600" b="1" dirty="0">
                <a:solidFill>
                  <a:srgbClr val="000000"/>
                </a:solidFill>
                <a:latin typeface="Franklin Gothic Medium" charset="0"/>
              </a:rPr>
              <a:t> di </a:t>
            </a:r>
            <a:r>
              <a:rPr lang="en-US" sz="1600" b="1" dirty="0" err="1">
                <a:solidFill>
                  <a:srgbClr val="000000"/>
                </a:solidFill>
                <a:latin typeface="Franklin Gothic Medium" charset="0"/>
              </a:rPr>
              <a:t>gerakkan</a:t>
            </a:r>
            <a:endParaRPr lang="en-US" sz="1600" b="1" dirty="0">
              <a:solidFill>
                <a:srgbClr val="000000"/>
              </a:solidFill>
              <a:latin typeface="Franklin Gothic Medium" charset="0"/>
            </a:endParaRPr>
          </a:p>
          <a:p>
            <a:pPr eaLnBrk="1" hangingPunct="1">
              <a:spcBef>
                <a:spcPct val="50000"/>
              </a:spcBef>
              <a:buFontTx/>
              <a:buAutoNum type="arabicParenBoth"/>
            </a:pPr>
            <a:r>
              <a:rPr lang="en-US" sz="1600" b="1" dirty="0" err="1">
                <a:solidFill>
                  <a:srgbClr val="000000"/>
                </a:solidFill>
                <a:latin typeface="Franklin Gothic Medium" charset="0"/>
              </a:rPr>
              <a:t>Situasi</a:t>
            </a:r>
            <a:r>
              <a:rPr lang="en-US" sz="1600" b="1" dirty="0">
                <a:solidFill>
                  <a:srgbClr val="000000"/>
                </a:solidFill>
                <a:latin typeface="Franklin Gothic Medium" charset="0"/>
              </a:rPr>
              <a:t>/ </a:t>
            </a:r>
            <a:r>
              <a:rPr lang="en-US" sz="1600" b="1" dirty="0" err="1">
                <a:solidFill>
                  <a:srgbClr val="000000"/>
                </a:solidFill>
                <a:latin typeface="Franklin Gothic Medium" charset="0"/>
              </a:rPr>
              <a:t>aktivitas</a:t>
            </a:r>
            <a:r>
              <a:rPr lang="en-US" sz="1600" b="1" dirty="0">
                <a:solidFill>
                  <a:srgbClr val="000000"/>
                </a:solidFill>
                <a:latin typeface="Franklin Gothic Medium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Franklin Gothic Medium" charset="0"/>
              </a:rPr>
              <a:t>berlangsung</a:t>
            </a:r>
            <a:endParaRPr lang="en-US" sz="1600" b="1" dirty="0">
              <a:solidFill>
                <a:srgbClr val="000000"/>
              </a:solidFill>
              <a:latin typeface="Franklin Gothic Medium" charset="0"/>
            </a:endParaRPr>
          </a:p>
          <a:p>
            <a:pPr eaLnBrk="1" hangingPunct="1">
              <a:spcBef>
                <a:spcPct val="50000"/>
              </a:spcBef>
              <a:buFontTx/>
              <a:buAutoNum type="arabicParenBoth"/>
            </a:pPr>
            <a:r>
              <a:rPr lang="en-US" sz="1600" b="1" dirty="0" err="1">
                <a:solidFill>
                  <a:srgbClr val="000000"/>
                </a:solidFill>
                <a:latin typeface="Franklin Gothic Medium" charset="0"/>
              </a:rPr>
              <a:t>Sasaran</a:t>
            </a:r>
            <a:endParaRPr lang="en-US" sz="1600" b="1" dirty="0">
              <a:solidFill>
                <a:srgbClr val="000000"/>
              </a:solidFill>
              <a:latin typeface="Franklin Gothic Medium" charset="0"/>
            </a:endParaRPr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>
            <a:off x="8001000" y="2133600"/>
            <a:ext cx="1219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 flipH="1">
            <a:off x="8001000" y="4343400"/>
            <a:ext cx="1143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 flipH="1" flipV="1">
            <a:off x="5181600" y="4419600"/>
            <a:ext cx="12954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 flipV="1">
            <a:off x="5181600" y="2057400"/>
            <a:ext cx="12954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8" name="AutoShape 20"/>
          <p:cNvSpPr>
            <a:spLocks noChangeArrowheads="1"/>
          </p:cNvSpPr>
          <p:nvPr/>
        </p:nvSpPr>
        <p:spPr bwMode="auto">
          <a:xfrm>
            <a:off x="3733800" y="1447800"/>
            <a:ext cx="2590800" cy="609600"/>
          </a:xfrm>
          <a:prstGeom prst="rightArrow">
            <a:avLst>
              <a:gd name="adj1" fmla="val 50000"/>
              <a:gd name="adj2" fmla="val 106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848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22532" grpId="0"/>
      <p:bldP spid="22543" grpId="0" animBg="1"/>
      <p:bldP spid="22544" grpId="0" animBg="1"/>
      <p:bldP spid="22545" grpId="0" animBg="1"/>
      <p:bldP spid="22546" grpId="0" animBg="1"/>
      <p:bldP spid="22547" grpId="0" animBg="1"/>
      <p:bldP spid="22548" grpId="0" animBg="1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417</TotalTime>
  <Words>767</Words>
  <Application>Microsoft Office PowerPoint</Application>
  <PresentationFormat>Widescreen</PresentationFormat>
  <Paragraphs>71</Paragraphs>
  <Slides>17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Century Gothic</vt:lpstr>
      <vt:lpstr>Century Schoolbook</vt:lpstr>
      <vt:lpstr>Franklin Gothic Medium</vt:lpstr>
      <vt:lpstr>Times New Roman</vt:lpstr>
      <vt:lpstr>Wingdings</vt:lpstr>
      <vt:lpstr>Wingdings 3</vt:lpstr>
      <vt:lpstr>Wisp</vt:lpstr>
      <vt:lpstr>     KEPEMIMPINAN DALAM PAUD</vt:lpstr>
      <vt:lpstr>Pertemuan 1 : a. Gambaran Umum Perkuliahan        b. Pengertian Kepemimpinan Pertemuan 2 : Pengertian Kepemimpinan Dalam PAUD Formal dan Non         Formal  Pertemuan 3 : Teori-Teori Kepemimpinan dalam PAUD Formal dan Non Formal Pertemuan 4 : Fungsi dan Peranan Kepemimpinan Dalam PAUD Formal dan         Non   Formal   Pertemuan 5  : Model-Model  Kepemimpinan  Dalam  PAUD   Formal   dan   Non          Formal Pertemuan 6 : Pengertian Manajemen PAUD Pertemuan 7 : Konsep Manajemen Dalam PAUD Formal dan Non Formal Pertemuan 8  : Ujian Tengah Semester </vt:lpstr>
      <vt:lpstr>Pertemuan 9 : Tujuan Manajemen Dalam PAUD Formal dan Non Formal Pertemuan 10 : Fungsi Manajemen Dalam PAUD Formal dan Non Formal Pertemuan 11 : Komponen Manajemen Dalam PAUD Formal dan Non Formal Pertemuan 12 : Prinsip Manajemen Dalam PAUD Formal dan Non Formal Pertemuan 13 : Ruang   Lingkup   Manajemen  Dalam  PAUD   Formal   dan   Non          Formal Pertemuan 14 : Struktur  Organisasi  Manajemen  Dalam  PAUD  Formal  dan Non        Formal Pertemuan 15 : Manajemen Mutu Terpadu Dalam PAUD Formal dan Non Formal Pertemuan 16  : Ujian Akhir Semester </vt:lpstr>
      <vt:lpstr>Selamat Datang Pada Pertemuan ke-1</vt:lpstr>
      <vt:lpstr>Kompetensi yang diharapkan :</vt:lpstr>
      <vt:lpstr>Ralph M. Stogdill (dalam Mulyasa, 2007)  </vt:lpstr>
      <vt:lpstr>Pengertian Kepemimpinan</vt:lpstr>
      <vt:lpstr>Kepemimpinan menurut Prasojo dan Sudiyono (2011)</vt:lpstr>
      <vt:lpstr>4 Unsur yang terkandung dalam pengertian kepemimpinan</vt:lpstr>
      <vt:lpstr>Kesimpulan</vt:lpstr>
      <vt:lpstr>TERIMA KASIH</vt:lpstr>
      <vt:lpstr>Pertemuan Ke-2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Selamat Datang Pada Pertemuan ke-1</dc:title>
  <dc:creator>Anis</dc:creator>
  <cp:lastModifiedBy>S. Khalif. A Tama</cp:lastModifiedBy>
  <cp:revision>19</cp:revision>
  <dcterms:created xsi:type="dcterms:W3CDTF">2018-02-17T12:05:56Z</dcterms:created>
  <dcterms:modified xsi:type="dcterms:W3CDTF">2020-09-25T07:30:26Z</dcterms:modified>
</cp:coreProperties>
</file>