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8D20CA1-228A-4116-BFC4-865A513FE27E}" type="datetimeFigureOut">
              <a:rPr lang="id-ID" smtClean="0"/>
              <a:t>03/02/2021</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587C9DF-C22D-464F-AADB-32BA786EED7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20CA1-228A-4116-BFC4-865A513FE27E}" type="datetimeFigureOut">
              <a:rPr lang="id-ID" smtClean="0"/>
              <a:t>03/02/2021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87C9DF-C22D-464F-AADB-32BA786EED7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20CA1-228A-4116-BFC4-865A513FE27E}" type="datetimeFigureOut">
              <a:rPr lang="id-ID" smtClean="0"/>
              <a:t>03/02/2021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87C9DF-C22D-464F-AADB-32BA786EED7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20CA1-228A-4116-BFC4-865A513FE27E}" type="datetimeFigureOut">
              <a:rPr lang="id-ID" smtClean="0"/>
              <a:t>03/02/2021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87C9DF-C22D-464F-AADB-32BA786EED7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20CA1-228A-4116-BFC4-865A513FE27E}" type="datetimeFigureOut">
              <a:rPr lang="id-ID" smtClean="0"/>
              <a:t>03/02/2021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87C9DF-C22D-464F-AADB-32BA786EED7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8D20CA1-228A-4116-BFC4-865A513FE27E}" type="datetimeFigureOut">
              <a:rPr lang="id-ID" smtClean="0"/>
              <a:t>03/02/2021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587C9DF-C22D-464F-AADB-32BA786EED79}"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8D20CA1-228A-4116-BFC4-865A513FE27E}" type="datetimeFigureOut">
              <a:rPr lang="id-ID" smtClean="0"/>
              <a:t>03/02/2021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587C9DF-C22D-464F-AADB-32BA786EED79}"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D20CA1-228A-4116-BFC4-865A513FE27E}" type="datetimeFigureOut">
              <a:rPr lang="id-ID" smtClean="0"/>
              <a:t>03/02/2021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587C9DF-C22D-464F-AADB-32BA786EED7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20CA1-228A-4116-BFC4-865A513FE27E}" type="datetimeFigureOut">
              <a:rPr lang="id-ID" smtClean="0"/>
              <a:t>03/02/2021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587C9DF-C22D-464F-AADB-32BA786EED7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8D20CA1-228A-4116-BFC4-865A513FE27E}" type="datetimeFigureOut">
              <a:rPr lang="id-ID" smtClean="0"/>
              <a:t>03/02/2021</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C587C9DF-C22D-464F-AADB-32BA786EED7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A8D20CA1-228A-4116-BFC4-865A513FE27E}" type="datetimeFigureOut">
              <a:rPr lang="id-ID" smtClean="0"/>
              <a:t>03/02/2021</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C587C9DF-C22D-464F-AADB-32BA786EED7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8D20CA1-228A-4116-BFC4-865A513FE27E}" type="datetimeFigureOut">
              <a:rPr lang="id-ID" smtClean="0"/>
              <a:t>03/02/2021</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587C9DF-C22D-464F-AADB-32BA786EED7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052736"/>
            <a:ext cx="6696744" cy="3384376"/>
          </a:xfrm>
        </p:spPr>
        <p:txBody>
          <a:bodyPr>
            <a:normAutofit/>
          </a:bodyPr>
          <a:lstStyle/>
          <a:p>
            <a:r>
              <a:rPr lang="id-ID" sz="6800" dirty="0" smtClean="0"/>
              <a:t>WORKSHOP PERANGKAT PEMBELAJARAN</a:t>
            </a:r>
            <a:endParaRPr lang="id-ID" sz="6800" dirty="0"/>
          </a:p>
        </p:txBody>
      </p:sp>
      <p:sp>
        <p:nvSpPr>
          <p:cNvPr id="3" name="Subtitle 2"/>
          <p:cNvSpPr>
            <a:spLocks noGrp="1"/>
          </p:cNvSpPr>
          <p:nvPr>
            <p:ph type="subTitle" idx="1"/>
          </p:nvPr>
        </p:nvSpPr>
        <p:spPr>
          <a:xfrm>
            <a:off x="1727200" y="4653136"/>
            <a:ext cx="5712179" cy="936104"/>
          </a:xfrm>
        </p:spPr>
        <p:txBody>
          <a:bodyPr>
            <a:noAutofit/>
          </a:bodyPr>
          <a:lstStyle/>
          <a:p>
            <a:r>
              <a:rPr lang="id-ID" sz="2800" dirty="0" smtClean="0"/>
              <a:t>Yesi Maylani Kartiwi, M.Pd.</a:t>
            </a:r>
          </a:p>
          <a:p>
            <a:r>
              <a:rPr lang="id-ID" sz="2800" dirty="0" smtClean="0"/>
              <a:t>NIDN 0428059401</a:t>
            </a:r>
            <a:endParaRPr lang="id-ID" sz="2800" dirty="0"/>
          </a:p>
        </p:txBody>
      </p:sp>
    </p:spTree>
    <p:extLst>
      <p:ext uri="{BB962C8B-B14F-4D97-AF65-F5344CB8AC3E}">
        <p14:creationId xmlns:p14="http://schemas.microsoft.com/office/powerpoint/2010/main" val="371762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916832"/>
            <a:ext cx="7128792" cy="4179168"/>
          </a:xfrm>
        </p:spPr>
        <p:txBody>
          <a:bodyPr>
            <a:normAutofit/>
          </a:bodyPr>
          <a:lstStyle/>
          <a:p>
            <a:pPr marL="0" indent="0" algn="just">
              <a:buNone/>
            </a:pPr>
            <a:r>
              <a:rPr lang="id-ID" sz="2800" dirty="0" smtClean="0"/>
              <a:t>	Tugas </a:t>
            </a:r>
            <a:r>
              <a:rPr lang="id-ID" sz="2800" dirty="0"/>
              <a:t>pokok dan fungsi guru sebagaimana tertera dalam UU No. 14 tahun 2005 tentang guru dan dosen pasal 35 ayat 1 bahwa beban kerja guru mencakup kegiatan pokok yaitu merencanakan pembelajaran, melaksanakan pembelajaran, menilai hasil pembelajaran, membimbing dan melatih peserta didik serta melaksanakan tugas </a:t>
            </a:r>
            <a:r>
              <a:rPr lang="id-ID" sz="2800" dirty="0" smtClean="0"/>
              <a:t>tambahan.</a:t>
            </a:r>
            <a:endParaRPr lang="id-ID" sz="2800" dirty="0"/>
          </a:p>
        </p:txBody>
      </p:sp>
      <p:sp>
        <p:nvSpPr>
          <p:cNvPr id="3" name="Title 2"/>
          <p:cNvSpPr>
            <a:spLocks noGrp="1"/>
          </p:cNvSpPr>
          <p:nvPr>
            <p:ph type="title"/>
          </p:nvPr>
        </p:nvSpPr>
        <p:spPr/>
        <p:txBody>
          <a:bodyPr>
            <a:normAutofit fontScale="90000"/>
          </a:bodyPr>
          <a:lstStyle/>
          <a:p>
            <a:r>
              <a:rPr lang="id-ID" dirty="0" smtClean="0"/>
              <a:t>TUGAS DAN FUNGSI GURU</a:t>
            </a:r>
            <a:endParaRPr lang="id-ID" dirty="0"/>
          </a:p>
        </p:txBody>
      </p:sp>
    </p:spTree>
    <p:extLst>
      <p:ext uri="{BB962C8B-B14F-4D97-AF65-F5344CB8AC3E}">
        <p14:creationId xmlns:p14="http://schemas.microsoft.com/office/powerpoint/2010/main" val="579440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764704"/>
            <a:ext cx="7416824" cy="5616624"/>
          </a:xfrm>
        </p:spPr>
        <p:txBody>
          <a:bodyPr>
            <a:noAutofit/>
          </a:bodyPr>
          <a:lstStyle/>
          <a:p>
            <a:pPr marL="0" indent="0" algn="just">
              <a:buNone/>
            </a:pPr>
            <a:r>
              <a:rPr lang="id-ID" sz="2800" dirty="0" smtClean="0"/>
              <a:t>1</a:t>
            </a:r>
            <a:r>
              <a:rPr lang="id-ID" sz="2800" dirty="0"/>
              <a:t>. Membuat kelengkapan mengajar dengan baik dan lengkap (program mengajar dan bahan </a:t>
            </a:r>
            <a:r>
              <a:rPr lang="id-ID" sz="2800" dirty="0" smtClean="0"/>
              <a:t>ajar).</a:t>
            </a:r>
          </a:p>
          <a:p>
            <a:pPr marL="0" indent="0" algn="just">
              <a:buNone/>
            </a:pPr>
            <a:r>
              <a:rPr lang="id-ID" sz="2800" dirty="0" smtClean="0"/>
              <a:t>2. Melaksanakan </a:t>
            </a:r>
            <a:r>
              <a:rPr lang="id-ID" sz="2800" dirty="0"/>
              <a:t>kegiatan </a:t>
            </a:r>
            <a:r>
              <a:rPr lang="id-ID" sz="2800" dirty="0" smtClean="0"/>
              <a:t>pembelajaran.</a:t>
            </a:r>
          </a:p>
          <a:p>
            <a:pPr marL="0" indent="0" algn="just">
              <a:buNone/>
            </a:pPr>
            <a:r>
              <a:rPr lang="id-ID" sz="2800" dirty="0" smtClean="0"/>
              <a:t>3. Melakukan </a:t>
            </a:r>
            <a:r>
              <a:rPr lang="id-ID" sz="2800" dirty="0"/>
              <a:t>kegiatan penilaian proses belajar, ulangan harian, ulangan umum dan ujian </a:t>
            </a:r>
            <a:r>
              <a:rPr lang="id-ID" sz="2800" dirty="0" smtClean="0"/>
              <a:t>akhir.</a:t>
            </a:r>
          </a:p>
          <a:p>
            <a:pPr marL="0" indent="0" algn="just">
              <a:buNone/>
            </a:pPr>
            <a:r>
              <a:rPr lang="id-ID" sz="2800" dirty="0" smtClean="0"/>
              <a:t>4. Melaksanakan </a:t>
            </a:r>
            <a:r>
              <a:rPr lang="id-ID" sz="2800" dirty="0"/>
              <a:t>analisis hasil ulangan harian dan </a:t>
            </a:r>
            <a:r>
              <a:rPr lang="id-ID" sz="2800" dirty="0" smtClean="0"/>
              <a:t>semester.</a:t>
            </a:r>
          </a:p>
          <a:p>
            <a:pPr marL="0" indent="0" algn="just">
              <a:buNone/>
            </a:pPr>
            <a:r>
              <a:rPr lang="id-ID" sz="2800" dirty="0" smtClean="0"/>
              <a:t>5. Menyusun </a:t>
            </a:r>
            <a:r>
              <a:rPr lang="id-ID" sz="2800" dirty="0"/>
              <a:t>dan melaksanakan program perbaikan dan </a:t>
            </a:r>
            <a:r>
              <a:rPr lang="id-ID" sz="2800" dirty="0" smtClean="0"/>
              <a:t>pengayaan.</a:t>
            </a:r>
          </a:p>
          <a:p>
            <a:pPr marL="0" indent="0" algn="just">
              <a:buNone/>
            </a:pPr>
            <a:r>
              <a:rPr lang="id-ID" sz="2800" dirty="0" smtClean="0"/>
              <a:t>6. Mengisi </a:t>
            </a:r>
            <a:r>
              <a:rPr lang="id-ID" sz="2800" dirty="0"/>
              <a:t>daftar nilai anak didik </a:t>
            </a:r>
          </a:p>
        </p:txBody>
      </p:sp>
    </p:spTree>
    <p:extLst>
      <p:ext uri="{BB962C8B-B14F-4D97-AF65-F5344CB8AC3E}">
        <p14:creationId xmlns:p14="http://schemas.microsoft.com/office/powerpoint/2010/main" val="172730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620688"/>
            <a:ext cx="7416824" cy="6048672"/>
          </a:xfrm>
        </p:spPr>
        <p:txBody>
          <a:bodyPr>
            <a:normAutofit/>
          </a:bodyPr>
          <a:lstStyle/>
          <a:p>
            <a:pPr marL="0" indent="0" algn="just">
              <a:buNone/>
            </a:pPr>
            <a:r>
              <a:rPr lang="id-ID" sz="2500" dirty="0" smtClean="0"/>
              <a:t>7. Membuat </a:t>
            </a:r>
            <a:r>
              <a:rPr lang="id-ID" sz="2500" dirty="0"/>
              <a:t>alat </a:t>
            </a:r>
            <a:r>
              <a:rPr lang="id-ID" sz="2500" dirty="0" smtClean="0"/>
              <a:t>peraga.</a:t>
            </a:r>
          </a:p>
          <a:p>
            <a:pPr marL="0" indent="0" algn="just">
              <a:buNone/>
            </a:pPr>
            <a:r>
              <a:rPr lang="id-ID" sz="2500" dirty="0" smtClean="0"/>
              <a:t>8. Mengikuti </a:t>
            </a:r>
            <a:r>
              <a:rPr lang="id-ID" sz="2500" dirty="0"/>
              <a:t>kegiatan pengembangan dan pemasyarakatan </a:t>
            </a:r>
            <a:r>
              <a:rPr lang="id-ID" sz="2500" dirty="0" smtClean="0"/>
              <a:t>kurikulum.</a:t>
            </a:r>
          </a:p>
          <a:p>
            <a:pPr marL="0" indent="0" algn="just">
              <a:buNone/>
            </a:pPr>
            <a:r>
              <a:rPr lang="id-ID" sz="2500" dirty="0" smtClean="0"/>
              <a:t>9. Melaksanakan </a:t>
            </a:r>
            <a:r>
              <a:rPr lang="id-ID" sz="2500" dirty="0"/>
              <a:t>tugas tertentu di </a:t>
            </a:r>
            <a:r>
              <a:rPr lang="id-ID" sz="2500" dirty="0" smtClean="0"/>
              <a:t>sekolah.</a:t>
            </a:r>
          </a:p>
          <a:p>
            <a:pPr marL="0" indent="0" algn="just">
              <a:buNone/>
            </a:pPr>
            <a:r>
              <a:rPr lang="id-ID" sz="2500" dirty="0" smtClean="0"/>
              <a:t>10. Mengadakan </a:t>
            </a:r>
            <a:r>
              <a:rPr lang="id-ID" sz="2500" dirty="0"/>
              <a:t>pengembangan program pembelajaran </a:t>
            </a:r>
            <a:r>
              <a:rPr lang="id-ID" sz="2500" dirty="0" smtClean="0"/>
              <a:t>11. Membuat </a:t>
            </a:r>
            <a:r>
              <a:rPr lang="id-ID" sz="2500" dirty="0"/>
              <a:t>catatan tentang kemajuan hasil belajar anak </a:t>
            </a:r>
            <a:r>
              <a:rPr lang="id-ID" sz="2500" dirty="0" smtClean="0"/>
              <a:t>didik</a:t>
            </a:r>
          </a:p>
          <a:p>
            <a:pPr marL="0" indent="0" algn="just">
              <a:buNone/>
            </a:pPr>
            <a:r>
              <a:rPr lang="id-ID" sz="2500" dirty="0" smtClean="0"/>
              <a:t>12. Mengisi </a:t>
            </a:r>
            <a:r>
              <a:rPr lang="id-ID" sz="2500" dirty="0"/>
              <a:t>dan meneliti daftar hadir sebelum memulai </a:t>
            </a:r>
            <a:r>
              <a:rPr lang="id-ID" sz="2500" dirty="0" smtClean="0"/>
              <a:t>pelajaran.</a:t>
            </a:r>
          </a:p>
          <a:p>
            <a:pPr marL="0" indent="0" algn="just">
              <a:buNone/>
            </a:pPr>
            <a:r>
              <a:rPr lang="id-ID" sz="2500" dirty="0" smtClean="0"/>
              <a:t>13. Mengikuti </a:t>
            </a:r>
            <a:r>
              <a:rPr lang="id-ID" sz="2500" dirty="0"/>
              <a:t>semua kegiatan </a:t>
            </a:r>
            <a:r>
              <a:rPr lang="id-ID" sz="2500" dirty="0" smtClean="0"/>
              <a:t>kedinasan</a:t>
            </a:r>
          </a:p>
          <a:p>
            <a:pPr marL="0" indent="0" algn="just">
              <a:buNone/>
            </a:pPr>
            <a:endParaRPr lang="id-ID" sz="2500" dirty="0"/>
          </a:p>
          <a:p>
            <a:pPr marL="0" indent="0" algn="just">
              <a:buNone/>
            </a:pPr>
            <a:r>
              <a:rPr lang="id-ID" sz="2500" dirty="0"/>
              <a:t>Undang-Undang Republik Indonesia Nomor 14 Tahun </a:t>
            </a:r>
            <a:r>
              <a:rPr lang="id-ID" sz="2500" dirty="0" smtClean="0"/>
              <a:t>2005</a:t>
            </a:r>
            <a:endParaRPr lang="id-ID" sz="2500" dirty="0"/>
          </a:p>
        </p:txBody>
      </p:sp>
    </p:spTree>
    <p:extLst>
      <p:ext uri="{BB962C8B-B14F-4D97-AF65-F5344CB8AC3E}">
        <p14:creationId xmlns:p14="http://schemas.microsoft.com/office/powerpoint/2010/main" val="3714085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524000"/>
            <a:ext cx="7488832" cy="5001344"/>
          </a:xfrm>
        </p:spPr>
        <p:txBody>
          <a:bodyPr>
            <a:normAutofit lnSpcReduction="10000"/>
          </a:bodyPr>
          <a:lstStyle/>
          <a:p>
            <a:r>
              <a:rPr lang="id-ID" dirty="0" smtClean="0"/>
              <a:t>Tugas pokok guru yaitu </a:t>
            </a:r>
          </a:p>
          <a:p>
            <a:pPr marL="514350" indent="-514350">
              <a:buAutoNum type="arabicPeriod"/>
            </a:pPr>
            <a:r>
              <a:rPr lang="id-ID" dirty="0" smtClean="0"/>
              <a:t>Menyusun kurikulum pembelajaran pada satuan pendidikan;</a:t>
            </a:r>
          </a:p>
          <a:p>
            <a:pPr marL="514350" indent="-514350">
              <a:buAutoNum type="arabicPeriod"/>
            </a:pPr>
            <a:r>
              <a:rPr lang="id-ID" dirty="0" smtClean="0"/>
              <a:t>Menyusun silabus</a:t>
            </a:r>
          </a:p>
          <a:p>
            <a:pPr marL="514350" indent="-514350">
              <a:buAutoNum type="arabicPeriod"/>
            </a:pPr>
            <a:r>
              <a:rPr lang="id-ID" dirty="0" smtClean="0"/>
              <a:t>Menyusun Rencana Pelaksanaan Pembelajaran</a:t>
            </a:r>
          </a:p>
          <a:p>
            <a:pPr marL="514350" indent="-514350">
              <a:buAutoNum type="arabicPeriod"/>
            </a:pPr>
            <a:r>
              <a:rPr lang="id-ID" dirty="0" smtClean="0"/>
              <a:t>Melaksanakan Kegiatan Pembelajaran</a:t>
            </a:r>
          </a:p>
          <a:p>
            <a:pPr marL="514350" indent="-514350">
              <a:buAutoNum type="arabicPeriod"/>
            </a:pPr>
            <a:r>
              <a:rPr lang="id-ID" dirty="0" smtClean="0"/>
              <a:t>Menyusun Penilaian</a:t>
            </a:r>
          </a:p>
          <a:p>
            <a:pPr marL="514350" indent="-514350">
              <a:buAutoNum type="arabicPeriod"/>
            </a:pPr>
            <a:r>
              <a:rPr lang="id-ID" dirty="0" smtClean="0"/>
              <a:t>Menilai dan mengevaluasi proses hasil belajar</a:t>
            </a:r>
          </a:p>
          <a:p>
            <a:pPr marL="514350" indent="-514350">
              <a:buAutoNum type="arabicPeriod"/>
            </a:pPr>
            <a:r>
              <a:rPr lang="id-ID" dirty="0" smtClean="0"/>
              <a:t>Melaksaakan pembelajaran/perbaikan dan pengayaan</a:t>
            </a:r>
          </a:p>
          <a:p>
            <a:pPr marL="514350" indent="-514350">
              <a:buAutoNum type="arabicPeriod"/>
            </a:pPr>
            <a:r>
              <a:rPr lang="id-ID" dirty="0" smtClean="0"/>
              <a:t>Melaksanakan bimbingan dan konseling</a:t>
            </a:r>
          </a:p>
          <a:p>
            <a:pPr marL="514350" indent="-514350">
              <a:buAutoNum type="arabicPeriod"/>
            </a:pPr>
            <a:r>
              <a:rPr lang="id-ID" dirty="0" smtClean="0"/>
              <a:t>Melaksanakan publikasi ilmiah</a:t>
            </a:r>
          </a:p>
        </p:txBody>
      </p:sp>
      <p:sp>
        <p:nvSpPr>
          <p:cNvPr id="3" name="Title 2"/>
          <p:cNvSpPr>
            <a:spLocks noGrp="1"/>
          </p:cNvSpPr>
          <p:nvPr>
            <p:ph type="title"/>
          </p:nvPr>
        </p:nvSpPr>
        <p:spPr>
          <a:xfrm>
            <a:off x="1095023" y="817583"/>
            <a:ext cx="6965245" cy="667202"/>
          </a:xfrm>
        </p:spPr>
        <p:txBody>
          <a:bodyPr>
            <a:normAutofit fontScale="90000"/>
          </a:bodyPr>
          <a:lstStyle/>
          <a:p>
            <a:r>
              <a:rPr lang="id-ID" dirty="0" smtClean="0"/>
              <a:t>TUGAS POKOK</a:t>
            </a:r>
            <a:endParaRPr lang="id-ID" dirty="0"/>
          </a:p>
        </p:txBody>
      </p:sp>
    </p:spTree>
    <p:extLst>
      <p:ext uri="{BB962C8B-B14F-4D97-AF65-F5344CB8AC3E}">
        <p14:creationId xmlns:p14="http://schemas.microsoft.com/office/powerpoint/2010/main" val="3843019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268760"/>
            <a:ext cx="7200800" cy="4499992"/>
          </a:xfrm>
        </p:spPr>
        <p:txBody>
          <a:bodyPr>
            <a:noAutofit/>
          </a:bodyPr>
          <a:lstStyle/>
          <a:p>
            <a:pPr algn="just"/>
            <a:r>
              <a:rPr lang="id-ID" sz="2800" dirty="0" smtClean="0"/>
              <a:t>Kurikulum merupakan suatu rencana tertulis yang disusun guna memperlancar proses pembelajaran.</a:t>
            </a:r>
          </a:p>
          <a:p>
            <a:pPr algn="just"/>
            <a:r>
              <a:rPr lang="id-ID" sz="2800" dirty="0" smtClean="0"/>
              <a:t>Undang-undang No 20 Tahun 2003 tentang Sistem Pendidikan Nasional,, bahwa Kurikulum adalah seperangkat rencana dan pengaturan mengenai tujuan, isi, dan bahan pelajaran serta cara yang digunakan sebagai pedoman penyelenggaraan kegiatan pembelajaran untuk mencapai tujuan pendidikan tertentu.</a:t>
            </a:r>
            <a:endParaRPr lang="id-ID" sz="2800" dirty="0"/>
          </a:p>
        </p:txBody>
      </p:sp>
      <p:sp>
        <p:nvSpPr>
          <p:cNvPr id="3" name="Title 2"/>
          <p:cNvSpPr>
            <a:spLocks noGrp="1"/>
          </p:cNvSpPr>
          <p:nvPr>
            <p:ph type="title"/>
          </p:nvPr>
        </p:nvSpPr>
        <p:spPr>
          <a:xfrm>
            <a:off x="323528" y="404664"/>
            <a:ext cx="8229600" cy="900336"/>
          </a:xfrm>
        </p:spPr>
        <p:txBody>
          <a:bodyPr>
            <a:normAutofit/>
          </a:bodyPr>
          <a:lstStyle/>
          <a:p>
            <a:r>
              <a:rPr lang="id-ID" sz="4400" dirty="0" smtClean="0"/>
              <a:t>1. Kurikulum</a:t>
            </a:r>
            <a:endParaRPr lang="id-ID" sz="4400" dirty="0"/>
          </a:p>
        </p:txBody>
      </p:sp>
    </p:spTree>
    <p:extLst>
      <p:ext uri="{BB962C8B-B14F-4D97-AF65-F5344CB8AC3E}">
        <p14:creationId xmlns:p14="http://schemas.microsoft.com/office/powerpoint/2010/main" val="1262812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14350" indent="-514350" algn="just">
              <a:buAutoNum type="arabicPeriod"/>
            </a:pPr>
            <a:r>
              <a:rPr lang="id-ID" dirty="0" smtClean="0"/>
              <a:t>Silabus didefinisikan sebagai garis besar, ringkasan, ikhtisar, atau pokok-pokok isi atau materi pelajaran.</a:t>
            </a:r>
          </a:p>
          <a:p>
            <a:pPr marL="514350" indent="-514350" algn="just">
              <a:buAutoNum type="arabicPeriod"/>
            </a:pPr>
            <a:r>
              <a:rPr lang="id-ID" dirty="0" smtClean="0"/>
              <a:t>Silabus merupakan seperangkat rencana serta pengaturan pelaksanaan pembelajaran dan penilaian yang disusun secara sistematik memuat komponen-komponen yang saling berkaitan untuk mencapai penguasaan kompetensi dasar.</a:t>
            </a:r>
          </a:p>
          <a:p>
            <a:pPr marL="514350" indent="-514350" algn="just">
              <a:buAutoNum type="arabicPeriod"/>
            </a:pPr>
            <a:r>
              <a:rPr lang="id-ID" dirty="0" smtClean="0"/>
              <a:t>Silabus bermanfaat sebagai pedoman dalam pengembangan pembelajaran.</a:t>
            </a:r>
            <a:endParaRPr lang="id-ID" dirty="0"/>
          </a:p>
        </p:txBody>
      </p:sp>
      <p:sp>
        <p:nvSpPr>
          <p:cNvPr id="3" name="Title 2"/>
          <p:cNvSpPr>
            <a:spLocks noGrp="1"/>
          </p:cNvSpPr>
          <p:nvPr>
            <p:ph type="title"/>
          </p:nvPr>
        </p:nvSpPr>
        <p:spPr/>
        <p:txBody>
          <a:bodyPr/>
          <a:lstStyle/>
          <a:p>
            <a:r>
              <a:rPr lang="id-ID" dirty="0" smtClean="0"/>
              <a:t>2. SILABUS</a:t>
            </a:r>
            <a:endParaRPr lang="id-ID" dirty="0"/>
          </a:p>
        </p:txBody>
      </p:sp>
    </p:spTree>
    <p:extLst>
      <p:ext uri="{BB962C8B-B14F-4D97-AF65-F5344CB8AC3E}">
        <p14:creationId xmlns:p14="http://schemas.microsoft.com/office/powerpoint/2010/main" val="880650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sz="2800" dirty="0"/>
              <a:t>Program Tahunan adalah rencana umum pelaksanaan pembelajaran. Prota berisikan rencana penetapan alokasi waktu satu tahun pembelajaran. </a:t>
            </a:r>
            <a:endParaRPr lang="id-ID" sz="2800" dirty="0" smtClean="0"/>
          </a:p>
          <a:p>
            <a:pPr algn="just"/>
            <a:r>
              <a:rPr lang="id-ID" sz="2800" dirty="0" smtClean="0"/>
              <a:t>Program </a:t>
            </a:r>
            <a:r>
              <a:rPr lang="id-ID" sz="2800" dirty="0"/>
              <a:t>Tahunan dipersiapkan dan dikembangkan sebelum tahun pelajaran karena Program Tahunan merupakan pedoman bagi pengembangan program-program berikutnya, seperti Program </a:t>
            </a:r>
            <a:r>
              <a:rPr lang="id-ID" sz="2800" dirty="0" smtClean="0"/>
              <a:t>Semester, </a:t>
            </a:r>
            <a:r>
              <a:rPr lang="id-ID" sz="2800" dirty="0"/>
              <a:t>dan Rencana Pelaksanaan Pembelajaran</a:t>
            </a:r>
            <a:endParaRPr lang="id-ID" dirty="0"/>
          </a:p>
        </p:txBody>
      </p:sp>
      <p:sp>
        <p:nvSpPr>
          <p:cNvPr id="3" name="Title 2"/>
          <p:cNvSpPr>
            <a:spLocks noGrp="1"/>
          </p:cNvSpPr>
          <p:nvPr>
            <p:ph type="title"/>
          </p:nvPr>
        </p:nvSpPr>
        <p:spPr/>
        <p:txBody>
          <a:bodyPr/>
          <a:lstStyle/>
          <a:p>
            <a:r>
              <a:rPr lang="id-ID" dirty="0" smtClean="0"/>
              <a:t>3. Program Tahunan</a:t>
            </a:r>
            <a:endParaRPr lang="id-ID" dirty="0"/>
          </a:p>
        </p:txBody>
      </p:sp>
    </p:spTree>
    <p:extLst>
      <p:ext uri="{BB962C8B-B14F-4D97-AF65-F5344CB8AC3E}">
        <p14:creationId xmlns:p14="http://schemas.microsoft.com/office/powerpoint/2010/main" val="3524820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14350" indent="-514350">
              <a:buAutoNum type="arabicPeriod"/>
            </a:pPr>
            <a:r>
              <a:rPr lang="id-ID" dirty="0" smtClean="0"/>
              <a:t>Program semester merupakan </a:t>
            </a:r>
            <a:r>
              <a:rPr lang="id-ID" dirty="0"/>
              <a:t>program yang berisi garis-garis besar tentang hal-hal yang akan dicapai dalam satu </a:t>
            </a:r>
            <a:r>
              <a:rPr lang="id-ID" dirty="0" smtClean="0"/>
              <a:t>semester.</a:t>
            </a:r>
          </a:p>
          <a:p>
            <a:pPr marL="514350" indent="-514350">
              <a:buAutoNum type="arabicPeriod"/>
            </a:pPr>
            <a:r>
              <a:rPr lang="id-ID" dirty="0" smtClean="0"/>
              <a:t>Promes</a:t>
            </a:r>
            <a:r>
              <a:rPr lang="id-ID" b="1" dirty="0"/>
              <a:t> </a:t>
            </a:r>
            <a:r>
              <a:rPr lang="id-ID" dirty="0"/>
              <a:t>berisi rumusan pokok-pokok aktivitas guru dalam melakukan pembelajaran selama satu semester dengan mempertimbangkan alokasi waktu yang tersedia, jumlah Kompetensi Dasar, dan Indikator</a:t>
            </a:r>
            <a:r>
              <a:rPr lang="id-ID" dirty="0" smtClean="0"/>
              <a:t>.</a:t>
            </a:r>
          </a:p>
          <a:p>
            <a:pPr marL="514350" indent="-514350">
              <a:buAutoNum type="arabicPeriod"/>
            </a:pPr>
            <a:r>
              <a:rPr lang="id-ID" dirty="0" smtClean="0"/>
              <a:t>Promes</a:t>
            </a:r>
            <a:r>
              <a:rPr lang="id-ID" dirty="0"/>
              <a:t> akan memudahkan guru dalam mengajarkan materi untuk dikuasai peserta didik dalam satu semester</a:t>
            </a:r>
            <a:endParaRPr lang="id-ID" dirty="0" smtClean="0"/>
          </a:p>
          <a:p>
            <a:pPr marL="0" indent="0">
              <a:buNone/>
            </a:pPr>
            <a:endParaRPr lang="id-ID" dirty="0"/>
          </a:p>
        </p:txBody>
      </p:sp>
      <p:sp>
        <p:nvSpPr>
          <p:cNvPr id="3" name="Title 2"/>
          <p:cNvSpPr>
            <a:spLocks noGrp="1"/>
          </p:cNvSpPr>
          <p:nvPr>
            <p:ph type="title"/>
          </p:nvPr>
        </p:nvSpPr>
        <p:spPr/>
        <p:txBody>
          <a:bodyPr/>
          <a:lstStyle/>
          <a:p>
            <a:r>
              <a:rPr lang="id-ID" dirty="0" smtClean="0"/>
              <a:t>4. Program Semester</a:t>
            </a:r>
            <a:endParaRPr lang="id-ID" dirty="0"/>
          </a:p>
        </p:txBody>
      </p:sp>
    </p:spTree>
    <p:extLst>
      <p:ext uri="{BB962C8B-B14F-4D97-AF65-F5344CB8AC3E}">
        <p14:creationId xmlns:p14="http://schemas.microsoft.com/office/powerpoint/2010/main" val="129081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628800"/>
            <a:ext cx="7488832" cy="4824536"/>
          </a:xfrm>
        </p:spPr>
        <p:txBody>
          <a:bodyPr>
            <a:normAutofit fontScale="92500" lnSpcReduction="20000"/>
          </a:bodyPr>
          <a:lstStyle/>
          <a:p>
            <a:pPr algn="just"/>
            <a:r>
              <a:rPr lang="id-ID" sz="2800" dirty="0"/>
              <a:t>RPP merupakan rencana tindak lanjut dari silabus, ia lebih operasional, rinci, serta siap pakai untuk dijadikan panduan proses kegiatan pembelajaran.</a:t>
            </a:r>
          </a:p>
          <a:p>
            <a:pPr algn="just"/>
            <a:r>
              <a:rPr lang="id-ID" sz="2800" dirty="0"/>
              <a:t>RPP merupakan pegangan bagi seorang guru dalam memberikan pelajaran di dalam kelas.</a:t>
            </a:r>
          </a:p>
          <a:p>
            <a:pPr algn="just"/>
            <a:r>
              <a:rPr lang="id-ID" sz="2800" dirty="0"/>
              <a:t>RPP mengacu pada silabus pembelajaran yang mana fungsi-fungsi dari kegiatan pembelajaran itu untuk mencapai KD atau Kompetensi Dasar</a:t>
            </a:r>
            <a:r>
              <a:rPr lang="id-ID" sz="2800" dirty="0" smtClean="0"/>
              <a:t>.</a:t>
            </a:r>
          </a:p>
          <a:p>
            <a:pPr marL="514350" indent="-514350" algn="just">
              <a:buAutoNum type="arabicPeriod"/>
            </a:pPr>
            <a:r>
              <a:rPr lang="id-ID" sz="2800" dirty="0" smtClean="0"/>
              <a:t>KI-1 kelompok kompetensi dasar sikap spiritual</a:t>
            </a:r>
          </a:p>
          <a:p>
            <a:pPr marL="514350" indent="-514350" algn="just">
              <a:buAutoNum type="arabicPeriod"/>
            </a:pPr>
            <a:r>
              <a:rPr lang="id-ID" sz="2800" dirty="0" smtClean="0"/>
              <a:t>KI- 2 </a:t>
            </a:r>
            <a:r>
              <a:rPr lang="id-ID" sz="2800" dirty="0"/>
              <a:t>kelompok kompetensi dasar sikap </a:t>
            </a:r>
            <a:r>
              <a:rPr lang="id-ID" sz="2800" dirty="0" smtClean="0"/>
              <a:t>sosial</a:t>
            </a:r>
          </a:p>
          <a:p>
            <a:pPr marL="514350" indent="-514350" algn="just">
              <a:buAutoNum type="arabicPeriod"/>
            </a:pPr>
            <a:r>
              <a:rPr lang="id-ID" sz="2800" dirty="0" smtClean="0"/>
              <a:t>KI-3 </a:t>
            </a:r>
            <a:r>
              <a:rPr lang="id-ID" sz="2800" dirty="0"/>
              <a:t>kelompok kompetensi dasar </a:t>
            </a:r>
            <a:r>
              <a:rPr lang="id-ID" sz="2800" dirty="0" smtClean="0"/>
              <a:t>pengetahuan</a:t>
            </a:r>
          </a:p>
          <a:p>
            <a:pPr marL="514350" indent="-514350" algn="just">
              <a:buAutoNum type="arabicPeriod"/>
            </a:pPr>
            <a:r>
              <a:rPr lang="id-ID" sz="2800" dirty="0" smtClean="0"/>
              <a:t>KI-4 </a:t>
            </a:r>
            <a:r>
              <a:rPr lang="id-ID" sz="2800" dirty="0"/>
              <a:t>kelompok kompetensi dasar </a:t>
            </a:r>
            <a:r>
              <a:rPr lang="id-ID" sz="2800" dirty="0" smtClean="0"/>
              <a:t>keterampilan</a:t>
            </a:r>
            <a:endParaRPr lang="id-ID" sz="2800" dirty="0"/>
          </a:p>
          <a:p>
            <a:pPr marL="0" indent="0">
              <a:buNone/>
            </a:pPr>
            <a:endParaRPr lang="id-ID" dirty="0"/>
          </a:p>
        </p:txBody>
      </p:sp>
      <p:sp>
        <p:nvSpPr>
          <p:cNvPr id="3" name="Title 2"/>
          <p:cNvSpPr>
            <a:spLocks noGrp="1"/>
          </p:cNvSpPr>
          <p:nvPr>
            <p:ph type="title"/>
          </p:nvPr>
        </p:nvSpPr>
        <p:spPr>
          <a:xfrm>
            <a:off x="899593" y="817583"/>
            <a:ext cx="7160676" cy="667201"/>
          </a:xfrm>
        </p:spPr>
        <p:txBody>
          <a:bodyPr>
            <a:normAutofit/>
          </a:bodyPr>
          <a:lstStyle/>
          <a:p>
            <a:r>
              <a:rPr lang="id-ID" sz="3600" dirty="0" smtClean="0"/>
              <a:t>5. Rencana Pelaksaan Pembelajaran</a:t>
            </a:r>
            <a:endParaRPr lang="id-ID" sz="3600" dirty="0"/>
          </a:p>
        </p:txBody>
      </p:sp>
    </p:spTree>
    <p:extLst>
      <p:ext uri="{BB962C8B-B14F-4D97-AF65-F5344CB8AC3E}">
        <p14:creationId xmlns:p14="http://schemas.microsoft.com/office/powerpoint/2010/main" val="117835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817582"/>
            <a:ext cx="7704856" cy="1202485"/>
          </a:xfrm>
        </p:spPr>
        <p:txBody>
          <a:bodyPr>
            <a:normAutofit fontScale="90000"/>
          </a:bodyPr>
          <a:lstStyle/>
          <a:p>
            <a:r>
              <a:rPr lang="id-ID" dirty="0" smtClean="0"/>
              <a:t>Deskripsi MK Workshop Perangkat Pembelajaran</a:t>
            </a:r>
            <a:endParaRPr lang="id-ID" dirty="0"/>
          </a:p>
        </p:txBody>
      </p:sp>
      <p:sp>
        <p:nvSpPr>
          <p:cNvPr id="3" name="Content Placeholder 2"/>
          <p:cNvSpPr>
            <a:spLocks noGrp="1"/>
          </p:cNvSpPr>
          <p:nvPr>
            <p:ph idx="1"/>
          </p:nvPr>
        </p:nvSpPr>
        <p:spPr>
          <a:xfrm>
            <a:off x="1115616" y="2348879"/>
            <a:ext cx="7056784" cy="3888433"/>
          </a:xfrm>
        </p:spPr>
        <p:txBody>
          <a:bodyPr>
            <a:normAutofit fontScale="92500"/>
          </a:bodyPr>
          <a:lstStyle/>
          <a:p>
            <a:pPr algn="just"/>
            <a:r>
              <a:rPr lang="en-US" dirty="0" err="1"/>
              <a:t>Dalam</a:t>
            </a:r>
            <a:r>
              <a:rPr lang="en-US" dirty="0"/>
              <a:t> </a:t>
            </a:r>
            <a:r>
              <a:rPr lang="en-US" dirty="0" err="1"/>
              <a:t>perkuliahan</a:t>
            </a:r>
            <a:r>
              <a:rPr lang="en-US" dirty="0"/>
              <a:t> </a:t>
            </a:r>
            <a:r>
              <a:rPr lang="en-US" dirty="0" err="1"/>
              <a:t>ini</a:t>
            </a:r>
            <a:r>
              <a:rPr lang="en-US" dirty="0"/>
              <a:t> </a:t>
            </a:r>
            <a:r>
              <a:rPr lang="en-US" dirty="0" err="1"/>
              <a:t>dibahas</a:t>
            </a:r>
            <a:r>
              <a:rPr lang="en-US" dirty="0"/>
              <a:t> </a:t>
            </a:r>
            <a:r>
              <a:rPr lang="en-US" dirty="0" err="1"/>
              <a:t>tentang</a:t>
            </a:r>
            <a:r>
              <a:rPr lang="en-US" dirty="0"/>
              <a:t> </a:t>
            </a:r>
            <a:r>
              <a:rPr lang="id-ID" dirty="0"/>
              <a:t>konsep dasar dan rancangan </a:t>
            </a:r>
            <a:r>
              <a:rPr lang="id-ID" dirty="0" smtClean="0"/>
              <a:t>program </a:t>
            </a:r>
            <a:r>
              <a:rPr lang="id-ID" dirty="0"/>
              <a:t>tahunan, program semester, silabus, dan RPP. </a:t>
            </a:r>
            <a:r>
              <a:rPr lang="id-ID" dirty="0" smtClean="0"/>
              <a:t>Perangkat</a:t>
            </a:r>
            <a:r>
              <a:rPr lang="en-US" dirty="0" smtClean="0"/>
              <a:t> </a:t>
            </a:r>
            <a:r>
              <a:rPr lang="en-US" dirty="0" err="1"/>
              <a:t>Pembelajaran</a:t>
            </a:r>
            <a:r>
              <a:rPr lang="en-US" dirty="0"/>
              <a:t> </a:t>
            </a:r>
            <a:r>
              <a:rPr lang="en-US" dirty="0" err="1"/>
              <a:t>Bahasa</a:t>
            </a:r>
            <a:r>
              <a:rPr lang="en-US" dirty="0"/>
              <a:t> </a:t>
            </a:r>
            <a:r>
              <a:rPr lang="en-US" dirty="0" err="1"/>
              <a:t>merupakan</a:t>
            </a:r>
            <a:r>
              <a:rPr lang="en-US" dirty="0"/>
              <a:t> </a:t>
            </a:r>
            <a:r>
              <a:rPr lang="en-US" dirty="0" err="1"/>
              <a:t>rumpun</a:t>
            </a:r>
            <a:r>
              <a:rPr lang="en-US" dirty="0"/>
              <a:t> </a:t>
            </a:r>
            <a:r>
              <a:rPr lang="en-US" dirty="0" err="1"/>
              <a:t>mata</a:t>
            </a:r>
            <a:r>
              <a:rPr lang="en-US" dirty="0"/>
              <a:t> </a:t>
            </a:r>
            <a:r>
              <a:rPr lang="en-US" dirty="0" err="1"/>
              <a:t>kuliah</a:t>
            </a:r>
            <a:r>
              <a:rPr lang="en-US" dirty="0"/>
              <a:t> proses </a:t>
            </a:r>
            <a:r>
              <a:rPr lang="en-US" dirty="0" err="1"/>
              <a:t>belajar</a:t>
            </a:r>
            <a:r>
              <a:rPr lang="en-US" dirty="0"/>
              <a:t> </a:t>
            </a:r>
            <a:r>
              <a:rPr lang="en-US" dirty="0" err="1"/>
              <a:t>mengajar</a:t>
            </a:r>
            <a:r>
              <a:rPr lang="en-US" dirty="0"/>
              <a:t> </a:t>
            </a:r>
            <a:r>
              <a:rPr lang="en-US" dirty="0" err="1"/>
              <a:t>bahasa</a:t>
            </a:r>
            <a:r>
              <a:rPr lang="en-US" dirty="0"/>
              <a:t> </a:t>
            </a:r>
            <a:r>
              <a:rPr lang="en-US" dirty="0" err="1"/>
              <a:t>dan</a:t>
            </a:r>
            <a:r>
              <a:rPr lang="en-US" dirty="0"/>
              <a:t> </a:t>
            </a:r>
            <a:r>
              <a:rPr lang="en-US" dirty="0" err="1"/>
              <a:t>sastra</a:t>
            </a:r>
            <a:r>
              <a:rPr lang="en-US" dirty="0"/>
              <a:t> Indonesia yang </a:t>
            </a:r>
            <a:r>
              <a:rPr lang="en-US" dirty="0" err="1"/>
              <a:t>harus</a:t>
            </a:r>
            <a:r>
              <a:rPr lang="en-US" dirty="0"/>
              <a:t> </a:t>
            </a:r>
            <a:r>
              <a:rPr lang="en-US" dirty="0" err="1"/>
              <a:t>dikuasai</a:t>
            </a:r>
            <a:r>
              <a:rPr lang="en-US" dirty="0"/>
              <a:t> </a:t>
            </a:r>
            <a:r>
              <a:rPr lang="en-US" dirty="0" err="1"/>
              <a:t>mahasiswa</a:t>
            </a:r>
            <a:r>
              <a:rPr lang="en-US" dirty="0"/>
              <a:t> </a:t>
            </a:r>
            <a:r>
              <a:rPr lang="en-US" dirty="0" err="1"/>
              <a:t>sebagai</a:t>
            </a:r>
            <a:r>
              <a:rPr lang="en-US" dirty="0"/>
              <a:t> </a:t>
            </a:r>
            <a:r>
              <a:rPr lang="en-US" dirty="0" err="1"/>
              <a:t>pembekalan</a:t>
            </a:r>
            <a:r>
              <a:rPr lang="en-US" dirty="0"/>
              <a:t> </a:t>
            </a:r>
            <a:r>
              <a:rPr lang="en-US" dirty="0" err="1"/>
              <a:t>mahasiswa</a:t>
            </a:r>
            <a:r>
              <a:rPr lang="en-US" dirty="0"/>
              <a:t>, </a:t>
            </a:r>
            <a:r>
              <a:rPr lang="en-US" dirty="0" err="1"/>
              <a:t>calon</a:t>
            </a:r>
            <a:r>
              <a:rPr lang="en-US" dirty="0"/>
              <a:t> guru, </a:t>
            </a:r>
            <a:r>
              <a:rPr lang="en-US" dirty="0" err="1"/>
              <a:t>untuk</a:t>
            </a:r>
            <a:r>
              <a:rPr lang="en-US" dirty="0"/>
              <a:t> </a:t>
            </a:r>
            <a:r>
              <a:rPr lang="en-US" dirty="0" err="1"/>
              <a:t>menyusun</a:t>
            </a:r>
            <a:r>
              <a:rPr lang="en-US" dirty="0"/>
              <a:t> </a:t>
            </a:r>
            <a:r>
              <a:rPr lang="en-US" dirty="0" err="1"/>
              <a:t>rencana</a:t>
            </a:r>
            <a:r>
              <a:rPr lang="en-US" dirty="0"/>
              <a:t> </a:t>
            </a:r>
            <a:r>
              <a:rPr lang="en-US" dirty="0" err="1"/>
              <a:t>atau</a:t>
            </a:r>
            <a:r>
              <a:rPr lang="en-US" dirty="0"/>
              <a:t> </a:t>
            </a:r>
            <a:r>
              <a:rPr lang="en-US" dirty="0" err="1"/>
              <a:t>persiapan</a:t>
            </a:r>
            <a:r>
              <a:rPr lang="en-US" dirty="0"/>
              <a:t> </a:t>
            </a:r>
            <a:r>
              <a:rPr lang="en-US" dirty="0" err="1"/>
              <a:t>pembelajaran</a:t>
            </a:r>
            <a:r>
              <a:rPr lang="en-US" dirty="0"/>
              <a:t> </a:t>
            </a:r>
            <a:r>
              <a:rPr lang="en-US" dirty="0" err="1"/>
              <a:t>tahunan</a:t>
            </a:r>
            <a:r>
              <a:rPr lang="en-US" dirty="0"/>
              <a:t>, </a:t>
            </a:r>
            <a:r>
              <a:rPr lang="en-US" dirty="0" err="1"/>
              <a:t>semesteran</a:t>
            </a:r>
            <a:r>
              <a:rPr lang="en-US" dirty="0"/>
              <a:t>, </a:t>
            </a:r>
            <a:r>
              <a:rPr lang="en-US" dirty="0" err="1"/>
              <a:t>mingguan</a:t>
            </a:r>
            <a:r>
              <a:rPr lang="en-US" dirty="0"/>
              <a:t> </a:t>
            </a:r>
            <a:r>
              <a:rPr lang="en-US" dirty="0" err="1"/>
              <a:t>atau</a:t>
            </a:r>
            <a:r>
              <a:rPr lang="en-US" dirty="0"/>
              <a:t> </a:t>
            </a:r>
            <a:r>
              <a:rPr lang="en-US" dirty="0" err="1"/>
              <a:t>harian</a:t>
            </a:r>
            <a:r>
              <a:rPr lang="en-US" dirty="0"/>
              <a:t> </a:t>
            </a:r>
            <a:r>
              <a:rPr lang="en-US" dirty="0" err="1"/>
              <a:t>sesuai</a:t>
            </a:r>
            <a:r>
              <a:rPr lang="en-US" dirty="0"/>
              <a:t> </a:t>
            </a:r>
            <a:r>
              <a:rPr lang="en-US" dirty="0" err="1"/>
              <a:t>dengan</a:t>
            </a:r>
            <a:r>
              <a:rPr lang="en-US" dirty="0"/>
              <a:t> </a:t>
            </a:r>
            <a:r>
              <a:rPr lang="en-US" dirty="0" err="1"/>
              <a:t>kurikulum</a:t>
            </a:r>
            <a:r>
              <a:rPr lang="en-US" dirty="0"/>
              <a:t> </a:t>
            </a:r>
            <a:r>
              <a:rPr lang="en-US" dirty="0" err="1"/>
              <a:t>dan</a:t>
            </a:r>
            <a:r>
              <a:rPr lang="en-US" dirty="0"/>
              <a:t> </a:t>
            </a:r>
            <a:r>
              <a:rPr lang="en-US" dirty="0" err="1"/>
              <a:t>kalender</a:t>
            </a:r>
            <a:r>
              <a:rPr lang="en-US" dirty="0"/>
              <a:t> </a:t>
            </a:r>
            <a:r>
              <a:rPr lang="en-US" dirty="0" err="1"/>
              <a:t>pendidikan</a:t>
            </a:r>
            <a:r>
              <a:rPr lang="en-US" dirty="0"/>
              <a:t> yang </a:t>
            </a:r>
            <a:r>
              <a:rPr lang="en-US" dirty="0" err="1"/>
              <a:t>diberlakukan</a:t>
            </a:r>
            <a:r>
              <a:rPr lang="en-US" dirty="0"/>
              <a:t> di </a:t>
            </a:r>
            <a:r>
              <a:rPr lang="en-US" dirty="0" err="1"/>
              <a:t>Sekolah</a:t>
            </a:r>
            <a:r>
              <a:rPr lang="en-US" dirty="0"/>
              <a:t> </a:t>
            </a:r>
            <a:r>
              <a:rPr lang="en-US" dirty="0" err="1"/>
              <a:t>Lanjutan</a:t>
            </a:r>
            <a:r>
              <a:rPr lang="en-US" dirty="0"/>
              <a:t> Tingkat </a:t>
            </a:r>
            <a:r>
              <a:rPr lang="en-US" dirty="0" err="1"/>
              <a:t>Atas</a:t>
            </a:r>
            <a:r>
              <a:rPr lang="id-ID" dirty="0"/>
              <a:t>.</a:t>
            </a:r>
          </a:p>
          <a:p>
            <a:pPr algn="just"/>
            <a:endParaRPr lang="id-ID" dirty="0"/>
          </a:p>
        </p:txBody>
      </p:sp>
    </p:spTree>
    <p:extLst>
      <p:ext uri="{BB962C8B-B14F-4D97-AF65-F5344CB8AC3E}">
        <p14:creationId xmlns:p14="http://schemas.microsoft.com/office/powerpoint/2010/main" val="174884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Akhir</a:t>
            </a:r>
            <a:endParaRPr lang="id-ID" dirty="0"/>
          </a:p>
        </p:txBody>
      </p:sp>
      <p:sp>
        <p:nvSpPr>
          <p:cNvPr id="3" name="Content Placeholder 2"/>
          <p:cNvSpPr>
            <a:spLocks noGrp="1"/>
          </p:cNvSpPr>
          <p:nvPr>
            <p:ph idx="1"/>
          </p:nvPr>
        </p:nvSpPr>
        <p:spPr>
          <a:xfrm>
            <a:off x="1115616" y="1916832"/>
            <a:ext cx="7056784" cy="4032447"/>
          </a:xfrm>
        </p:spPr>
        <p:txBody>
          <a:bodyPr>
            <a:normAutofit/>
          </a:bodyPr>
          <a:lstStyle/>
          <a:p>
            <a:pPr algn="just"/>
            <a:r>
              <a:rPr lang="id-ID" sz="2800" dirty="0"/>
              <a:t>Tujuan akhir dari perkuliahan ini adalah </a:t>
            </a:r>
            <a:r>
              <a:rPr lang="en-US" sz="2800" dirty="0" err="1"/>
              <a:t>mahasiswa</a:t>
            </a:r>
            <a:r>
              <a:rPr lang="en-US" sz="2800" dirty="0"/>
              <a:t> </a:t>
            </a:r>
            <a:r>
              <a:rPr lang="en-US" sz="2800" dirty="0" err="1"/>
              <a:t>mampu</a:t>
            </a:r>
            <a:r>
              <a:rPr lang="en-US" sz="2800" dirty="0"/>
              <a:t> </a:t>
            </a:r>
            <a:r>
              <a:rPr lang="en-US" sz="2800" dirty="0" err="1"/>
              <a:t>memahami</a:t>
            </a:r>
            <a:r>
              <a:rPr lang="en-US" sz="2800" dirty="0"/>
              <a:t> </a:t>
            </a:r>
            <a:r>
              <a:rPr lang="en-US" sz="2800" dirty="0" err="1"/>
              <a:t>konsep</a:t>
            </a:r>
            <a:r>
              <a:rPr lang="en-US" sz="2800" dirty="0"/>
              <a:t> </a:t>
            </a:r>
            <a:r>
              <a:rPr lang="en-US" sz="2800" dirty="0" err="1"/>
              <a:t>dasar</a:t>
            </a:r>
            <a:r>
              <a:rPr lang="en-US" sz="2800" dirty="0"/>
              <a:t> </a:t>
            </a:r>
            <a:r>
              <a:rPr lang="en-US" sz="2800" dirty="0" err="1"/>
              <a:t>perangkat</a:t>
            </a:r>
            <a:r>
              <a:rPr lang="en-US" sz="2800" dirty="0"/>
              <a:t> </a:t>
            </a:r>
            <a:r>
              <a:rPr lang="en-US" sz="2800" dirty="0" err="1"/>
              <a:t>pembelajaran</a:t>
            </a:r>
            <a:r>
              <a:rPr lang="en-US" sz="2800" dirty="0"/>
              <a:t> yang </a:t>
            </a:r>
            <a:r>
              <a:rPr lang="en-US" sz="2800" dirty="0" err="1"/>
              <a:t>berfokus</a:t>
            </a:r>
            <a:r>
              <a:rPr lang="en-US" sz="2800" dirty="0"/>
              <a:t> </a:t>
            </a:r>
            <a:r>
              <a:rPr lang="en-US" sz="2800" dirty="0" err="1"/>
              <a:t>pada</a:t>
            </a:r>
            <a:r>
              <a:rPr lang="en-US" sz="2800" dirty="0"/>
              <a:t> </a:t>
            </a:r>
            <a:r>
              <a:rPr lang="id-ID" sz="2800" dirty="0"/>
              <a:t>program tahunan, program semester, silabus, dan RPP</a:t>
            </a:r>
            <a:r>
              <a:rPr lang="en-US" sz="2800" dirty="0"/>
              <a:t>. </a:t>
            </a:r>
            <a:r>
              <a:rPr lang="en-US" sz="2800" dirty="0" err="1"/>
              <a:t>Selain</a:t>
            </a:r>
            <a:r>
              <a:rPr lang="en-US" sz="2800" dirty="0"/>
              <a:t> </a:t>
            </a:r>
            <a:r>
              <a:rPr lang="en-US" sz="2800" dirty="0" err="1"/>
              <a:t>memahami</a:t>
            </a:r>
            <a:r>
              <a:rPr lang="en-US" sz="2800" dirty="0"/>
              <a:t> </a:t>
            </a:r>
            <a:r>
              <a:rPr lang="en-US" sz="2800" dirty="0" err="1"/>
              <a:t>konsep</a:t>
            </a:r>
            <a:r>
              <a:rPr lang="en-US" sz="2800" dirty="0"/>
              <a:t> </a:t>
            </a:r>
            <a:r>
              <a:rPr lang="en-US" sz="2800" dirty="0" err="1"/>
              <a:t>dasar</a:t>
            </a:r>
            <a:r>
              <a:rPr lang="en-US" sz="2800" dirty="0"/>
              <a:t>, </a:t>
            </a:r>
            <a:r>
              <a:rPr lang="en-US" sz="2800" dirty="0" err="1"/>
              <a:t>mahasiswa</a:t>
            </a:r>
            <a:r>
              <a:rPr lang="en-US" sz="2800" dirty="0"/>
              <a:t> </a:t>
            </a:r>
            <a:r>
              <a:rPr lang="en-US" sz="2800" dirty="0" err="1"/>
              <a:t>harus</a:t>
            </a:r>
            <a:r>
              <a:rPr lang="en-US" sz="2800" dirty="0"/>
              <a:t> </a:t>
            </a:r>
            <a:r>
              <a:rPr lang="en-US" sz="2800" dirty="0" err="1"/>
              <a:t>terampil</a:t>
            </a:r>
            <a:r>
              <a:rPr lang="en-US" sz="2800" dirty="0"/>
              <a:t> </a:t>
            </a:r>
            <a:r>
              <a:rPr lang="en-US" sz="2800" dirty="0" err="1"/>
              <a:t>dalam</a:t>
            </a:r>
            <a:r>
              <a:rPr lang="en-US" sz="2800" dirty="0"/>
              <a:t> </a:t>
            </a:r>
            <a:r>
              <a:rPr lang="en-US" sz="2800" dirty="0" err="1"/>
              <a:t>menyusun</a:t>
            </a:r>
            <a:r>
              <a:rPr lang="en-US" sz="2800" dirty="0"/>
              <a:t> </a:t>
            </a:r>
            <a:r>
              <a:rPr lang="id-ID" sz="2800" dirty="0"/>
              <a:t>program tahunan, program semester, silabus, dan RPP</a:t>
            </a:r>
            <a:r>
              <a:rPr lang="en-US" sz="2800" dirty="0"/>
              <a:t>.</a:t>
            </a:r>
            <a:endParaRPr lang="id-ID" sz="2800" dirty="0"/>
          </a:p>
          <a:p>
            <a:pPr algn="just"/>
            <a:endParaRPr lang="id-ID" sz="2800" dirty="0"/>
          </a:p>
        </p:txBody>
      </p:sp>
    </p:spTree>
    <p:extLst>
      <p:ext uri="{BB962C8B-B14F-4D97-AF65-F5344CB8AC3E}">
        <p14:creationId xmlns:p14="http://schemas.microsoft.com/office/powerpoint/2010/main" val="2220984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Evaluasi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5774641"/>
              </p:ext>
            </p:extLst>
          </p:nvPr>
        </p:nvGraphicFramePr>
        <p:xfrm>
          <a:off x="1763688" y="1916832"/>
          <a:ext cx="5760640" cy="4032449"/>
        </p:xfrm>
        <a:graphic>
          <a:graphicData uri="http://schemas.openxmlformats.org/drawingml/2006/table">
            <a:tbl>
              <a:tblPr firstRow="1" firstCol="1" bandRow="1">
                <a:tableStyleId>{5C22544A-7EE6-4342-B048-85BDC9FD1C3A}</a:tableStyleId>
              </a:tblPr>
              <a:tblGrid>
                <a:gridCol w="2982156"/>
                <a:gridCol w="2778484"/>
              </a:tblGrid>
              <a:tr h="635839">
                <a:tc>
                  <a:txBody>
                    <a:bodyPr/>
                    <a:lstStyle/>
                    <a:p>
                      <a:pPr algn="ctr">
                        <a:lnSpc>
                          <a:spcPct val="115000"/>
                        </a:lnSpc>
                        <a:spcAft>
                          <a:spcPts val="0"/>
                        </a:spcAft>
                      </a:pPr>
                      <a:r>
                        <a:rPr lang="en-US" sz="2000" dirty="0" err="1">
                          <a:effectLst/>
                        </a:rPr>
                        <a:t>Aspek</a:t>
                      </a:r>
                      <a:r>
                        <a:rPr lang="en-US" sz="2000" dirty="0">
                          <a:effectLst/>
                        </a:rPr>
                        <a:t> </a:t>
                      </a:r>
                      <a:r>
                        <a:rPr lang="en-US" sz="2000" dirty="0" err="1">
                          <a:effectLst/>
                        </a:rPr>
                        <a:t>Penilaian</a:t>
                      </a:r>
                      <a:endParaRPr lang="id-ID" sz="20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US" sz="2000" dirty="0" err="1" smtClean="0">
                          <a:effectLst/>
                        </a:rPr>
                        <a:t>Pr</a:t>
                      </a:r>
                      <a:r>
                        <a:rPr lang="id-ID" sz="2000" dirty="0" smtClean="0">
                          <a:effectLst/>
                        </a:rPr>
                        <a:t>e</a:t>
                      </a:r>
                      <a:r>
                        <a:rPr lang="en-US" sz="2000" dirty="0" err="1" smtClean="0">
                          <a:effectLst/>
                        </a:rPr>
                        <a:t>sentase</a:t>
                      </a:r>
                      <a:endParaRPr lang="id-ID" sz="2000" dirty="0">
                        <a:effectLst/>
                        <a:latin typeface="Calibri"/>
                        <a:ea typeface="Times New Roman"/>
                        <a:cs typeface="Times New Roman"/>
                      </a:endParaRPr>
                    </a:p>
                  </a:txBody>
                  <a:tcPr marL="68580" marR="68580" marT="0" marB="0" anchor="ctr"/>
                </a:tc>
              </a:tr>
              <a:tr h="679322">
                <a:tc>
                  <a:txBody>
                    <a:bodyPr/>
                    <a:lstStyle/>
                    <a:p>
                      <a:pPr algn="ctr">
                        <a:lnSpc>
                          <a:spcPct val="115000"/>
                        </a:lnSpc>
                        <a:spcAft>
                          <a:spcPts val="0"/>
                        </a:spcAft>
                      </a:pPr>
                      <a:r>
                        <a:rPr lang="en-US" sz="1500" dirty="0" err="1">
                          <a:effectLst/>
                        </a:rPr>
                        <a:t>Kehadiran</a:t>
                      </a:r>
                      <a:endParaRPr lang="id-ID" sz="15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US" sz="1500" dirty="0">
                          <a:effectLst/>
                        </a:rPr>
                        <a:t>15%</a:t>
                      </a:r>
                      <a:endParaRPr lang="id-ID" sz="1500" dirty="0">
                        <a:effectLst/>
                        <a:latin typeface="Calibri"/>
                        <a:ea typeface="Times New Roman"/>
                        <a:cs typeface="Times New Roman"/>
                      </a:endParaRPr>
                    </a:p>
                  </a:txBody>
                  <a:tcPr marL="68580" marR="68580" marT="0" marB="0" anchor="ctr"/>
                </a:tc>
              </a:tr>
              <a:tr h="679322">
                <a:tc>
                  <a:txBody>
                    <a:bodyPr/>
                    <a:lstStyle/>
                    <a:p>
                      <a:pPr algn="ctr">
                        <a:lnSpc>
                          <a:spcPct val="115000"/>
                        </a:lnSpc>
                        <a:spcAft>
                          <a:spcPts val="0"/>
                        </a:spcAft>
                      </a:pPr>
                      <a:r>
                        <a:rPr lang="en-US" sz="1500" dirty="0" err="1">
                          <a:effectLst/>
                        </a:rPr>
                        <a:t>Tugas</a:t>
                      </a:r>
                      <a:endParaRPr lang="id-ID" sz="15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US" sz="1500" dirty="0">
                          <a:effectLst/>
                        </a:rPr>
                        <a:t>15%</a:t>
                      </a:r>
                      <a:endParaRPr lang="id-ID" sz="1500" dirty="0">
                        <a:effectLst/>
                        <a:latin typeface="Calibri"/>
                        <a:ea typeface="Times New Roman"/>
                        <a:cs typeface="Times New Roman"/>
                      </a:endParaRPr>
                    </a:p>
                  </a:txBody>
                  <a:tcPr marL="68580" marR="68580" marT="0" marB="0" anchor="ctr"/>
                </a:tc>
              </a:tr>
              <a:tr h="679322">
                <a:tc>
                  <a:txBody>
                    <a:bodyPr/>
                    <a:lstStyle/>
                    <a:p>
                      <a:pPr algn="ctr">
                        <a:lnSpc>
                          <a:spcPct val="115000"/>
                        </a:lnSpc>
                        <a:spcAft>
                          <a:spcPts val="0"/>
                        </a:spcAft>
                      </a:pPr>
                      <a:r>
                        <a:rPr lang="en-US" sz="1500" dirty="0" err="1">
                          <a:effectLst/>
                        </a:rPr>
                        <a:t>Praktik</a:t>
                      </a:r>
                      <a:endParaRPr lang="id-ID" sz="15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US" sz="1500" dirty="0">
                          <a:effectLst/>
                        </a:rPr>
                        <a:t>30%</a:t>
                      </a:r>
                      <a:endParaRPr lang="id-ID" sz="1500" dirty="0">
                        <a:effectLst/>
                        <a:latin typeface="Calibri"/>
                        <a:ea typeface="Times New Roman"/>
                        <a:cs typeface="Times New Roman"/>
                      </a:endParaRPr>
                    </a:p>
                  </a:txBody>
                  <a:tcPr marL="68580" marR="68580" marT="0" marB="0" anchor="ctr"/>
                </a:tc>
              </a:tr>
              <a:tr h="679322">
                <a:tc>
                  <a:txBody>
                    <a:bodyPr/>
                    <a:lstStyle/>
                    <a:p>
                      <a:pPr algn="ctr">
                        <a:lnSpc>
                          <a:spcPct val="115000"/>
                        </a:lnSpc>
                        <a:spcAft>
                          <a:spcPts val="0"/>
                        </a:spcAft>
                      </a:pPr>
                      <a:r>
                        <a:rPr lang="en-US" sz="1500" dirty="0">
                          <a:effectLst/>
                        </a:rPr>
                        <a:t>UTS</a:t>
                      </a:r>
                      <a:endParaRPr lang="id-ID" sz="15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US" sz="1500" dirty="0">
                          <a:effectLst/>
                        </a:rPr>
                        <a:t>20%</a:t>
                      </a:r>
                      <a:endParaRPr lang="id-ID" sz="1500" dirty="0">
                        <a:effectLst/>
                        <a:latin typeface="Calibri"/>
                        <a:ea typeface="Times New Roman"/>
                        <a:cs typeface="Times New Roman"/>
                      </a:endParaRPr>
                    </a:p>
                  </a:txBody>
                  <a:tcPr marL="68580" marR="68580" marT="0" marB="0" anchor="ctr"/>
                </a:tc>
              </a:tr>
              <a:tr h="679322">
                <a:tc>
                  <a:txBody>
                    <a:bodyPr/>
                    <a:lstStyle/>
                    <a:p>
                      <a:pPr algn="ctr">
                        <a:lnSpc>
                          <a:spcPct val="115000"/>
                        </a:lnSpc>
                        <a:spcAft>
                          <a:spcPts val="0"/>
                        </a:spcAft>
                      </a:pPr>
                      <a:r>
                        <a:rPr lang="en-US" sz="1500" dirty="0">
                          <a:effectLst/>
                        </a:rPr>
                        <a:t>UAS</a:t>
                      </a:r>
                      <a:endParaRPr lang="id-ID" sz="15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n-US" sz="1500" dirty="0">
                          <a:effectLst/>
                        </a:rPr>
                        <a:t>20%</a:t>
                      </a:r>
                      <a:endParaRPr lang="id-ID" sz="15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158080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20688"/>
            <a:ext cx="6965245" cy="936105"/>
          </a:xfrm>
        </p:spPr>
        <p:txBody>
          <a:bodyPr>
            <a:normAutofit/>
          </a:bodyPr>
          <a:lstStyle/>
          <a:p>
            <a:r>
              <a:rPr lang="id-ID" dirty="0" smtClean="0"/>
              <a:t>BAHAN KAJIAN</a:t>
            </a:r>
            <a:endParaRPr lang="id-ID" dirty="0"/>
          </a:p>
        </p:txBody>
      </p:sp>
      <p:sp>
        <p:nvSpPr>
          <p:cNvPr id="3" name="Content Placeholder 2"/>
          <p:cNvSpPr>
            <a:spLocks noGrp="1"/>
          </p:cNvSpPr>
          <p:nvPr>
            <p:ph idx="1"/>
          </p:nvPr>
        </p:nvSpPr>
        <p:spPr>
          <a:xfrm>
            <a:off x="1043608" y="1484784"/>
            <a:ext cx="7200800" cy="4680520"/>
          </a:xfrm>
        </p:spPr>
        <p:txBody>
          <a:bodyPr>
            <a:noAutofit/>
          </a:bodyPr>
          <a:lstStyle/>
          <a:p>
            <a:r>
              <a:rPr lang="id-ID" sz="1600" dirty="0" smtClean="0"/>
              <a:t>Pertemuan 1           : </a:t>
            </a:r>
            <a:r>
              <a:rPr lang="en-US" sz="1600" dirty="0" err="1" smtClean="0"/>
              <a:t>Landasan</a:t>
            </a:r>
            <a:r>
              <a:rPr lang="en-US" sz="1600" dirty="0" smtClean="0"/>
              <a:t> </a:t>
            </a:r>
            <a:r>
              <a:rPr lang="en-US" sz="1600" dirty="0" err="1" smtClean="0"/>
              <a:t>pemahaman</a:t>
            </a:r>
            <a:r>
              <a:rPr lang="en-US" sz="1600" dirty="0" smtClean="0"/>
              <a:t> </a:t>
            </a:r>
            <a:r>
              <a:rPr lang="en-US" sz="1600" dirty="0" err="1" smtClean="0"/>
              <a:t>tentang</a:t>
            </a:r>
            <a:r>
              <a:rPr lang="en-US" sz="1600" dirty="0" smtClean="0"/>
              <a:t> </a:t>
            </a:r>
            <a:r>
              <a:rPr lang="en-US" sz="1600" dirty="0" err="1" smtClean="0"/>
              <a:t>perangkat</a:t>
            </a:r>
            <a:r>
              <a:rPr lang="en-US" sz="1600" dirty="0" smtClean="0"/>
              <a:t> </a:t>
            </a:r>
            <a:r>
              <a:rPr lang="en-US" sz="1600" dirty="0" err="1" smtClean="0"/>
              <a:t>pembelajaran</a:t>
            </a:r>
            <a:endParaRPr lang="id-ID" sz="1600" dirty="0" smtClean="0"/>
          </a:p>
          <a:p>
            <a:r>
              <a:rPr lang="fi-FI" sz="1600" dirty="0" smtClean="0"/>
              <a:t>Pertemuan </a:t>
            </a:r>
            <a:r>
              <a:rPr lang="fi-FI" sz="1600" dirty="0"/>
              <a:t>2</a:t>
            </a:r>
            <a:r>
              <a:rPr lang="id-ID" sz="1600" dirty="0"/>
              <a:t>	: </a:t>
            </a:r>
            <a:r>
              <a:rPr lang="en-US" sz="1600" dirty="0" err="1"/>
              <a:t>Memahami</a:t>
            </a:r>
            <a:r>
              <a:rPr lang="en-US" sz="1600" dirty="0"/>
              <a:t> </a:t>
            </a:r>
            <a:r>
              <a:rPr lang="en-US" sz="1600" dirty="0" err="1"/>
              <a:t>Konsep</a:t>
            </a:r>
            <a:r>
              <a:rPr lang="en-US" sz="1600" dirty="0"/>
              <a:t> </a:t>
            </a:r>
            <a:r>
              <a:rPr lang="en-US" sz="1600" dirty="0" err="1"/>
              <a:t>Dasar</a:t>
            </a:r>
            <a:r>
              <a:rPr lang="en-US" sz="1600" dirty="0"/>
              <a:t> </a:t>
            </a:r>
            <a:r>
              <a:rPr lang="id-ID" sz="1600" dirty="0"/>
              <a:t>program tahunan pembelajaran </a:t>
            </a:r>
          </a:p>
          <a:p>
            <a:r>
              <a:rPr lang="fi-FI" sz="1600" dirty="0"/>
              <a:t>Pertemuan 3</a:t>
            </a:r>
            <a:r>
              <a:rPr lang="id-ID" sz="1600" dirty="0"/>
              <a:t>	: </a:t>
            </a:r>
            <a:r>
              <a:rPr lang="en-US" sz="1600" dirty="0" err="1"/>
              <a:t>Latihan</a:t>
            </a:r>
            <a:r>
              <a:rPr lang="en-US" sz="1600" dirty="0"/>
              <a:t> </a:t>
            </a:r>
            <a:r>
              <a:rPr lang="en-US" sz="1600" dirty="0" err="1"/>
              <a:t>penyusunan</a:t>
            </a:r>
            <a:r>
              <a:rPr lang="en-US" sz="1600" dirty="0"/>
              <a:t> </a:t>
            </a:r>
            <a:r>
              <a:rPr lang="id-ID" sz="1600" dirty="0"/>
              <a:t>program tahunan pembelajaran</a:t>
            </a:r>
          </a:p>
          <a:p>
            <a:r>
              <a:rPr lang="fi-FI" sz="1600" dirty="0"/>
              <a:t>Pertemuan 4</a:t>
            </a:r>
            <a:r>
              <a:rPr lang="id-ID" sz="1600" dirty="0"/>
              <a:t>	: </a:t>
            </a:r>
            <a:r>
              <a:rPr lang="en-US" sz="1600" dirty="0" err="1"/>
              <a:t>Latihan</a:t>
            </a:r>
            <a:r>
              <a:rPr lang="en-US" sz="1600" dirty="0"/>
              <a:t> </a:t>
            </a:r>
            <a:r>
              <a:rPr lang="en-US" sz="1600" dirty="0" err="1"/>
              <a:t>penyusunan</a:t>
            </a:r>
            <a:r>
              <a:rPr lang="en-US" sz="1600" dirty="0"/>
              <a:t> </a:t>
            </a:r>
            <a:r>
              <a:rPr lang="id-ID" sz="1600" dirty="0"/>
              <a:t> program tahunan pembelajaran</a:t>
            </a:r>
          </a:p>
          <a:p>
            <a:r>
              <a:rPr lang="fi-FI" sz="1600" dirty="0"/>
              <a:t>Pertemuan 5</a:t>
            </a:r>
            <a:r>
              <a:rPr lang="id-ID" sz="1600" dirty="0"/>
              <a:t>	: </a:t>
            </a:r>
            <a:r>
              <a:rPr lang="en-US" sz="1600" dirty="0" err="1"/>
              <a:t>Memahami</a:t>
            </a:r>
            <a:r>
              <a:rPr lang="en-US" sz="1600" dirty="0"/>
              <a:t> </a:t>
            </a:r>
            <a:r>
              <a:rPr lang="en-US" sz="1600" dirty="0" err="1"/>
              <a:t>Konsep</a:t>
            </a:r>
            <a:r>
              <a:rPr lang="en-US" sz="1600" dirty="0"/>
              <a:t> </a:t>
            </a:r>
            <a:r>
              <a:rPr lang="en-US" sz="1600" dirty="0" err="1"/>
              <a:t>Dasar</a:t>
            </a:r>
            <a:r>
              <a:rPr lang="en-US" sz="1600" dirty="0"/>
              <a:t> </a:t>
            </a:r>
            <a:r>
              <a:rPr lang="id-ID" sz="1600" dirty="0"/>
              <a:t>program semester pembelajaran</a:t>
            </a:r>
          </a:p>
          <a:p>
            <a:r>
              <a:rPr lang="fi-FI" sz="1600" dirty="0"/>
              <a:t>Pertemuan6</a:t>
            </a:r>
            <a:r>
              <a:rPr lang="id-ID" sz="1600" dirty="0"/>
              <a:t>	: </a:t>
            </a:r>
            <a:r>
              <a:rPr lang="en-US" sz="1600" dirty="0" err="1"/>
              <a:t>Latihan</a:t>
            </a:r>
            <a:r>
              <a:rPr lang="en-US" sz="1600" dirty="0"/>
              <a:t> </a:t>
            </a:r>
            <a:r>
              <a:rPr lang="en-US" sz="1600" dirty="0" err="1"/>
              <a:t>penyusunan</a:t>
            </a:r>
            <a:r>
              <a:rPr lang="en-US" sz="1600" dirty="0"/>
              <a:t> </a:t>
            </a:r>
            <a:r>
              <a:rPr lang="id-ID" sz="1600" dirty="0"/>
              <a:t>program semester pembelajaran</a:t>
            </a:r>
          </a:p>
          <a:p>
            <a:r>
              <a:rPr lang="fi-FI" sz="1600" dirty="0"/>
              <a:t>Pertemuan 7</a:t>
            </a:r>
            <a:r>
              <a:rPr lang="id-ID" sz="1600" dirty="0"/>
              <a:t>	: </a:t>
            </a:r>
            <a:r>
              <a:rPr lang="en-US" sz="1600" dirty="0" err="1"/>
              <a:t>Latihan</a:t>
            </a:r>
            <a:r>
              <a:rPr lang="en-US" sz="1600" dirty="0"/>
              <a:t> </a:t>
            </a:r>
            <a:r>
              <a:rPr lang="en-US" sz="1600" dirty="0" err="1"/>
              <a:t>penyusunan</a:t>
            </a:r>
            <a:r>
              <a:rPr lang="en-US" sz="1600" dirty="0"/>
              <a:t> </a:t>
            </a:r>
            <a:r>
              <a:rPr lang="id-ID" sz="1600" dirty="0"/>
              <a:t>program semester pembelajaran</a:t>
            </a:r>
          </a:p>
          <a:p>
            <a:r>
              <a:rPr lang="fi-FI" sz="1600" dirty="0"/>
              <a:t>Pertemuan 8</a:t>
            </a:r>
            <a:r>
              <a:rPr lang="id-ID" sz="1600" dirty="0"/>
              <a:t>	: UTS</a:t>
            </a:r>
          </a:p>
          <a:p>
            <a:r>
              <a:rPr lang="fi-FI" sz="1600" dirty="0"/>
              <a:t>Pertemuan 9</a:t>
            </a:r>
            <a:r>
              <a:rPr lang="id-ID" sz="1600" dirty="0"/>
              <a:t>	: </a:t>
            </a:r>
            <a:r>
              <a:rPr lang="en-US" sz="1600" dirty="0" err="1"/>
              <a:t>Memahami</a:t>
            </a:r>
            <a:r>
              <a:rPr lang="en-US" sz="1600" dirty="0"/>
              <a:t> </a:t>
            </a:r>
            <a:r>
              <a:rPr lang="en-US" sz="1600" dirty="0" err="1"/>
              <a:t>konsep</a:t>
            </a:r>
            <a:r>
              <a:rPr lang="en-US" sz="1600" dirty="0"/>
              <a:t> </a:t>
            </a:r>
            <a:r>
              <a:rPr lang="en-US" sz="1600" dirty="0" err="1"/>
              <a:t>dasar</a:t>
            </a:r>
            <a:r>
              <a:rPr lang="en-US" sz="1600" dirty="0"/>
              <a:t> </a:t>
            </a:r>
            <a:r>
              <a:rPr lang="id-ID" sz="1600" dirty="0"/>
              <a:t>silabus</a:t>
            </a:r>
          </a:p>
          <a:p>
            <a:r>
              <a:rPr lang="fi-FI" sz="1600" dirty="0"/>
              <a:t>Pertemuan 10</a:t>
            </a:r>
            <a:r>
              <a:rPr lang="id-ID" sz="1600" dirty="0"/>
              <a:t>	: Latihan penyusunan silabus</a:t>
            </a:r>
          </a:p>
          <a:p>
            <a:r>
              <a:rPr lang="fi-FI" sz="1600" dirty="0"/>
              <a:t>Pertemuan 11</a:t>
            </a:r>
            <a:r>
              <a:rPr lang="id-ID" sz="1600" dirty="0"/>
              <a:t>	: </a:t>
            </a:r>
            <a:r>
              <a:rPr lang="en-US" sz="1600" dirty="0" err="1"/>
              <a:t>Latihan</a:t>
            </a:r>
            <a:r>
              <a:rPr lang="en-US" sz="1600" dirty="0"/>
              <a:t> </a:t>
            </a:r>
            <a:r>
              <a:rPr lang="id-ID" sz="1600" dirty="0"/>
              <a:t>penyusunan silabus</a:t>
            </a:r>
          </a:p>
          <a:p>
            <a:r>
              <a:rPr lang="fi-FI" sz="1600" dirty="0"/>
              <a:t>Pertemuan 12</a:t>
            </a:r>
            <a:r>
              <a:rPr lang="id-ID" sz="1600" dirty="0"/>
              <a:t>	: </a:t>
            </a:r>
            <a:r>
              <a:rPr lang="en-US" sz="1600" dirty="0" err="1"/>
              <a:t>Memahami</a:t>
            </a:r>
            <a:r>
              <a:rPr lang="en-US" sz="1600" dirty="0"/>
              <a:t> </a:t>
            </a:r>
            <a:r>
              <a:rPr lang="en-US" sz="1600" dirty="0" err="1"/>
              <a:t>konsep</a:t>
            </a:r>
            <a:r>
              <a:rPr lang="en-US" sz="1600" dirty="0"/>
              <a:t> </a:t>
            </a:r>
            <a:r>
              <a:rPr lang="en-US" sz="1600" dirty="0" err="1"/>
              <a:t>dasar</a:t>
            </a:r>
            <a:r>
              <a:rPr lang="en-US" sz="1600" dirty="0"/>
              <a:t> </a:t>
            </a:r>
            <a:r>
              <a:rPr lang="id-ID" sz="1600" dirty="0"/>
              <a:t>RPP  </a:t>
            </a:r>
          </a:p>
          <a:p>
            <a:r>
              <a:rPr lang="fi-FI" sz="1600" dirty="0"/>
              <a:t>Pertemuan 13</a:t>
            </a:r>
            <a:r>
              <a:rPr lang="id-ID" sz="1600" dirty="0"/>
              <a:t>	: </a:t>
            </a:r>
            <a:r>
              <a:rPr lang="en-US" sz="1600" dirty="0" err="1"/>
              <a:t>Latihan</a:t>
            </a:r>
            <a:r>
              <a:rPr lang="en-US" sz="1600" dirty="0"/>
              <a:t> </a:t>
            </a:r>
            <a:r>
              <a:rPr lang="en-US" sz="1600" dirty="0" err="1"/>
              <a:t>penyusunan</a:t>
            </a:r>
            <a:r>
              <a:rPr lang="en-US" sz="1600" dirty="0"/>
              <a:t> </a:t>
            </a:r>
            <a:r>
              <a:rPr lang="id-ID" sz="1600" dirty="0"/>
              <a:t>RPP</a:t>
            </a:r>
          </a:p>
          <a:p>
            <a:r>
              <a:rPr lang="fi-FI" sz="1600" dirty="0"/>
              <a:t>Pertemuan 14</a:t>
            </a:r>
            <a:r>
              <a:rPr lang="id-ID" sz="1600" dirty="0"/>
              <a:t>	: </a:t>
            </a:r>
            <a:r>
              <a:rPr lang="en-US" sz="1600" dirty="0" err="1"/>
              <a:t>Latihan</a:t>
            </a:r>
            <a:r>
              <a:rPr lang="en-US" sz="1600" dirty="0"/>
              <a:t> </a:t>
            </a:r>
            <a:r>
              <a:rPr lang="en-US" sz="1600" dirty="0" err="1"/>
              <a:t>penyusunan</a:t>
            </a:r>
            <a:r>
              <a:rPr lang="en-US" sz="1600" dirty="0"/>
              <a:t> </a:t>
            </a:r>
            <a:r>
              <a:rPr lang="id-ID" sz="1600" dirty="0"/>
              <a:t>RPP</a:t>
            </a:r>
          </a:p>
          <a:p>
            <a:r>
              <a:rPr lang="fi-FI" sz="1600" dirty="0"/>
              <a:t>Pertemuan 15</a:t>
            </a:r>
            <a:r>
              <a:rPr lang="id-ID" sz="1600" dirty="0"/>
              <a:t>	: </a:t>
            </a:r>
            <a:r>
              <a:rPr lang="en-US" sz="1600" dirty="0" err="1"/>
              <a:t>Latihan</a:t>
            </a:r>
            <a:r>
              <a:rPr lang="en-US" sz="1600" dirty="0"/>
              <a:t> </a:t>
            </a:r>
            <a:r>
              <a:rPr lang="en-US" sz="1600" dirty="0" err="1"/>
              <a:t>penyusunan</a:t>
            </a:r>
            <a:r>
              <a:rPr lang="en-US" sz="1600" dirty="0"/>
              <a:t> </a:t>
            </a:r>
            <a:r>
              <a:rPr lang="id-ID" sz="1600" dirty="0"/>
              <a:t>RPP</a:t>
            </a:r>
          </a:p>
          <a:p>
            <a:r>
              <a:rPr lang="fi-FI" sz="1600" dirty="0"/>
              <a:t>Pertemuan 16</a:t>
            </a:r>
            <a:r>
              <a:rPr lang="id-ID" sz="1600" dirty="0"/>
              <a:t>	: UAS</a:t>
            </a:r>
          </a:p>
          <a:p>
            <a:pPr marL="0" indent="0">
              <a:buNone/>
            </a:pPr>
            <a:endParaRPr lang="id-ID" sz="1600" dirty="0"/>
          </a:p>
        </p:txBody>
      </p:sp>
    </p:spTree>
    <p:extLst>
      <p:ext uri="{BB962C8B-B14F-4D97-AF65-F5344CB8AC3E}">
        <p14:creationId xmlns:p14="http://schemas.microsoft.com/office/powerpoint/2010/main" val="4057059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20689"/>
            <a:ext cx="6965245" cy="864096"/>
          </a:xfrm>
        </p:spPr>
        <p:txBody>
          <a:bodyPr/>
          <a:lstStyle/>
          <a:p>
            <a:r>
              <a:rPr lang="id-ID" dirty="0" smtClean="0"/>
              <a:t>Buku Sumber</a:t>
            </a:r>
            <a:endParaRPr lang="id-ID" dirty="0"/>
          </a:p>
        </p:txBody>
      </p:sp>
      <p:sp>
        <p:nvSpPr>
          <p:cNvPr id="3" name="Content Placeholder 2"/>
          <p:cNvSpPr>
            <a:spLocks noGrp="1"/>
          </p:cNvSpPr>
          <p:nvPr>
            <p:ph idx="1"/>
          </p:nvPr>
        </p:nvSpPr>
        <p:spPr>
          <a:xfrm>
            <a:off x="899592" y="1700808"/>
            <a:ext cx="7344816" cy="4536503"/>
          </a:xfrm>
        </p:spPr>
        <p:txBody>
          <a:bodyPr>
            <a:normAutofit fontScale="92500"/>
          </a:bodyPr>
          <a:lstStyle/>
          <a:p>
            <a:pPr lvl="0" algn="just"/>
            <a:r>
              <a:rPr lang="en-US" dirty="0" err="1"/>
              <a:t>Airasaian</a:t>
            </a:r>
            <a:r>
              <a:rPr lang="en-US" dirty="0"/>
              <a:t>, P. W. </a:t>
            </a:r>
            <a:r>
              <a:rPr lang="en-US" dirty="0" err="1"/>
              <a:t>dkk</a:t>
            </a:r>
            <a:r>
              <a:rPr lang="en-US" dirty="0"/>
              <a:t>. (2010). </a:t>
            </a:r>
            <a:r>
              <a:rPr lang="en-US" i="1" dirty="0" err="1"/>
              <a:t>Kerangka</a:t>
            </a:r>
            <a:r>
              <a:rPr lang="en-US" i="1" dirty="0"/>
              <a:t> </a:t>
            </a:r>
            <a:r>
              <a:rPr lang="en-US" i="1" dirty="0" err="1"/>
              <a:t>landasan</a:t>
            </a:r>
            <a:r>
              <a:rPr lang="en-US" i="1" dirty="0"/>
              <a:t> </a:t>
            </a:r>
            <a:r>
              <a:rPr lang="en-US" i="1" dirty="0" err="1"/>
              <a:t>untuk</a:t>
            </a:r>
            <a:r>
              <a:rPr lang="en-US" i="1" dirty="0"/>
              <a:t> </a:t>
            </a:r>
            <a:r>
              <a:rPr lang="en-US" i="1" dirty="0" err="1"/>
              <a:t>pembelajaran</a:t>
            </a:r>
            <a:r>
              <a:rPr lang="en-US" i="1" dirty="0"/>
              <a:t> </a:t>
            </a:r>
            <a:r>
              <a:rPr lang="en-US" i="1" dirty="0" err="1"/>
              <a:t>pengajaran</a:t>
            </a:r>
            <a:r>
              <a:rPr lang="en-US" i="1" dirty="0"/>
              <a:t> </a:t>
            </a:r>
            <a:r>
              <a:rPr lang="en-US" i="1" dirty="0" err="1"/>
              <a:t>dan</a:t>
            </a:r>
            <a:r>
              <a:rPr lang="en-US" i="1" dirty="0"/>
              <a:t> </a:t>
            </a:r>
            <a:r>
              <a:rPr lang="en-US" i="1" dirty="0" err="1"/>
              <a:t>asesmen</a:t>
            </a:r>
            <a:r>
              <a:rPr lang="en-US" dirty="0"/>
              <a:t>. Yogyakarta: </a:t>
            </a:r>
            <a:r>
              <a:rPr lang="en-US" dirty="0" err="1"/>
              <a:t>Pustaka</a:t>
            </a:r>
            <a:r>
              <a:rPr lang="en-US" dirty="0"/>
              <a:t> </a:t>
            </a:r>
            <a:r>
              <a:rPr lang="en-US" dirty="0" err="1"/>
              <a:t>Pelajar</a:t>
            </a:r>
            <a:r>
              <a:rPr lang="en-US" dirty="0"/>
              <a:t>.</a:t>
            </a:r>
            <a:endParaRPr lang="id-ID" dirty="0"/>
          </a:p>
          <a:p>
            <a:pPr lvl="0" algn="just"/>
            <a:r>
              <a:rPr lang="en-US" dirty="0" err="1"/>
              <a:t>Harjanto</a:t>
            </a:r>
            <a:r>
              <a:rPr lang="en-US" dirty="0"/>
              <a:t>. (2006). </a:t>
            </a:r>
            <a:r>
              <a:rPr lang="en-US" i="1" dirty="0" err="1"/>
              <a:t>Perencanaan</a:t>
            </a:r>
            <a:r>
              <a:rPr lang="en-US" i="1" dirty="0"/>
              <a:t> </a:t>
            </a:r>
            <a:r>
              <a:rPr lang="en-US" i="1" dirty="0" err="1"/>
              <a:t>pengajaran</a:t>
            </a:r>
            <a:r>
              <a:rPr lang="en-US" i="1" dirty="0"/>
              <a:t>.</a:t>
            </a:r>
            <a:r>
              <a:rPr lang="en-US" dirty="0"/>
              <a:t> Jakarta: </a:t>
            </a:r>
            <a:r>
              <a:rPr lang="en-US" dirty="0" err="1"/>
              <a:t>Rineka</a:t>
            </a:r>
            <a:r>
              <a:rPr lang="en-US" dirty="0"/>
              <a:t> </a:t>
            </a:r>
            <a:r>
              <a:rPr lang="en-US" dirty="0" err="1"/>
              <a:t>Cipta</a:t>
            </a:r>
            <a:r>
              <a:rPr lang="en-US" dirty="0"/>
              <a:t>.</a:t>
            </a:r>
            <a:endParaRPr lang="id-ID" dirty="0"/>
          </a:p>
          <a:p>
            <a:pPr lvl="0" algn="just"/>
            <a:r>
              <a:rPr lang="en-US" dirty="0" err="1"/>
              <a:t>Majid</a:t>
            </a:r>
            <a:r>
              <a:rPr lang="en-US" dirty="0"/>
              <a:t>, A. (2012). </a:t>
            </a:r>
            <a:r>
              <a:rPr lang="en-US" i="1" dirty="0" err="1"/>
              <a:t>Perencanaan</a:t>
            </a:r>
            <a:r>
              <a:rPr lang="en-US" i="1" dirty="0"/>
              <a:t> </a:t>
            </a:r>
            <a:r>
              <a:rPr lang="en-US" i="1" dirty="0" err="1"/>
              <a:t>pengajaran</a:t>
            </a:r>
            <a:r>
              <a:rPr lang="en-US" i="1" dirty="0"/>
              <a:t> </a:t>
            </a:r>
            <a:r>
              <a:rPr lang="en-US" i="1" dirty="0" err="1"/>
              <a:t>mengembangkan</a:t>
            </a:r>
            <a:r>
              <a:rPr lang="en-US" i="1" dirty="0"/>
              <a:t> </a:t>
            </a:r>
            <a:r>
              <a:rPr lang="en-US" i="1" dirty="0" err="1"/>
              <a:t>standar</a:t>
            </a:r>
            <a:r>
              <a:rPr lang="en-US" i="1" dirty="0"/>
              <a:t> </a:t>
            </a:r>
            <a:r>
              <a:rPr lang="en-US" i="1" dirty="0" err="1"/>
              <a:t>kompetensi</a:t>
            </a:r>
            <a:r>
              <a:rPr lang="en-US" i="1" dirty="0"/>
              <a:t> guru</a:t>
            </a:r>
            <a:r>
              <a:rPr lang="en-US" dirty="0"/>
              <a:t>. Bandung: PT. </a:t>
            </a:r>
            <a:r>
              <a:rPr lang="en-US" dirty="0" err="1"/>
              <a:t>Rosdakarya</a:t>
            </a:r>
            <a:r>
              <a:rPr lang="en-US" dirty="0"/>
              <a:t>.</a:t>
            </a:r>
            <a:endParaRPr lang="id-ID" dirty="0"/>
          </a:p>
          <a:p>
            <a:pPr lvl="0" algn="just"/>
            <a:r>
              <a:rPr lang="en-US" dirty="0" err="1"/>
              <a:t>Sanjaya</a:t>
            </a:r>
            <a:r>
              <a:rPr lang="en-US" dirty="0"/>
              <a:t>, W. (2014). </a:t>
            </a:r>
            <a:r>
              <a:rPr lang="en-US" i="1" dirty="0" err="1"/>
              <a:t>Perencanaan</a:t>
            </a:r>
            <a:r>
              <a:rPr lang="en-US" i="1" dirty="0"/>
              <a:t> &amp; </a:t>
            </a:r>
            <a:r>
              <a:rPr lang="en-US" i="1" dirty="0" err="1"/>
              <a:t>desain</a:t>
            </a:r>
            <a:r>
              <a:rPr lang="en-US" i="1" dirty="0"/>
              <a:t> </a:t>
            </a:r>
            <a:r>
              <a:rPr lang="en-US" i="1" dirty="0" err="1"/>
              <a:t>sistem</a:t>
            </a:r>
            <a:r>
              <a:rPr lang="en-US" i="1" dirty="0"/>
              <a:t> </a:t>
            </a:r>
            <a:r>
              <a:rPr lang="en-US" i="1" dirty="0" err="1"/>
              <a:t>pembelajaran</a:t>
            </a:r>
            <a:r>
              <a:rPr lang="en-US" dirty="0"/>
              <a:t>. Jakarta </a:t>
            </a:r>
            <a:r>
              <a:rPr lang="en-US" dirty="0" err="1"/>
              <a:t>Kencana</a:t>
            </a:r>
            <a:r>
              <a:rPr lang="en-US" dirty="0"/>
              <a:t> </a:t>
            </a:r>
            <a:r>
              <a:rPr lang="en-US" dirty="0" err="1"/>
              <a:t>Prenada</a:t>
            </a:r>
            <a:r>
              <a:rPr lang="en-US" dirty="0"/>
              <a:t> Media Group. </a:t>
            </a:r>
            <a:endParaRPr lang="id-ID" dirty="0"/>
          </a:p>
          <a:p>
            <a:pPr lvl="0" algn="just"/>
            <a:r>
              <a:rPr lang="en-US" dirty="0" err="1"/>
              <a:t>Syaodih</a:t>
            </a:r>
            <a:r>
              <a:rPr lang="en-US" dirty="0"/>
              <a:t>, Nana S. &amp; Ibrahim, R. (2010). </a:t>
            </a:r>
            <a:r>
              <a:rPr lang="en-US" i="1" dirty="0" err="1"/>
              <a:t>Perencanaan</a:t>
            </a:r>
            <a:r>
              <a:rPr lang="en-US" i="1" dirty="0"/>
              <a:t> </a:t>
            </a:r>
            <a:r>
              <a:rPr lang="en-US" i="1" dirty="0" err="1"/>
              <a:t>pengajaran</a:t>
            </a:r>
            <a:r>
              <a:rPr lang="en-US" dirty="0"/>
              <a:t>. Jakarta: </a:t>
            </a:r>
            <a:r>
              <a:rPr lang="en-US" dirty="0" err="1"/>
              <a:t>Rineka</a:t>
            </a:r>
            <a:r>
              <a:rPr lang="en-US" dirty="0"/>
              <a:t> </a:t>
            </a:r>
            <a:r>
              <a:rPr lang="en-US" dirty="0" err="1"/>
              <a:t>Cipta</a:t>
            </a:r>
            <a:r>
              <a:rPr lang="en-US" dirty="0"/>
              <a:t>.</a:t>
            </a:r>
            <a:endParaRPr lang="id-ID" dirty="0"/>
          </a:p>
          <a:p>
            <a:pPr algn="just"/>
            <a:endParaRPr lang="id-ID" dirty="0"/>
          </a:p>
        </p:txBody>
      </p:sp>
    </p:spTree>
    <p:extLst>
      <p:ext uri="{BB962C8B-B14F-4D97-AF65-F5344CB8AC3E}">
        <p14:creationId xmlns:p14="http://schemas.microsoft.com/office/powerpoint/2010/main" val="427878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348880"/>
            <a:ext cx="6965245" cy="1202485"/>
          </a:xfrm>
        </p:spPr>
        <p:txBody>
          <a:bodyPr/>
          <a:lstStyle/>
          <a:p>
            <a:r>
              <a:rPr lang="id-ID" dirty="0" smtClean="0"/>
              <a:t>PERTEMUAN Ke-1</a:t>
            </a:r>
            <a:endParaRPr lang="id-ID"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111596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76872"/>
            <a:ext cx="8229600" cy="3819128"/>
          </a:xfrm>
        </p:spPr>
        <p:txBody>
          <a:bodyPr>
            <a:normAutofit/>
          </a:bodyPr>
          <a:lstStyle/>
          <a:p>
            <a:pPr marL="0" indent="0" algn="ctr">
              <a:buNone/>
            </a:pPr>
            <a:r>
              <a:rPr lang="id-ID" sz="8000" dirty="0" smtClean="0"/>
              <a:t>APA ITU GURU?</a:t>
            </a:r>
            <a:endParaRPr lang="id-ID" sz="8000" dirty="0"/>
          </a:p>
        </p:txBody>
      </p:sp>
      <p:sp>
        <p:nvSpPr>
          <p:cNvPr id="3" name="Title 2"/>
          <p:cNvSpPr>
            <a:spLocks noGrp="1"/>
          </p:cNvSpPr>
          <p:nvPr>
            <p:ph type="title"/>
          </p:nvPr>
        </p:nvSpPr>
        <p:spPr/>
        <p:txBody>
          <a:bodyPr/>
          <a:lstStyle/>
          <a:p>
            <a:endParaRPr lang="id-ID" dirty="0"/>
          </a:p>
        </p:txBody>
      </p:sp>
    </p:spTree>
    <p:extLst>
      <p:ext uri="{BB962C8B-B14F-4D97-AF65-F5344CB8AC3E}">
        <p14:creationId xmlns:p14="http://schemas.microsoft.com/office/powerpoint/2010/main" val="3113786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Guru merupakan salah satu komponen terpenting dalam pendidikan, dimana guru memegang peranan yang sangat vital dalam penyelenggaraan pendidikan formal pada khususnya</a:t>
            </a:r>
          </a:p>
          <a:p>
            <a:endParaRPr lang="id-ID" dirty="0"/>
          </a:p>
        </p:txBody>
      </p:sp>
    </p:spTree>
    <p:extLst>
      <p:ext uri="{BB962C8B-B14F-4D97-AF65-F5344CB8AC3E}">
        <p14:creationId xmlns:p14="http://schemas.microsoft.com/office/powerpoint/2010/main" val="3250397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14</TotalTime>
  <Words>734</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Pushpin</vt:lpstr>
      <vt:lpstr>WORKSHOP PERANGKAT PEMBELAJARAN</vt:lpstr>
      <vt:lpstr>Deskripsi MK Workshop Perangkat Pembelajaran</vt:lpstr>
      <vt:lpstr>Tujuan Akhir</vt:lpstr>
      <vt:lpstr>Evaluasi</vt:lpstr>
      <vt:lpstr>BAHAN KAJIAN</vt:lpstr>
      <vt:lpstr>Buku Sumber</vt:lpstr>
      <vt:lpstr>PERTEMUAN Ke-1</vt:lpstr>
      <vt:lpstr>PowerPoint Presentation</vt:lpstr>
      <vt:lpstr>PowerPoint Presentation</vt:lpstr>
      <vt:lpstr>TUGAS DAN FUNGSI GURU</vt:lpstr>
      <vt:lpstr>PowerPoint Presentation</vt:lpstr>
      <vt:lpstr>PowerPoint Presentation</vt:lpstr>
      <vt:lpstr>TUGAS POKOK</vt:lpstr>
      <vt:lpstr>1. Kurikulum</vt:lpstr>
      <vt:lpstr>2. SILABUS</vt:lpstr>
      <vt:lpstr>3. Program Tahunan</vt:lpstr>
      <vt:lpstr>4. Program Semester</vt:lpstr>
      <vt:lpstr>5. Rencana Pelaksaan Pembelajaran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PERANGKAT PEMBELAJARAN</dc:title>
  <dc:creator>Admin</dc:creator>
  <cp:lastModifiedBy>Admin</cp:lastModifiedBy>
  <cp:revision>3</cp:revision>
  <dcterms:created xsi:type="dcterms:W3CDTF">2020-09-14T16:27:41Z</dcterms:created>
  <dcterms:modified xsi:type="dcterms:W3CDTF">2021-02-03T16:46:28Z</dcterms:modified>
</cp:coreProperties>
</file>