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60"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Analisis</a:t>
            </a:r>
            <a:r>
              <a:rPr lang="en-US" dirty="0" smtClean="0"/>
              <a:t> </a:t>
            </a:r>
            <a:r>
              <a:rPr lang="en-US" dirty="0"/>
              <a:t>SWOT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27034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en-US" dirty="0"/>
          </a:p>
        </p:txBody>
      </p:sp>
      <p:sp>
        <p:nvSpPr>
          <p:cNvPr id="3" name="Content Placeholder 2"/>
          <p:cNvSpPr>
            <a:spLocks noGrp="1"/>
          </p:cNvSpPr>
          <p:nvPr>
            <p:ph idx="1"/>
          </p:nvPr>
        </p:nvSpPr>
        <p:spPr/>
        <p:txBody>
          <a:bodyPr>
            <a:normAutofit lnSpcReduction="10000"/>
          </a:bodyPr>
          <a:lstStyle/>
          <a:p>
            <a:r>
              <a:rPr lang="id-ID" dirty="0"/>
              <a:t>Kata “analisis” dalam kamus bahasa Indonesia adapt diartikan sebagai proses pemecahan masalah atau permasalahan yang </a:t>
            </a:r>
            <a:r>
              <a:rPr lang="id-ID" dirty="0" smtClean="0"/>
              <a:t>dimulai </a:t>
            </a:r>
            <a:r>
              <a:rPr lang="id-ID" dirty="0"/>
              <a:t>dengan dugaan akan kebenarannya dan dapat juga diartikan sebagai pengkajian terahadap suatu peristiwa (tindakan, hasil pemikiran dan </a:t>
            </a:r>
            <a:r>
              <a:rPr lang="id-ID" dirty="0" smtClean="0"/>
              <a:t>sebagainya</a:t>
            </a:r>
            <a:r>
              <a:rPr lang="id-ID" dirty="0"/>
              <a:t>) untuk mengetahui keadaan yang </a:t>
            </a:r>
            <a:r>
              <a:rPr lang="id-ID" dirty="0" smtClean="0"/>
              <a:t>sebenarnya</a:t>
            </a:r>
          </a:p>
          <a:p>
            <a:r>
              <a:rPr lang="id-ID" dirty="0"/>
              <a:t>“SWOT” merupakan perpendekan dari </a:t>
            </a:r>
            <a:r>
              <a:rPr lang="id-ID" i="1" dirty="0"/>
              <a:t>Strengths, Weaknesses, Opportunities, </a:t>
            </a:r>
            <a:r>
              <a:rPr lang="id-ID" dirty="0"/>
              <a:t>dan </a:t>
            </a:r>
            <a:r>
              <a:rPr lang="id-ID" i="1" dirty="0"/>
              <a:t>Treaths </a:t>
            </a:r>
            <a:r>
              <a:rPr lang="id-ID" dirty="0"/>
              <a:t>yang dapat diterjemahkan menjadi: kekuatan, kelemahan, peluang dan ancaman. </a:t>
            </a:r>
            <a:endParaRPr lang="id-ID" dirty="0" smtClean="0"/>
          </a:p>
          <a:p>
            <a:r>
              <a:rPr lang="id-ID" dirty="0" smtClean="0"/>
              <a:t>Dengan </a:t>
            </a:r>
            <a:r>
              <a:rPr lang="id-ID" dirty="0"/>
              <a:t>demikian Analis SWOT dapat didefinisikan sebagai sebuah strategi terobosan terbaru dalam dunia pendidikan untuk menuntaskan permasalahan atau hambatan-hambatan dalam lembaga pendidikan.</a:t>
            </a:r>
            <a:endParaRPr lang="en-US" dirty="0"/>
          </a:p>
        </p:txBody>
      </p:sp>
    </p:spTree>
    <p:extLst>
      <p:ext uri="{BB962C8B-B14F-4D97-AF65-F5344CB8AC3E}">
        <p14:creationId xmlns:p14="http://schemas.microsoft.com/office/powerpoint/2010/main" val="388895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SWOT</a:t>
            </a:r>
            <a:endParaRPr lang="en-US" dirty="0"/>
          </a:p>
        </p:txBody>
      </p:sp>
      <p:sp>
        <p:nvSpPr>
          <p:cNvPr id="3" name="Content Placeholder 2"/>
          <p:cNvSpPr>
            <a:spLocks noGrp="1"/>
          </p:cNvSpPr>
          <p:nvPr>
            <p:ph idx="1"/>
          </p:nvPr>
        </p:nvSpPr>
        <p:spPr>
          <a:xfrm>
            <a:off x="313509" y="2090056"/>
            <a:ext cx="11547565" cy="3879669"/>
          </a:xfrm>
        </p:spPr>
        <p:txBody>
          <a:bodyPr>
            <a:normAutofit fontScale="92500" lnSpcReduction="10000"/>
          </a:bodyPr>
          <a:lstStyle/>
          <a:p>
            <a:r>
              <a:rPr lang="id-ID" dirty="0"/>
              <a:t>Dalam metode atau pendekatan ini harus memikirkan tentang kekuatan apa saja yang dimiliki, kelemahan apa saja yang melekat pada lembaga pendidikan, kesempatan atau </a:t>
            </a:r>
            <a:r>
              <a:rPr lang="id-ID" i="1" dirty="0"/>
              <a:t>Opportunity </a:t>
            </a:r>
            <a:r>
              <a:rPr lang="id-ID" dirty="0"/>
              <a:t>yang terbuka, dan mengetahui ancaman, ganguan serta tantangan yang menghadang di masa depan. </a:t>
            </a:r>
            <a:r>
              <a:rPr lang="id-ID" dirty="0" smtClean="0"/>
              <a:t> </a:t>
            </a:r>
          </a:p>
          <a:p>
            <a:r>
              <a:rPr lang="id-ID" dirty="0" smtClean="0"/>
              <a:t> </a:t>
            </a:r>
            <a:r>
              <a:rPr lang="id-ID" dirty="0"/>
              <a:t>Sebuah lembaga pendidikan akan mampu mencapai tujuan yang telah ditetapkan ketika kekuatan lembaga pendidikan melebihi kelemahan yang dimiliki. Oleh karena itu lembaga pendidikan tersebut harus mampu memperdayakan potensi yang dimiliki secara maksimal, mengurangi resiko-resiko yang akan terjadi</a:t>
            </a:r>
            <a:r>
              <a:rPr lang="id-ID" dirty="0" smtClean="0"/>
              <a:t>.</a:t>
            </a:r>
          </a:p>
          <a:p>
            <a:r>
              <a:rPr lang="id-ID" dirty="0"/>
              <a:t>Keandalan analisis SWOT terletak pada kemampuan para penentu strategi organisasi </a:t>
            </a:r>
            <a:r>
              <a:rPr lang="id-ID" i="1" dirty="0"/>
              <a:t>(decision make</a:t>
            </a:r>
            <a:r>
              <a:rPr lang="id-ID" dirty="0"/>
              <a:t>r</a:t>
            </a:r>
            <a:r>
              <a:rPr lang="id-ID" i="1" dirty="0"/>
              <a:t>) </a:t>
            </a:r>
            <a:r>
              <a:rPr lang="id-ID" dirty="0"/>
              <a:t>untuk memaksimalkan kekuatan dan pemanfaatan peluang lembaga pendidikan. Harapannya jelas, yakni bertujuan untuk meminimalisasi kelemahan yang ada dalam internal lembaga pedidikan dan menekan dampak ancaman yang akan timbul dan harus dihadapi. Jika analisis SWOT dilakukan dengan tepat, maka upaya untuk memilih dan menentukan strategi yang efektif akan lebih membuahkan hasil sesuai apa yang diinginkan.</a:t>
            </a:r>
            <a:endParaRPr lang="en-US" dirty="0"/>
          </a:p>
        </p:txBody>
      </p:sp>
    </p:spTree>
    <p:extLst>
      <p:ext uri="{BB962C8B-B14F-4D97-AF65-F5344CB8AC3E}">
        <p14:creationId xmlns:p14="http://schemas.microsoft.com/office/powerpoint/2010/main" val="3286103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SWOT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id-ID" dirty="0" smtClean="0"/>
              <a:t>Faktor </a:t>
            </a:r>
            <a:r>
              <a:rPr lang="id-ID" dirty="0"/>
              <a:t>kekuatan (</a:t>
            </a:r>
            <a:r>
              <a:rPr lang="id-ID" i="1" dirty="0"/>
              <a:t>Strength</a:t>
            </a:r>
            <a:r>
              <a:rPr lang="id-ID" dirty="0"/>
              <a:t>)</a:t>
            </a:r>
            <a:endParaRPr lang="en-US" sz="1200" dirty="0"/>
          </a:p>
          <a:p>
            <a:r>
              <a:rPr lang="id-ID" dirty="0"/>
              <a:t> </a:t>
            </a:r>
            <a:r>
              <a:rPr lang="id-ID" dirty="0" smtClean="0"/>
              <a:t>Faktor-faktor </a:t>
            </a:r>
            <a:r>
              <a:rPr lang="id-ID" dirty="0"/>
              <a:t>kekuatan dalam lembaga pendidikan adalah kompetensi khusus atau keunggulan-keunggulan lain yang berakibat pada nilai plus atau keunggulan komparatif lembaga </a:t>
            </a:r>
            <a:r>
              <a:rPr lang="id-ID" dirty="0" smtClean="0"/>
              <a:t>pendidikan tersebut.Hal </a:t>
            </a:r>
            <a:r>
              <a:rPr lang="id-ID" dirty="0"/>
              <a:t>ini bisa dilihat jika sebuah lembaga pendidikan harus memiliki </a:t>
            </a:r>
            <a:r>
              <a:rPr lang="id-ID" i="1" dirty="0"/>
              <a:t>skill </a:t>
            </a:r>
            <a:r>
              <a:rPr lang="id-ID" dirty="0"/>
              <a:t>atau keterampilan yang bisa disalurkan bagi perserta didik, lulusan terbaik/hasil andalan, maupun kelebihan-kelebihan lain yang membuatnya unggul bagi pesaing-pesaing serta dapat memuaskan </a:t>
            </a:r>
            <a:r>
              <a:rPr lang="id-ID" i="1" dirty="0"/>
              <a:t>steakholder </a:t>
            </a:r>
            <a:r>
              <a:rPr lang="id-ID" dirty="0"/>
              <a:t>maupun pelanggan (peserta didik, orang tua, masyarakat dan bangsa</a:t>
            </a:r>
            <a:r>
              <a:rPr lang="id-ID" dirty="0" smtClean="0"/>
              <a:t>)</a:t>
            </a:r>
          </a:p>
          <a:p>
            <a:r>
              <a:rPr lang="id-ID" dirty="0"/>
              <a:t>Sebagai contoh bidang keunggulan, antara lain kekuatan pada sumber keuangan, citra yang positif, keunggulan kedudukan di masyrakat, loyalitas pengguna dan kepercayaan berbagai pihak yang berkepentingan</a:t>
            </a:r>
            <a:endParaRPr lang="en-US" dirty="0"/>
          </a:p>
        </p:txBody>
      </p:sp>
    </p:spTree>
    <p:extLst>
      <p:ext uri="{BB962C8B-B14F-4D97-AF65-F5344CB8AC3E}">
        <p14:creationId xmlns:p14="http://schemas.microsoft.com/office/powerpoint/2010/main" val="4082684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SWOT</a:t>
            </a:r>
            <a:endParaRPr lang="en-US" dirty="0"/>
          </a:p>
        </p:txBody>
      </p:sp>
      <p:sp>
        <p:nvSpPr>
          <p:cNvPr id="3" name="Content Placeholder 2"/>
          <p:cNvSpPr>
            <a:spLocks noGrp="1"/>
          </p:cNvSpPr>
          <p:nvPr>
            <p:ph idx="1"/>
          </p:nvPr>
        </p:nvSpPr>
        <p:spPr/>
        <p:txBody>
          <a:bodyPr>
            <a:normAutofit fontScale="62500" lnSpcReduction="20000"/>
          </a:bodyPr>
          <a:lstStyle/>
          <a:p>
            <a:r>
              <a:rPr lang="id-ID" dirty="0" smtClean="0"/>
              <a:t>Weakness</a:t>
            </a:r>
          </a:p>
          <a:p>
            <a:r>
              <a:rPr lang="id-ID" dirty="0" smtClean="0"/>
              <a:t>Segala </a:t>
            </a:r>
            <a:r>
              <a:rPr lang="id-ID" dirty="0"/>
              <a:t>sesuatu pasti memiliki kelemahan adalah hal yang wajar tetapi yang terpenting adalah bagaimana sebagai penentu kebijakan dalam lembaga pendidikan bisa meminimalisir kelemahan- kelemahan tersebut atau bahkan kelemahan tersebut menjadi satu sisi kelebihan yang tidak dimiliki oleh lembaga pendidikan lain. </a:t>
            </a:r>
            <a:endParaRPr lang="id-ID" dirty="0" smtClean="0"/>
          </a:p>
          <a:p>
            <a:r>
              <a:rPr lang="id-ID" dirty="0" smtClean="0"/>
              <a:t>Kelemahan </a:t>
            </a:r>
            <a:r>
              <a:rPr lang="id-ID" dirty="0"/>
              <a:t>ini bisa kelemahan dalam sarana dan prasarana, kualitas atau kemampuan tenaga pendidik, lemahnya kepercayaan masyarakat, tidak sesuainya antara hasil lulusan dengan kebutuhan masyarakat atau dunia usaha dan industri dan </a:t>
            </a:r>
            <a:r>
              <a:rPr lang="id-ID" dirty="0" smtClean="0"/>
              <a:t>lain-lain</a:t>
            </a:r>
          </a:p>
          <a:p>
            <a:r>
              <a:rPr lang="id-ID" dirty="0"/>
              <a:t>beberapa faktor kelemahan yang harus segera dibenahi oleh para pengelola </a:t>
            </a:r>
            <a:r>
              <a:rPr lang="id-ID" dirty="0" smtClean="0"/>
              <a:t>pendidikan, </a:t>
            </a:r>
            <a:r>
              <a:rPr lang="id-ID" dirty="0"/>
              <a:t>antar alain </a:t>
            </a:r>
            <a:r>
              <a:rPr lang="id-ID" dirty="0" smtClean="0"/>
              <a:t>;</a:t>
            </a:r>
            <a:endParaRPr lang="id-ID" dirty="0"/>
          </a:p>
          <a:p>
            <a:r>
              <a:rPr lang="id-ID" dirty="0" smtClean="0"/>
              <a:t>Lemahnya </a:t>
            </a:r>
            <a:r>
              <a:rPr lang="id-ID" dirty="0"/>
              <a:t>SDM dalam lembaga </a:t>
            </a:r>
            <a:r>
              <a:rPr lang="id-ID" dirty="0" smtClean="0"/>
              <a:t>pendidikan.</a:t>
            </a:r>
            <a:endParaRPr lang="en-US" sz="1100" dirty="0"/>
          </a:p>
          <a:p>
            <a:r>
              <a:rPr lang="id-ID" dirty="0"/>
              <a:t> </a:t>
            </a:r>
            <a:r>
              <a:rPr lang="id-ID" dirty="0" smtClean="0"/>
              <a:t>Sarana </a:t>
            </a:r>
            <a:r>
              <a:rPr lang="id-ID" dirty="0"/>
              <a:t>dan prasarana yang masih sebatas pada sarana wajib saja.</a:t>
            </a:r>
            <a:endParaRPr lang="en-US" sz="1100" dirty="0"/>
          </a:p>
          <a:p>
            <a:r>
              <a:rPr lang="id-ID" dirty="0"/>
              <a:t> </a:t>
            </a:r>
            <a:r>
              <a:rPr lang="id-ID" dirty="0" smtClean="0"/>
              <a:t>Lembaga </a:t>
            </a:r>
            <a:r>
              <a:rPr lang="id-ID" dirty="0"/>
              <a:t>pendidikan Islam swasta umumya kurang bisa menangkap peluang, sehingga mereka hanya puas dengan keadaan yang dihadapi sekarang ini.</a:t>
            </a:r>
            <a:endParaRPr lang="en-US" sz="1100" dirty="0"/>
          </a:p>
          <a:p>
            <a:r>
              <a:rPr lang="id-ID" i="1" dirty="0"/>
              <a:t>Output </a:t>
            </a:r>
            <a:r>
              <a:rPr lang="id-ID" dirty="0"/>
              <a:t>lembaga pendidikan </a:t>
            </a:r>
            <a:r>
              <a:rPr lang="id-ID" dirty="0" smtClean="0"/>
              <a:t>belum </a:t>
            </a:r>
            <a:r>
              <a:rPr lang="id-ID" dirty="0"/>
              <a:t>sepenuhnya bersaing dengan </a:t>
            </a:r>
            <a:r>
              <a:rPr lang="id-ID" i="1" dirty="0"/>
              <a:t>output </a:t>
            </a:r>
            <a:r>
              <a:rPr lang="id-ID" dirty="0"/>
              <a:t>lembaga pendidikan yang lain dan sebagainya</a:t>
            </a:r>
            <a:endParaRPr lang="en-US" dirty="0"/>
          </a:p>
        </p:txBody>
      </p:sp>
    </p:spTree>
    <p:extLst>
      <p:ext uri="{BB962C8B-B14F-4D97-AF65-F5344CB8AC3E}">
        <p14:creationId xmlns:p14="http://schemas.microsoft.com/office/powerpoint/2010/main" val="1040960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Faktor Peluang (Opportunities)</a:t>
            </a:r>
          </a:p>
        </p:txBody>
      </p:sp>
      <p:sp>
        <p:nvSpPr>
          <p:cNvPr id="3" name="Content Placeholder 2"/>
          <p:cNvSpPr>
            <a:spLocks noGrp="1"/>
          </p:cNvSpPr>
          <p:nvPr>
            <p:ph idx="1"/>
          </p:nvPr>
        </p:nvSpPr>
        <p:spPr/>
        <p:txBody>
          <a:bodyPr>
            <a:normAutofit/>
          </a:bodyPr>
          <a:lstStyle/>
          <a:p>
            <a:r>
              <a:rPr lang="id-ID" dirty="0"/>
              <a:t> </a:t>
            </a:r>
            <a:r>
              <a:rPr lang="id-ID" dirty="0" smtClean="0"/>
              <a:t>Peluang </a:t>
            </a:r>
            <a:r>
              <a:rPr lang="id-ID" dirty="0"/>
              <a:t>adalah suatu kondisi lingkungan eksternal yang menguntungkan bahkan menjadi formulasi dalam lembaga pendidikan. Situasi lingkungan tersebut misalnya </a:t>
            </a:r>
            <a:r>
              <a:rPr lang="id-ID" dirty="0" smtClean="0"/>
              <a:t>;</a:t>
            </a:r>
            <a:endParaRPr lang="id-ID" dirty="0"/>
          </a:p>
          <a:p>
            <a:r>
              <a:rPr lang="id-ID" dirty="0" smtClean="0"/>
              <a:t>kecendrungan </a:t>
            </a:r>
            <a:r>
              <a:rPr lang="id-ID" dirty="0"/>
              <a:t>penting yang terjadi dikalangan peserta didik.</a:t>
            </a:r>
            <a:endParaRPr lang="en-US" sz="1100" dirty="0"/>
          </a:p>
          <a:p>
            <a:r>
              <a:rPr lang="id-ID" dirty="0"/>
              <a:t> </a:t>
            </a:r>
            <a:r>
              <a:rPr lang="id-ID" dirty="0" smtClean="0"/>
              <a:t>identifikasi </a:t>
            </a:r>
            <a:r>
              <a:rPr lang="id-ID" dirty="0"/>
              <a:t>suatu layanan pendidikan yang belum mendapat </a:t>
            </a:r>
            <a:r>
              <a:rPr lang="id-ID" dirty="0" smtClean="0"/>
              <a:t>perhatian.</a:t>
            </a:r>
            <a:endParaRPr lang="id-ID" sz="1100" dirty="0"/>
          </a:p>
          <a:p>
            <a:r>
              <a:rPr lang="id-ID" dirty="0" smtClean="0"/>
              <a:t>perubahan </a:t>
            </a:r>
            <a:r>
              <a:rPr lang="id-ID" dirty="0"/>
              <a:t>dalam keadaan persaingan.</a:t>
            </a:r>
            <a:endParaRPr lang="en-US" sz="1100" dirty="0"/>
          </a:p>
          <a:p>
            <a:r>
              <a:rPr lang="id-ID" dirty="0"/>
              <a:t> </a:t>
            </a:r>
            <a:r>
              <a:rPr lang="id-ID" dirty="0" smtClean="0"/>
              <a:t>hubungan </a:t>
            </a:r>
            <a:r>
              <a:rPr lang="id-ID" dirty="0"/>
              <a:t>dengan pengguna atau pelanggan dan sebagainya</a:t>
            </a:r>
            <a:endParaRPr lang="en-US" dirty="0"/>
          </a:p>
        </p:txBody>
      </p:sp>
    </p:spTree>
    <p:extLst>
      <p:ext uri="{BB962C8B-B14F-4D97-AF65-F5344CB8AC3E}">
        <p14:creationId xmlns:p14="http://schemas.microsoft.com/office/powerpoint/2010/main" val="802667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 Faktor Ancaman (Treaths)</a:t>
            </a:r>
          </a:p>
        </p:txBody>
      </p:sp>
      <p:sp>
        <p:nvSpPr>
          <p:cNvPr id="3" name="Content Placeholder 2"/>
          <p:cNvSpPr>
            <a:spLocks noGrp="1"/>
          </p:cNvSpPr>
          <p:nvPr>
            <p:ph idx="1"/>
          </p:nvPr>
        </p:nvSpPr>
        <p:spPr/>
        <p:txBody>
          <a:bodyPr>
            <a:normAutofit/>
          </a:bodyPr>
          <a:lstStyle/>
          <a:p>
            <a:r>
              <a:rPr lang="id-ID" dirty="0"/>
              <a:t> </a:t>
            </a:r>
            <a:r>
              <a:rPr lang="id-ID" dirty="0" smtClean="0"/>
              <a:t>Ancaman </a:t>
            </a:r>
            <a:r>
              <a:rPr lang="id-ID" dirty="0"/>
              <a:t>merupakan kebalikan dari sebuah peluang, ancaman meliputi faktor-faktor lingkungan yang tidak menguntungkan bagi sebuah lembaga pendidikan. Jika sebuah ancaman tidak ditanggulangi maka akan menjadi sebuah penghalang atau penghambat bagi maju dan peranannya sebuah lembaga pendidikan itu sendiri. Contoh ancaman tersebut adalah ; minat peserta didik baru yang menurun, kurangnya kepercayaan masyarakat terhadap lembaga pendidikan tersebut dan lain-lain.</a:t>
            </a:r>
            <a:endParaRPr lang="en-US" dirty="0"/>
          </a:p>
        </p:txBody>
      </p:sp>
    </p:spTree>
    <p:extLst>
      <p:ext uri="{BB962C8B-B14F-4D97-AF65-F5344CB8AC3E}">
        <p14:creationId xmlns:p14="http://schemas.microsoft.com/office/powerpoint/2010/main" val="358383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Menurut</a:t>
            </a:r>
            <a:r>
              <a:rPr lang="en-US" dirty="0" smtClean="0"/>
              <a:t> </a:t>
            </a:r>
            <a:r>
              <a:rPr lang="en-US" dirty="0" err="1"/>
              <a:t>Boseman</a:t>
            </a:r>
            <a:r>
              <a:rPr lang="en-US" dirty="0"/>
              <a:t>,(1989:6) </a:t>
            </a:r>
            <a:r>
              <a:rPr lang="en-US" dirty="0" err="1"/>
              <a:t>ada</a:t>
            </a:r>
            <a:r>
              <a:rPr lang="en-US" dirty="0"/>
              <a:t> 7 </a:t>
            </a:r>
            <a:r>
              <a:rPr lang="en-US" dirty="0" err="1"/>
              <a:t>tahap</a:t>
            </a:r>
            <a:r>
              <a:rPr lang="en-US" dirty="0"/>
              <a:t> proses </a:t>
            </a:r>
            <a:r>
              <a:rPr lang="en-US" dirty="0" err="1"/>
              <a:t>manajemen</a:t>
            </a:r>
            <a:r>
              <a:rPr lang="en-US" dirty="0"/>
              <a:t> </a:t>
            </a:r>
            <a:r>
              <a:rPr lang="en-US" dirty="0" err="1"/>
              <a:t>strategik</a:t>
            </a:r>
            <a:r>
              <a:rPr lang="en-US" dirty="0"/>
              <a:t> :</a:t>
            </a:r>
            <a:br>
              <a:rPr lang="en-US" dirty="0"/>
            </a:br>
            <a:endParaRPr lang="en-US" dirty="0"/>
          </a:p>
        </p:txBody>
      </p:sp>
      <p:sp>
        <p:nvSpPr>
          <p:cNvPr id="3" name="Content Placeholder 2"/>
          <p:cNvSpPr>
            <a:spLocks noGrp="1"/>
          </p:cNvSpPr>
          <p:nvPr>
            <p:ph idx="1"/>
          </p:nvPr>
        </p:nvSpPr>
        <p:spPr/>
        <p:txBody>
          <a:bodyPr>
            <a:normAutofit/>
          </a:bodyPr>
          <a:lstStyle/>
          <a:p>
            <a:pPr lvl="0"/>
            <a:r>
              <a:rPr lang="id-ID" dirty="0" smtClean="0"/>
              <a:t>Lakukan </a:t>
            </a:r>
            <a:r>
              <a:rPr lang="id-ID" dirty="0"/>
              <a:t>analisis SWOT secara cermat dan akurat.</a:t>
            </a:r>
            <a:endParaRPr lang="en-US" dirty="0"/>
          </a:p>
          <a:p>
            <a:r>
              <a:rPr lang="id-ID" dirty="0"/>
              <a:t> </a:t>
            </a:r>
            <a:r>
              <a:rPr lang="id-ID" dirty="0" smtClean="0"/>
              <a:t>Mengenali </a:t>
            </a:r>
            <a:r>
              <a:rPr lang="id-ID" dirty="0"/>
              <a:t>visi dan misi organisasi.</a:t>
            </a:r>
            <a:endParaRPr lang="en-US" dirty="0"/>
          </a:p>
          <a:p>
            <a:r>
              <a:rPr lang="id-ID" dirty="0"/>
              <a:t> </a:t>
            </a:r>
            <a:r>
              <a:rPr lang="id-ID" dirty="0" smtClean="0"/>
              <a:t>Melakukan </a:t>
            </a:r>
            <a:r>
              <a:rPr lang="id-ID" dirty="0"/>
              <a:t>formulasi tentang filosofi dan kebijakan organisasi.</a:t>
            </a:r>
            <a:endParaRPr lang="en-US" dirty="0"/>
          </a:p>
          <a:p>
            <a:r>
              <a:rPr lang="id-ID" dirty="0"/>
              <a:t> </a:t>
            </a:r>
            <a:r>
              <a:rPr lang="id-ID" dirty="0" smtClean="0"/>
              <a:t>Menetapkan </a:t>
            </a:r>
            <a:r>
              <a:rPr lang="id-ID" dirty="0"/>
              <a:t>sasaran strategikorganisasi.</a:t>
            </a:r>
            <a:endParaRPr lang="en-US" dirty="0"/>
          </a:p>
          <a:p>
            <a:r>
              <a:rPr lang="id-ID" dirty="0"/>
              <a:t> </a:t>
            </a:r>
            <a:r>
              <a:rPr lang="id-ID" dirty="0" smtClean="0"/>
              <a:t>Menetapkan </a:t>
            </a:r>
            <a:r>
              <a:rPr lang="id-ID" dirty="0"/>
              <a:t>strategi organisasi.</a:t>
            </a:r>
            <a:endParaRPr lang="en-US" dirty="0"/>
          </a:p>
          <a:p>
            <a:r>
              <a:rPr lang="id-ID" dirty="0"/>
              <a:t> </a:t>
            </a:r>
            <a:r>
              <a:rPr lang="id-ID" dirty="0" smtClean="0"/>
              <a:t>Melaksanakan </a:t>
            </a:r>
            <a:r>
              <a:rPr lang="id-ID" dirty="0"/>
              <a:t>strategi organisasi.</a:t>
            </a:r>
            <a:endParaRPr lang="en-US" dirty="0"/>
          </a:p>
          <a:p>
            <a:r>
              <a:rPr lang="id-ID" dirty="0"/>
              <a:t> </a:t>
            </a:r>
            <a:r>
              <a:rPr lang="id-ID" dirty="0" smtClean="0"/>
              <a:t>Melakukan </a:t>
            </a:r>
            <a:r>
              <a:rPr lang="id-ID" dirty="0"/>
              <a:t>kontrol strategi organisasi.</a:t>
            </a:r>
            <a:endParaRPr lang="en-US" dirty="0"/>
          </a:p>
        </p:txBody>
      </p:sp>
    </p:spTree>
    <p:extLst>
      <p:ext uri="{BB962C8B-B14F-4D97-AF65-F5344CB8AC3E}">
        <p14:creationId xmlns:p14="http://schemas.microsoft.com/office/powerpoint/2010/main" val="365146573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22</TotalTime>
  <Words>386</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Analisis SWOT</vt:lpstr>
      <vt:lpstr>definisi</vt:lpstr>
      <vt:lpstr>ANALISIS SWOT</vt:lpstr>
      <vt:lpstr>ANALISIS SWOT</vt:lpstr>
      <vt:lpstr>ANALISIS SWOT</vt:lpstr>
      <vt:lpstr>Faktor Peluang (Opportunities)</vt:lpstr>
      <vt:lpstr> Faktor Ancaman (Treaths)</vt:lpstr>
      <vt:lpstr>Menurut Boseman,(1989:6) ada 7 tahap proses manajemen strategik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SWOT</dc:title>
  <dc:creator>Windows User</dc:creator>
  <cp:lastModifiedBy>Windows User</cp:lastModifiedBy>
  <cp:revision>3</cp:revision>
  <dcterms:created xsi:type="dcterms:W3CDTF">2021-04-01T02:44:09Z</dcterms:created>
  <dcterms:modified xsi:type="dcterms:W3CDTF">2021-04-01T03:06:23Z</dcterms:modified>
</cp:coreProperties>
</file>