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9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22D72-16CB-4552-92D2-D68A763F4F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konseling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DD885-3129-439E-AE19-D83D81B1A0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Devy</a:t>
            </a:r>
            <a:r>
              <a:rPr lang="en-US" dirty="0"/>
              <a:t> </a:t>
            </a:r>
            <a:r>
              <a:rPr lang="en-US" dirty="0" err="1"/>
              <a:t>sekar</a:t>
            </a:r>
            <a:r>
              <a:rPr lang="en-US" dirty="0"/>
              <a:t> </a:t>
            </a:r>
            <a:r>
              <a:rPr lang="en-US" dirty="0" err="1"/>
              <a:t>ayu</a:t>
            </a:r>
            <a:r>
              <a:rPr lang="en-US" dirty="0"/>
              <a:t> </a:t>
            </a:r>
            <a:r>
              <a:rPr lang="en-US" dirty="0" err="1"/>
              <a:t>ningrum</a:t>
            </a:r>
            <a:r>
              <a:rPr lang="en-US" dirty="0"/>
              <a:t>, </a:t>
            </a:r>
            <a:r>
              <a:rPr lang="en-US" dirty="0" err="1"/>
              <a:t>m.psi</a:t>
            </a:r>
            <a:r>
              <a:rPr lang="en-US" dirty="0"/>
              <a:t>., </a:t>
            </a:r>
            <a:r>
              <a:rPr lang="en-US" dirty="0" err="1"/>
              <a:t>psikolog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84662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034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NAMA : 	DEVY SEKAR AYU NINGRUM, </a:t>
            </a:r>
            <a:r>
              <a:rPr lang="en-US" dirty="0" err="1"/>
              <a:t>M.Psi</a:t>
            </a:r>
            <a:r>
              <a:rPr lang="en-US" dirty="0"/>
              <a:t>, </a:t>
            </a:r>
            <a:r>
              <a:rPr lang="en-US" dirty="0" err="1"/>
              <a:t>Psikolog</a:t>
            </a:r>
            <a:r>
              <a:rPr lang="en-US" dirty="0"/>
              <a:t> </a:t>
            </a:r>
          </a:p>
          <a:p>
            <a:r>
              <a:rPr lang="en-US" dirty="0"/>
              <a:t>NIDN   : 	0423108903</a:t>
            </a:r>
          </a:p>
          <a:p>
            <a:r>
              <a:rPr lang="en-US" dirty="0"/>
              <a:t>TTL      : 	</a:t>
            </a:r>
            <a:r>
              <a:rPr lang="en-US" dirty="0" err="1"/>
              <a:t>Kuningan</a:t>
            </a:r>
            <a:r>
              <a:rPr lang="en-US" dirty="0"/>
              <a:t>, 23 </a:t>
            </a:r>
            <a:r>
              <a:rPr lang="en-US" dirty="0" err="1"/>
              <a:t>Oktober</a:t>
            </a:r>
            <a:r>
              <a:rPr lang="en-US" dirty="0"/>
              <a:t> 1989 </a:t>
            </a:r>
          </a:p>
          <a:p>
            <a:r>
              <a:rPr lang="en-US" dirty="0"/>
              <a:t>No </a:t>
            </a:r>
            <a:r>
              <a:rPr lang="en-US" dirty="0" err="1"/>
              <a:t>Telp</a:t>
            </a:r>
            <a:r>
              <a:rPr lang="en-US" dirty="0"/>
              <a:t> : 	081802351989</a:t>
            </a:r>
          </a:p>
          <a:p>
            <a:r>
              <a:rPr lang="en-US" dirty="0"/>
              <a:t>Alamat : 	</a:t>
            </a:r>
            <a:r>
              <a:rPr lang="en-US" dirty="0" err="1"/>
              <a:t>Perumahan</a:t>
            </a:r>
            <a:r>
              <a:rPr lang="en-US" dirty="0"/>
              <a:t> </a:t>
            </a:r>
            <a:r>
              <a:rPr lang="en-US" dirty="0" err="1"/>
              <a:t>Pangauban</a:t>
            </a:r>
            <a:r>
              <a:rPr lang="en-US" dirty="0"/>
              <a:t> </a:t>
            </a:r>
            <a:r>
              <a:rPr lang="en-US" dirty="0" err="1"/>
              <a:t>Silih</a:t>
            </a:r>
            <a:r>
              <a:rPr lang="en-US" dirty="0"/>
              <a:t> </a:t>
            </a:r>
            <a:r>
              <a:rPr lang="en-US" dirty="0" err="1"/>
              <a:t>Asih</a:t>
            </a:r>
            <a:r>
              <a:rPr lang="en-US" dirty="0"/>
              <a:t> Blok N 111, </a:t>
            </a:r>
            <a:r>
              <a:rPr lang="en-US" dirty="0" err="1"/>
              <a:t>Batujajar</a:t>
            </a:r>
            <a:r>
              <a:rPr lang="en-US" dirty="0"/>
              <a:t> KBB</a:t>
            </a:r>
          </a:p>
          <a:p>
            <a:r>
              <a:rPr lang="en-US" dirty="0"/>
              <a:t>LATBEL </a:t>
            </a:r>
            <a:r>
              <a:rPr lang="en-US" dirty="0" err="1"/>
              <a:t>Pendidikan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	S1 	: </a:t>
            </a:r>
            <a:r>
              <a:rPr lang="en-US" dirty="0" err="1"/>
              <a:t>Psikologi</a:t>
            </a:r>
            <a:r>
              <a:rPr lang="en-US" dirty="0"/>
              <a:t> (UNJANI </a:t>
            </a:r>
            <a:r>
              <a:rPr lang="en-US"/>
              <a:t>masuk </a:t>
            </a:r>
            <a:r>
              <a:rPr lang="en-US" dirty="0" err="1"/>
              <a:t>th</a:t>
            </a:r>
            <a:r>
              <a:rPr lang="en-US" dirty="0"/>
              <a:t> 2007)</a:t>
            </a:r>
          </a:p>
          <a:p>
            <a:pPr marL="0" indent="0">
              <a:buNone/>
            </a:pPr>
            <a:r>
              <a:rPr lang="en-US" dirty="0"/>
              <a:t>	S2	: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Remaja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  (Univ Kristen Maranatha </a:t>
            </a:r>
            <a:r>
              <a:rPr lang="en-US" dirty="0" err="1"/>
              <a:t>lls</a:t>
            </a:r>
            <a:r>
              <a:rPr lang="en-US" dirty="0"/>
              <a:t> </a:t>
            </a:r>
            <a:r>
              <a:rPr lang="en-US" dirty="0" err="1"/>
              <a:t>th</a:t>
            </a:r>
            <a:r>
              <a:rPr lang="en-US" dirty="0"/>
              <a:t> 2018)</a:t>
            </a:r>
          </a:p>
          <a:p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Biro </a:t>
            </a:r>
            <a:r>
              <a:rPr lang="en-US" dirty="0" err="1"/>
              <a:t>Amigdala</a:t>
            </a:r>
            <a:r>
              <a:rPr lang="en-US" dirty="0"/>
              <a:t>, Biro </a:t>
            </a:r>
            <a:r>
              <a:rPr lang="en-US" dirty="0" err="1"/>
              <a:t>Talenta</a:t>
            </a:r>
            <a:r>
              <a:rPr lang="en-US" dirty="0"/>
              <a:t> </a:t>
            </a:r>
            <a:r>
              <a:rPr lang="en-US" dirty="0" err="1"/>
              <a:t>Potensia</a:t>
            </a:r>
            <a:r>
              <a:rPr lang="en-US" dirty="0"/>
              <a:t>, Owner Biro </a:t>
            </a:r>
            <a:r>
              <a:rPr lang="en-US" dirty="0" err="1"/>
              <a:t>Konsultasi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Gan~Gan</a:t>
            </a:r>
            <a:r>
              <a:rPr lang="en-US" dirty="0"/>
              <a:t> </a:t>
            </a:r>
            <a:r>
              <a:rPr lang="en-US" dirty="0" err="1"/>
              <a:t>DarmaAyu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CV</a:t>
            </a:r>
          </a:p>
        </p:txBody>
      </p:sp>
    </p:spTree>
    <p:extLst>
      <p:ext uri="{BB962C8B-B14F-4D97-AF65-F5344CB8AC3E}">
        <p14:creationId xmlns:p14="http://schemas.microsoft.com/office/powerpoint/2010/main" val="182130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233FD-0F0D-4C0D-A2A0-535B026E4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Aturan</a:t>
            </a:r>
            <a:r>
              <a:rPr lang="en-US" dirty="0"/>
              <a:t> dan tata </a:t>
            </a:r>
            <a:r>
              <a:rPr lang="en-US" dirty="0" err="1"/>
              <a:t>tertib</a:t>
            </a:r>
            <a:r>
              <a:rPr lang="en-US" dirty="0"/>
              <a:t> </a:t>
            </a:r>
            <a:r>
              <a:rPr lang="en-US" dirty="0" err="1"/>
              <a:t>perkuliahan</a:t>
            </a:r>
            <a:br>
              <a:rPr lang="en-US" dirty="0"/>
            </a:br>
            <a:endParaRPr lang="en-ID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C23C914-0967-4873-979D-BC70A0747356}"/>
              </a:ext>
            </a:extLst>
          </p:cNvPr>
          <p:cNvSpPr txBox="1">
            <a:spLocks/>
          </p:cNvSpPr>
          <p:nvPr/>
        </p:nvSpPr>
        <p:spPr>
          <a:xfrm>
            <a:off x="790409" y="1727557"/>
            <a:ext cx="10820398" cy="5320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US" sz="1400" dirty="0" err="1"/>
              <a:t>Menggunakan</a:t>
            </a:r>
            <a:r>
              <a:rPr lang="en-US" sz="1400" dirty="0"/>
              <a:t> </a:t>
            </a:r>
            <a:r>
              <a:rPr lang="en-US" sz="1400" dirty="0" err="1"/>
              <a:t>nama</a:t>
            </a:r>
            <a:r>
              <a:rPr lang="en-US" sz="1400" dirty="0"/>
              <a:t> </a:t>
            </a:r>
            <a:r>
              <a:rPr lang="en-US" sz="1400" dirty="0" err="1"/>
              <a:t>akun</a:t>
            </a:r>
            <a:r>
              <a:rPr lang="en-US" sz="1400" dirty="0"/>
              <a:t> zoom dan GC </a:t>
            </a:r>
            <a:r>
              <a:rPr lang="en-US" sz="1400" dirty="0" err="1"/>
              <a:t>sesuai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nama</a:t>
            </a:r>
            <a:r>
              <a:rPr lang="en-US" sz="1400" dirty="0"/>
              <a:t> di </a:t>
            </a:r>
            <a:r>
              <a:rPr lang="en-US" sz="1400" dirty="0" err="1"/>
              <a:t>absen</a:t>
            </a:r>
            <a:r>
              <a:rPr lang="en-US" sz="1400" dirty="0"/>
              <a:t> </a:t>
            </a:r>
          </a:p>
          <a:p>
            <a:pPr marL="360363" indent="0">
              <a:buFont typeface="Wingdings 2" panose="05020102010507070707" pitchFamily="18" charset="2"/>
              <a:buNone/>
            </a:pPr>
            <a:r>
              <a:rPr lang="en-US" sz="1400" dirty="0"/>
              <a:t>Format : </a:t>
            </a:r>
            <a:r>
              <a:rPr lang="en-US" sz="1400" b="1" dirty="0" err="1"/>
              <a:t>Nama_No</a:t>
            </a:r>
            <a:r>
              <a:rPr lang="en-US" sz="1400" b="1" dirty="0"/>
              <a:t> </a:t>
            </a:r>
            <a:r>
              <a:rPr lang="en-US" sz="1400" b="1" dirty="0" err="1"/>
              <a:t>Absen_Kelas</a:t>
            </a:r>
            <a:endParaRPr lang="en-US" sz="1400" b="1" dirty="0"/>
          </a:p>
          <a:p>
            <a:pPr marL="360363" indent="0">
              <a:buFont typeface="Wingdings 2" panose="05020102010507070707" pitchFamily="18" charset="2"/>
              <a:buNone/>
            </a:pPr>
            <a:r>
              <a:rPr lang="en-US" sz="1400" dirty="0" err="1"/>
              <a:t>Contoh</a:t>
            </a:r>
            <a:r>
              <a:rPr lang="en-US" sz="1400" dirty="0"/>
              <a:t> : </a:t>
            </a:r>
            <a:r>
              <a:rPr lang="en-US" sz="1400" dirty="0" err="1"/>
              <a:t>Devy</a:t>
            </a:r>
            <a:r>
              <a:rPr lang="en-US" sz="1400" dirty="0"/>
              <a:t> SAN_12_A3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sz="1400" dirty="0" err="1"/>
              <a:t>Absensi</a:t>
            </a:r>
            <a:r>
              <a:rPr lang="en-US" sz="1400" dirty="0"/>
              <a:t> </a:t>
            </a:r>
            <a:r>
              <a:rPr lang="en-US" sz="1400" dirty="0" err="1"/>
              <a:t>dilakukan</a:t>
            </a:r>
            <a:r>
              <a:rPr lang="en-US" sz="1400" dirty="0"/>
              <a:t> di </a:t>
            </a:r>
            <a:r>
              <a:rPr lang="en-US" sz="1400" dirty="0" err="1"/>
              <a:t>Sikap</a:t>
            </a:r>
            <a:r>
              <a:rPr lang="en-US" sz="1400" dirty="0"/>
              <a:t>, GC dan GF.  Waktu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Absensi</a:t>
            </a:r>
            <a:r>
              <a:rPr lang="en-US" sz="1400" dirty="0"/>
              <a:t> 15 </a:t>
            </a:r>
            <a:r>
              <a:rPr lang="en-US" sz="1400" dirty="0" err="1"/>
              <a:t>menit</a:t>
            </a:r>
            <a:r>
              <a:rPr lang="en-US" sz="1400" dirty="0"/>
              <a:t> </a:t>
            </a:r>
            <a:r>
              <a:rPr lang="en-US" sz="1400" dirty="0" err="1"/>
              <a:t>setelah</a:t>
            </a:r>
            <a:r>
              <a:rPr lang="en-US" sz="1400" dirty="0"/>
              <a:t> </a:t>
            </a:r>
            <a:r>
              <a:rPr lang="en-US" sz="1400" dirty="0" err="1"/>
              <a:t>perkuliahan</a:t>
            </a:r>
            <a:r>
              <a:rPr lang="en-US" sz="1400" dirty="0"/>
              <a:t> di </a:t>
            </a:r>
            <a:r>
              <a:rPr lang="en-US" sz="1400" dirty="0" err="1"/>
              <a:t>mulai</a:t>
            </a:r>
            <a:r>
              <a:rPr lang="en-US" sz="1400" dirty="0"/>
              <a:t>.  </a:t>
            </a:r>
            <a:r>
              <a:rPr lang="en-US" sz="1400" dirty="0" err="1"/>
              <a:t>Apabila</a:t>
            </a:r>
            <a:r>
              <a:rPr lang="en-US" sz="1400" dirty="0"/>
              <a:t> </a:t>
            </a:r>
            <a:r>
              <a:rPr lang="en-US" sz="1400" dirty="0" err="1"/>
              <a:t>ada</a:t>
            </a:r>
            <a:r>
              <a:rPr lang="en-US" sz="1400" dirty="0"/>
              <a:t> </a:t>
            </a:r>
            <a:r>
              <a:rPr lang="en-US" sz="1400" dirty="0" err="1"/>
              <a:t>mahasiswa</a:t>
            </a:r>
            <a:r>
              <a:rPr lang="en-US" sz="1400" dirty="0"/>
              <a:t> </a:t>
            </a:r>
            <a:r>
              <a:rPr lang="en-US" sz="1400" dirty="0" err="1"/>
              <a:t>yg</a:t>
            </a:r>
            <a:r>
              <a:rPr lang="en-US" sz="1400" dirty="0"/>
              <a:t> </a:t>
            </a:r>
            <a:r>
              <a:rPr lang="en-US" sz="1400" dirty="0" err="1"/>
              <a:t>absen</a:t>
            </a:r>
            <a:r>
              <a:rPr lang="en-US" sz="1400" dirty="0"/>
              <a:t> </a:t>
            </a:r>
            <a:r>
              <a:rPr lang="en-US" sz="1400" dirty="0" err="1"/>
              <a:t>setelah</a:t>
            </a:r>
            <a:r>
              <a:rPr lang="en-US" sz="1400" dirty="0"/>
              <a:t> jam </a:t>
            </a:r>
            <a:r>
              <a:rPr lang="en-US" sz="1400" dirty="0" err="1"/>
              <a:t>perkuliahan</a:t>
            </a:r>
            <a:r>
              <a:rPr lang="en-US" sz="1400" dirty="0"/>
              <a:t> </a:t>
            </a:r>
            <a:r>
              <a:rPr lang="en-US" sz="1400" dirty="0" err="1"/>
              <a:t>berakhir</a:t>
            </a:r>
            <a:r>
              <a:rPr lang="en-US" sz="1400" dirty="0"/>
              <a:t> </a:t>
            </a:r>
            <a:r>
              <a:rPr lang="en-US" sz="1400" dirty="0" err="1"/>
              <a:t>dianggap</a:t>
            </a:r>
            <a:r>
              <a:rPr lang="en-US" sz="1400" dirty="0"/>
              <a:t> “</a:t>
            </a:r>
            <a:r>
              <a:rPr lang="en-US" sz="1400" b="1" dirty="0"/>
              <a:t>TIDAK MENGIKUTI PERKULIAHAN”</a:t>
            </a:r>
            <a:r>
              <a:rPr lang="en-US" sz="1400" dirty="0"/>
              <a:t> 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sz="1400" dirty="0" err="1"/>
              <a:t>Mengaktifkan</a:t>
            </a:r>
            <a:r>
              <a:rPr lang="en-US" sz="1400" dirty="0"/>
              <a:t> video </a:t>
            </a:r>
            <a:r>
              <a:rPr lang="en-US" sz="1400" dirty="0" err="1"/>
              <a:t>saat</a:t>
            </a:r>
            <a:r>
              <a:rPr lang="en-US" sz="1400" dirty="0"/>
              <a:t> zoom </a:t>
            </a:r>
            <a:r>
              <a:rPr lang="en-US" sz="1400" dirty="0" err="1"/>
              <a:t>berlangsung</a:t>
            </a:r>
            <a:endParaRPr lang="en-US" sz="1400" dirty="0"/>
          </a:p>
          <a:p>
            <a:pPr marL="342900" indent="-342900">
              <a:buFont typeface="+mj-lt"/>
              <a:buAutoNum type="arabicPeriod" startAt="2"/>
            </a:pPr>
            <a:r>
              <a:rPr lang="en-US" sz="1400" dirty="0" err="1"/>
              <a:t>Menggunakan</a:t>
            </a:r>
            <a:r>
              <a:rPr lang="en-US" sz="1400" dirty="0"/>
              <a:t> </a:t>
            </a:r>
            <a:r>
              <a:rPr lang="en-US" sz="1400" dirty="0" err="1"/>
              <a:t>pakaian</a:t>
            </a:r>
            <a:r>
              <a:rPr lang="en-US" sz="1400" dirty="0"/>
              <a:t> yang </a:t>
            </a:r>
            <a:r>
              <a:rPr lang="en-US" sz="1400" dirty="0" err="1"/>
              <a:t>sopan</a:t>
            </a:r>
            <a:r>
              <a:rPr lang="en-US" sz="1400" dirty="0"/>
              <a:t> (</a:t>
            </a:r>
            <a:r>
              <a:rPr lang="en-US" sz="1400" dirty="0" err="1"/>
              <a:t>menggunakan</a:t>
            </a:r>
            <a:r>
              <a:rPr lang="en-US" sz="1400" dirty="0"/>
              <a:t> </a:t>
            </a:r>
            <a:r>
              <a:rPr lang="en-US" sz="1400" dirty="0" err="1"/>
              <a:t>kemeja</a:t>
            </a:r>
            <a:r>
              <a:rPr lang="en-US" sz="1400" dirty="0"/>
              <a:t> dan </a:t>
            </a:r>
            <a:r>
              <a:rPr lang="en-US" sz="1400" dirty="0" err="1"/>
              <a:t>celana</a:t>
            </a:r>
            <a:r>
              <a:rPr lang="en-US" sz="1400" dirty="0"/>
              <a:t> </a:t>
            </a:r>
            <a:r>
              <a:rPr lang="en-US" sz="1400" dirty="0" err="1"/>
              <a:t>kain</a:t>
            </a:r>
            <a:r>
              <a:rPr lang="en-US" sz="1400" dirty="0"/>
              <a:t>, </a:t>
            </a:r>
            <a:r>
              <a:rPr lang="en-US" sz="1400" dirty="0" err="1"/>
              <a:t>ridak</a:t>
            </a:r>
            <a:r>
              <a:rPr lang="en-US" sz="1400" dirty="0"/>
              <a:t> </a:t>
            </a:r>
            <a:r>
              <a:rPr lang="en-US" sz="1400" dirty="0" err="1"/>
              <a:t>diperkenankan</a:t>
            </a:r>
            <a:r>
              <a:rPr lang="en-US" sz="1400" dirty="0"/>
              <a:t> </a:t>
            </a:r>
            <a:r>
              <a:rPr lang="en-US" sz="1400" dirty="0" err="1"/>
              <a:t>menggunakan</a:t>
            </a:r>
            <a:r>
              <a:rPr lang="en-US" sz="1400" dirty="0"/>
              <a:t> </a:t>
            </a:r>
            <a:r>
              <a:rPr lang="en-US" sz="1400" dirty="0" err="1"/>
              <a:t>sarung</a:t>
            </a:r>
            <a:r>
              <a:rPr lang="en-US" sz="1400" dirty="0"/>
              <a:t>, </a:t>
            </a:r>
            <a:r>
              <a:rPr lang="en-US" sz="1400" dirty="0" err="1"/>
              <a:t>celana</a:t>
            </a:r>
            <a:r>
              <a:rPr lang="en-US" sz="1400" dirty="0"/>
              <a:t> </a:t>
            </a:r>
            <a:r>
              <a:rPr lang="en-US" sz="1400" dirty="0" err="1"/>
              <a:t>pendek</a:t>
            </a:r>
            <a:r>
              <a:rPr lang="en-US" sz="1400" dirty="0"/>
              <a:t>, baju </a:t>
            </a:r>
            <a:r>
              <a:rPr lang="en-US" sz="1400" dirty="0" err="1"/>
              <a:t>tidur</a:t>
            </a:r>
            <a:r>
              <a:rPr lang="en-US" sz="1400" dirty="0"/>
              <a:t>)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sz="1400" dirty="0" err="1"/>
              <a:t>Pengumpulan</a:t>
            </a:r>
            <a:r>
              <a:rPr lang="en-US" sz="1400" dirty="0"/>
              <a:t> UTS dan UAS  </a:t>
            </a:r>
            <a:r>
              <a:rPr lang="en-US" sz="1400" dirty="0">
                <a:sym typeface="Wingdings" panose="05000000000000000000" pitchFamily="2" charset="2"/>
              </a:rPr>
              <a:t> </a:t>
            </a:r>
            <a:r>
              <a:rPr lang="en-US" sz="1400" dirty="0" err="1">
                <a:sym typeface="Wingdings" panose="05000000000000000000" pitchFamily="2" charset="2"/>
              </a:rPr>
              <a:t>jawaban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uts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ditulis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tangan</a:t>
            </a:r>
            <a:r>
              <a:rPr lang="en-US" sz="1400" dirty="0">
                <a:sym typeface="Wingdings" panose="05000000000000000000" pitchFamily="2" charset="2"/>
              </a:rPr>
              <a:t>, </a:t>
            </a:r>
            <a:r>
              <a:rPr lang="en-US" sz="1400" dirty="0" err="1">
                <a:sym typeface="Wingdings" panose="05000000000000000000" pitchFamily="2" charset="2"/>
              </a:rPr>
              <a:t>lalu</a:t>
            </a:r>
            <a:r>
              <a:rPr lang="en-US" sz="1400" dirty="0">
                <a:sym typeface="Wingdings" panose="05000000000000000000" pitchFamily="2" charset="2"/>
              </a:rPr>
              <a:t> di </a:t>
            </a:r>
            <a:r>
              <a:rPr lang="en-US" sz="1400" dirty="0" err="1">
                <a:sym typeface="Wingdings" panose="05000000000000000000" pitchFamily="2" charset="2"/>
              </a:rPr>
              <a:t>fotokan</a:t>
            </a:r>
            <a:r>
              <a:rPr lang="en-US" sz="1400" dirty="0">
                <a:sym typeface="Wingdings" panose="05000000000000000000" pitchFamily="2" charset="2"/>
              </a:rPr>
              <a:t>, </a:t>
            </a:r>
            <a:r>
              <a:rPr lang="en-US" sz="1400" dirty="0" err="1">
                <a:sym typeface="Wingdings" panose="05000000000000000000" pitchFamily="2" charset="2"/>
              </a:rPr>
              <a:t>jika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terdapat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beberapa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lembar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silahkan</a:t>
            </a:r>
            <a:r>
              <a:rPr lang="en-US" sz="1400" dirty="0">
                <a:sym typeface="Wingdings" panose="05000000000000000000" pitchFamily="2" charset="2"/>
              </a:rPr>
              <a:t> bias </a:t>
            </a:r>
            <a:r>
              <a:rPr lang="en-US" sz="1400" dirty="0" err="1">
                <a:sym typeface="Wingdings" panose="05000000000000000000" pitchFamily="2" charset="2"/>
              </a:rPr>
              <a:t>digabungkan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menjadi</a:t>
            </a:r>
            <a:r>
              <a:rPr lang="en-US" sz="1400" dirty="0">
                <a:sym typeface="Wingdings" panose="05000000000000000000" pitchFamily="2" charset="2"/>
              </a:rPr>
              <a:t> 1 file pdf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sz="1400" dirty="0" err="1">
                <a:sym typeface="Wingdings" panose="05000000000000000000" pitchFamily="2" charset="2"/>
              </a:rPr>
              <a:t>Pemberian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nilai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disesuaikan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dengan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yg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ada</a:t>
            </a:r>
            <a:r>
              <a:rPr lang="en-US" sz="1400" dirty="0">
                <a:sym typeface="Wingdings" panose="05000000000000000000" pitchFamily="2" charset="2"/>
              </a:rPr>
              <a:t> di </a:t>
            </a:r>
            <a:r>
              <a:rPr lang="en-US" sz="1400" dirty="0" err="1">
                <a:sym typeface="Wingdings" panose="05000000000000000000" pitchFamily="2" charset="2"/>
              </a:rPr>
              <a:t>sikap</a:t>
            </a:r>
            <a:r>
              <a:rPr lang="en-US" sz="1400" dirty="0">
                <a:sym typeface="Wingdings" panose="05000000000000000000" pitchFamily="2" charset="2"/>
              </a:rPr>
              <a:t>, </a:t>
            </a:r>
            <a:r>
              <a:rPr lang="en-US" sz="1400" dirty="0" err="1">
                <a:sym typeface="Wingdings" panose="05000000000000000000" pitchFamily="2" charset="2"/>
              </a:rPr>
              <a:t>jika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lebih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dari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uts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nama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mahsiswa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tidak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ada</a:t>
            </a:r>
            <a:r>
              <a:rPr lang="en-US" sz="1400" dirty="0">
                <a:sym typeface="Wingdings" panose="05000000000000000000" pitchFamily="2" charset="2"/>
              </a:rPr>
              <a:t> di </a:t>
            </a:r>
            <a:r>
              <a:rPr lang="en-US" sz="1400" dirty="0" err="1">
                <a:sym typeface="Wingdings" panose="05000000000000000000" pitchFamily="2" charset="2"/>
              </a:rPr>
              <a:t>sikap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maka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nilai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uts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mahsiswa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ybs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akan</a:t>
            </a:r>
            <a:r>
              <a:rPr lang="en-US" sz="1400" dirty="0">
                <a:sym typeface="Wingdings" panose="05000000000000000000" pitchFamily="2" charset="2"/>
              </a:rPr>
              <a:t> di </a:t>
            </a:r>
            <a:r>
              <a:rPr lang="en-US" sz="1400" dirty="0" err="1">
                <a:sym typeface="Wingdings" panose="05000000000000000000" pitchFamily="2" charset="2"/>
              </a:rPr>
              <a:t>nol</a:t>
            </a:r>
            <a:r>
              <a:rPr lang="en-US" sz="1400" dirty="0">
                <a:sym typeface="Wingdings" panose="05000000000000000000" pitchFamily="2" charset="2"/>
              </a:rPr>
              <a:t> “0” </a:t>
            </a:r>
            <a:r>
              <a:rPr lang="en-US" sz="1400" dirty="0" err="1">
                <a:sym typeface="Wingdings" panose="05000000000000000000" pitchFamily="2" charset="2"/>
              </a:rPr>
              <a:t>kan</a:t>
            </a:r>
            <a:r>
              <a:rPr lang="en-US" sz="1400" dirty="0">
                <a:sym typeface="Wingdings" panose="05000000000000000000" pitchFamily="2" charset="2"/>
              </a:rPr>
              <a:t>, </a:t>
            </a:r>
            <a:r>
              <a:rPr lang="en-US" sz="1400" dirty="0" err="1">
                <a:sym typeface="Wingdings" panose="05000000000000000000" pitchFamily="2" charset="2"/>
              </a:rPr>
              <a:t>jika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sampai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uas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nama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mahsiswa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ybs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masih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tidak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ada</a:t>
            </a:r>
            <a:r>
              <a:rPr lang="en-US" sz="1400" dirty="0">
                <a:sym typeface="Wingdings" panose="05000000000000000000" pitchFamily="2" charset="2"/>
              </a:rPr>
              <a:t> di </a:t>
            </a:r>
            <a:r>
              <a:rPr lang="en-US" sz="1400" dirty="0" err="1">
                <a:sym typeface="Wingdings" panose="05000000000000000000" pitchFamily="2" charset="2"/>
              </a:rPr>
              <a:t>sikap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maka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semua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nilai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akan</a:t>
            </a:r>
            <a:r>
              <a:rPr lang="en-US" sz="1400" dirty="0">
                <a:sym typeface="Wingdings" panose="05000000000000000000" pitchFamily="2" charset="2"/>
              </a:rPr>
              <a:t> di </a:t>
            </a:r>
            <a:r>
              <a:rPr lang="en-US" sz="1400" dirty="0" err="1">
                <a:sym typeface="Wingdings" panose="05000000000000000000" pitchFamily="2" charset="2"/>
              </a:rPr>
              <a:t>nol</a:t>
            </a:r>
            <a:r>
              <a:rPr lang="en-US" sz="1400" dirty="0">
                <a:sym typeface="Wingdings" panose="05000000000000000000" pitchFamily="2" charset="2"/>
              </a:rPr>
              <a:t> “0” </a:t>
            </a:r>
            <a:r>
              <a:rPr lang="en-US" sz="1400" dirty="0" err="1">
                <a:sym typeface="Wingdings" panose="05000000000000000000" pitchFamily="2" charset="2"/>
              </a:rPr>
              <a:t>kan</a:t>
            </a:r>
            <a:r>
              <a:rPr lang="en-US" sz="1400" dirty="0">
                <a:sym typeface="Wingdings" panose="05000000000000000000" pitchFamily="2" charset="2"/>
              </a:rPr>
              <a:t> dan </a:t>
            </a:r>
            <a:r>
              <a:rPr lang="en-US" sz="1400" dirty="0" err="1">
                <a:sym typeface="Wingdings" panose="05000000000000000000" pitchFamily="2" charset="2"/>
              </a:rPr>
              <a:t>dianggap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tidak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mengikuti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perkuliahan</a:t>
            </a:r>
            <a:endParaRPr lang="en-US" sz="1400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US" sz="1400" dirty="0" err="1">
                <a:sym typeface="Wingdings" panose="05000000000000000000" pitchFamily="2" charset="2"/>
              </a:rPr>
              <a:t>Keterlambatan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pembayaran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uang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kuliah</a:t>
            </a:r>
            <a:r>
              <a:rPr lang="en-US" sz="1400" dirty="0">
                <a:sym typeface="Wingdings" panose="05000000000000000000" pitchFamily="2" charset="2"/>
              </a:rPr>
              <a:t>, </a:t>
            </a:r>
            <a:r>
              <a:rPr lang="en-US" sz="1400" dirty="0" err="1">
                <a:sym typeface="Wingdings" panose="05000000000000000000" pitchFamily="2" charset="2"/>
              </a:rPr>
              <a:t>uang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uts</a:t>
            </a:r>
            <a:r>
              <a:rPr lang="en-US" sz="1400" dirty="0">
                <a:sym typeface="Wingdings" panose="05000000000000000000" pitchFamily="2" charset="2"/>
              </a:rPr>
              <a:t>, </a:t>
            </a:r>
            <a:r>
              <a:rPr lang="en-US" sz="1400" dirty="0" err="1">
                <a:sym typeface="Wingdings" panose="05000000000000000000" pitchFamily="2" charset="2"/>
              </a:rPr>
              <a:t>uang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uas</a:t>
            </a:r>
            <a:r>
              <a:rPr lang="en-US" sz="1400" dirty="0">
                <a:sym typeface="Wingdings" panose="05000000000000000000" pitchFamily="2" charset="2"/>
              </a:rPr>
              <a:t> dan lain-lain </a:t>
            </a:r>
            <a:r>
              <a:rPr lang="en-US" sz="1400" dirty="0" err="1">
                <a:sym typeface="Wingdings" panose="05000000000000000000" pitchFamily="2" charset="2"/>
              </a:rPr>
              <a:t>bukan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menjadi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tanggungjawab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saya</a:t>
            </a:r>
            <a:r>
              <a:rPr lang="en-US" sz="1400" dirty="0">
                <a:sym typeface="Wingdings" panose="05000000000000000000" pitchFamily="2" charset="2"/>
              </a:rPr>
              <a:t>. Saya </a:t>
            </a:r>
            <a:r>
              <a:rPr lang="en-US" sz="1400" dirty="0" err="1">
                <a:sym typeface="Wingdings" panose="05000000000000000000" pitchFamily="2" charset="2"/>
              </a:rPr>
              <a:t>tidak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menerima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b="1" dirty="0">
                <a:sym typeface="Wingdings" panose="05000000000000000000" pitchFamily="2" charset="2"/>
              </a:rPr>
              <a:t>COMPLAIN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nilai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Akhir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tidak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ada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dikarenakan</a:t>
            </a:r>
            <a:r>
              <a:rPr lang="en-US" sz="1400" dirty="0">
                <a:sym typeface="Wingdings" panose="05000000000000000000" pitchFamily="2" charset="2"/>
              </a:rPr>
              <a:t> point 5 </a:t>
            </a:r>
            <a:r>
              <a:rPr lang="en-US" sz="1400" dirty="0" err="1">
                <a:sym typeface="Wingdings" panose="05000000000000000000" pitchFamily="2" charset="2"/>
              </a:rPr>
              <a:t>diatas</a:t>
            </a:r>
            <a:endParaRPr lang="en-US" sz="1400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US" sz="1400" dirty="0" err="1">
                <a:sym typeface="Wingdings" panose="05000000000000000000" pitchFamily="2" charset="2"/>
              </a:rPr>
              <a:t>Jika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didapatkan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akun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sikapnya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eror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tapi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sudah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merasa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melakukan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pembayaran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silahkan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segera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hubungi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prodi</a:t>
            </a:r>
            <a:r>
              <a:rPr lang="en-US" sz="1400" dirty="0">
                <a:sym typeface="Wingdings" panose="05000000000000000000" pitchFamily="2" charset="2"/>
              </a:rPr>
              <a:t>/</a:t>
            </a:r>
            <a:r>
              <a:rPr lang="en-US" sz="1400" dirty="0" err="1">
                <a:sym typeface="Wingdings" panose="05000000000000000000" pitchFamily="2" charset="2"/>
              </a:rPr>
              <a:t>fakultas</a:t>
            </a:r>
            <a:r>
              <a:rPr lang="en-US" sz="1400" dirty="0">
                <a:sym typeface="Wingdings" panose="05000000000000000000" pitchFamily="2" charset="2"/>
              </a:rPr>
              <a:t> </a:t>
            </a:r>
            <a:r>
              <a:rPr lang="en-US" sz="1400" dirty="0" err="1">
                <a:sym typeface="Wingdings" panose="05000000000000000000" pitchFamily="2" charset="2"/>
              </a:rPr>
              <a:t>sebelum</a:t>
            </a:r>
            <a:r>
              <a:rPr lang="en-US" sz="1400" dirty="0">
                <a:sym typeface="Wingdings" panose="05000000000000000000" pitchFamily="2" charset="2"/>
              </a:rPr>
              <a:t> UTS</a:t>
            </a:r>
          </a:p>
          <a:p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817745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err="1"/>
              <a:t>Presentase</a:t>
            </a:r>
            <a:r>
              <a:rPr lang="en-US" sz="4400" dirty="0"/>
              <a:t> </a:t>
            </a:r>
            <a:r>
              <a:rPr lang="en-US" sz="4400" dirty="0" err="1"/>
              <a:t>nilai</a:t>
            </a:r>
            <a:r>
              <a:rPr lang="en-US" sz="4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/>
              <a:t>Kehadiran</a:t>
            </a:r>
            <a:r>
              <a:rPr lang="en-US" sz="2800" dirty="0"/>
              <a:t> (</a:t>
            </a:r>
            <a:r>
              <a:rPr lang="en-US" sz="2800" dirty="0" err="1"/>
              <a:t>Presensi</a:t>
            </a:r>
            <a:r>
              <a:rPr lang="en-US" sz="2800" dirty="0"/>
              <a:t>) : 10%</a:t>
            </a:r>
          </a:p>
          <a:p>
            <a:r>
              <a:rPr lang="en-US" sz="2800" dirty="0"/>
              <a:t>TUGAS :</a:t>
            </a:r>
          </a:p>
          <a:p>
            <a:pPr marL="627063" indent="-273050">
              <a:buFont typeface="Wingdings" pitchFamily="2" charset="2"/>
              <a:buChar char="ü"/>
            </a:pPr>
            <a:r>
              <a:rPr lang="en-US" sz="2800" dirty="0" err="1"/>
              <a:t>Presentasi</a:t>
            </a:r>
            <a:r>
              <a:rPr lang="en-US" sz="2800" dirty="0"/>
              <a:t> 	: 20 %</a:t>
            </a:r>
          </a:p>
          <a:p>
            <a:pPr marL="627063" indent="-273050">
              <a:buFont typeface="Wingdings" pitchFamily="2" charset="2"/>
              <a:buChar char="ü"/>
            </a:pPr>
            <a:r>
              <a:rPr lang="en-US" sz="2800" dirty="0" err="1"/>
              <a:t>Makalah</a:t>
            </a:r>
            <a:r>
              <a:rPr lang="en-US" sz="2800" dirty="0"/>
              <a:t>	: 15 %</a:t>
            </a:r>
          </a:p>
          <a:p>
            <a:pPr marL="627063" indent="-273050">
              <a:buFont typeface="Wingdings" pitchFamily="2" charset="2"/>
              <a:buChar char="ü"/>
            </a:pPr>
            <a:r>
              <a:rPr lang="en-US" sz="2800" dirty="0" err="1"/>
              <a:t>Kuis</a:t>
            </a:r>
            <a:r>
              <a:rPr lang="en-US" sz="2800" dirty="0"/>
              <a:t> 		: 5 %</a:t>
            </a:r>
          </a:p>
          <a:p>
            <a:r>
              <a:rPr lang="en-US" sz="2800" dirty="0"/>
              <a:t>UTS : 20%</a:t>
            </a:r>
          </a:p>
          <a:p>
            <a:r>
              <a:rPr lang="en-US" sz="2800" dirty="0"/>
              <a:t>UAS : 30%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0012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742DE6A7-5284-4FEA-AC5E-26EF5C72E8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965309"/>
              </p:ext>
            </p:extLst>
          </p:nvPr>
        </p:nvGraphicFramePr>
        <p:xfrm>
          <a:off x="1981200" y="152400"/>
          <a:ext cx="83058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Orientasi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Perkuliahan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Sejarah dan </a:t>
                      </a: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Perkembangan</a:t>
                      </a:r>
                      <a:r>
                        <a:rPr lang="en-I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Konseling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R="655955" algn="l">
                        <a:spcAft>
                          <a:spcPts val="0"/>
                        </a:spcAft>
                        <a:tabLst>
                          <a:tab pos="3448685" algn="l"/>
                        </a:tabLst>
                      </a:pP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Membangun</a:t>
                      </a:r>
                      <a:r>
                        <a:rPr lang="en-I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Relasi</a:t>
                      </a:r>
                      <a:r>
                        <a:rPr lang="en-I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I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Klien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Tahapan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proses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konseling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chapter 3 helping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Tahapan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proses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konseling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chapter 4 helping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Psikoanalisa</a:t>
                      </a:r>
                      <a:r>
                        <a:rPr lang="en-I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I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Konseling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Teori</a:t>
                      </a:r>
                      <a:r>
                        <a:rPr lang="en-I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Person </a:t>
                      </a: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Centered</a:t>
                      </a:r>
                      <a:r>
                        <a:rPr lang="en-I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Eksistensial</a:t>
                      </a:r>
                      <a:r>
                        <a:rPr lang="en-I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 Gestalt </a:t>
                      </a: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I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Konseling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UTS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Konseling</a:t>
                      </a:r>
                      <a:r>
                        <a:rPr lang="en-I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Pendidikan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Teori</a:t>
                      </a:r>
                      <a:r>
                        <a:rPr lang="en-I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Transactional Analysis </a:t>
                      </a: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I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Konseling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Cognitif</a:t>
                      </a:r>
                      <a:r>
                        <a:rPr lang="en-I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Behavior</a:t>
                      </a:r>
                      <a:r>
                        <a:rPr lang="en-I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Theraphy</a:t>
                      </a:r>
                      <a:r>
                        <a:rPr lang="en-I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I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Konseling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Konseling</a:t>
                      </a:r>
                      <a:r>
                        <a:rPr lang="en-I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Karir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Rational Emotive </a:t>
                      </a: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Behavior</a:t>
                      </a:r>
                      <a:r>
                        <a:rPr lang="en-I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Therapy </a:t>
                      </a: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ID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Konseling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Coping dan defense mechanism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Resistensi</a:t>
                      </a:r>
                      <a:r>
                        <a:rPr kumimoji="0"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kumimoji="0"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konseling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Ujian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Akhir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Semester (UAS)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682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A665B-4EC8-4380-9946-AC58FDEB6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</a:t>
            </a:r>
            <a:r>
              <a:rPr lang="en-US" dirty="0" err="1"/>
              <a:t>Pustaka</a:t>
            </a:r>
            <a:endParaRPr lang="en-ID" dirty="0"/>
          </a:p>
        </p:txBody>
      </p:sp>
      <p:graphicFrame>
        <p:nvGraphicFramePr>
          <p:cNvPr id="13" name="Content Placeholder 3">
            <a:extLst>
              <a:ext uri="{FF2B5EF4-FFF2-40B4-BE49-F238E27FC236}">
                <a16:creationId xmlns:a16="http://schemas.microsoft.com/office/drawing/2014/main" id="{8F535916-A29B-4453-A4A6-14A94EC2EC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911768"/>
              </p:ext>
            </p:extLst>
          </p:nvPr>
        </p:nvGraphicFramePr>
        <p:xfrm>
          <a:off x="1779563" y="1900310"/>
          <a:ext cx="8077200" cy="46996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7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Utama:</a:t>
                      </a: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Gladding, S.T. (2009) Counseling, a comprehensive profession. London: Pearson</a:t>
                      </a:r>
                      <a:endParaRPr kumimoji="0"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Brammer</a:t>
                      </a:r>
                      <a:r>
                        <a:rPr lang="en-US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Lawrence M &amp; Ginger MacDonald (2003). The Helping Relationship : Process and Skill. USA: Pearson </a:t>
                      </a:r>
                      <a:r>
                        <a:rPr lang="en-US" sz="1600" b="0" i="0" u="none" strike="noStrike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Education,inc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r>
                        <a:rPr lang="en-ID" sz="1600" dirty="0" err="1">
                          <a:effectLst/>
                        </a:rPr>
                        <a:t>Latipun</a:t>
                      </a:r>
                      <a:r>
                        <a:rPr lang="en-ID" sz="1600" dirty="0">
                          <a:effectLst/>
                        </a:rPr>
                        <a:t>. 2005. </a:t>
                      </a:r>
                      <a:r>
                        <a:rPr lang="en-ID" sz="1600" dirty="0" err="1">
                          <a:effectLst/>
                        </a:rPr>
                        <a:t>Psikologi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Konseling</a:t>
                      </a:r>
                      <a:r>
                        <a:rPr lang="en-ID" sz="1600" dirty="0">
                          <a:effectLst/>
                        </a:rPr>
                        <a:t>. Malang: UMM Press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Cavanagh, M. E., &amp; </a:t>
                      </a:r>
                      <a:r>
                        <a:rPr lang="en-US" sz="1600" u="none" strike="noStrike" dirty="0" err="1">
                          <a:effectLst/>
                          <a:latin typeface="+mj-lt"/>
                        </a:rPr>
                        <a:t>Levitov</a:t>
                      </a:r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, J. E. (2002). The Counseling Experience: A </a:t>
                      </a:r>
                      <a:r>
                        <a:rPr lang="en-US" sz="1600" u="none" strike="noStrike" dirty="0" err="1">
                          <a:effectLst/>
                          <a:latin typeface="+mj-lt"/>
                        </a:rPr>
                        <a:t>Theoritical</a:t>
                      </a:r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 Approach (Second). Long Grove, Illinois: Waveland Press, </a:t>
                      </a:r>
                      <a:r>
                        <a:rPr lang="en-US" sz="1600" u="none" strike="noStrike" dirty="0" err="1">
                          <a:effectLst/>
                          <a:latin typeface="+mj-lt"/>
                        </a:rPr>
                        <a:t>IInc</a:t>
                      </a:r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.</a:t>
                      </a:r>
                    </a:p>
                    <a:p>
                      <a:pPr algn="l" fontAlgn="t"/>
                      <a:r>
                        <a:rPr lang="en-US" sz="1600" u="none" strike="noStrike" dirty="0" err="1">
                          <a:effectLst/>
                          <a:latin typeface="+mj-lt"/>
                        </a:rPr>
                        <a:t>Lesmana</a:t>
                      </a:r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,</a:t>
                      </a:r>
                      <a:r>
                        <a:rPr lang="en-US" sz="1600" u="none" strike="noStrike" baseline="0" dirty="0">
                          <a:effectLst/>
                          <a:latin typeface="+mj-lt"/>
                        </a:rPr>
                        <a:t> Jeanette </a:t>
                      </a:r>
                      <a:r>
                        <a:rPr lang="en-US" sz="1600" u="none" strike="noStrike" baseline="0" dirty="0" err="1">
                          <a:effectLst/>
                          <a:latin typeface="+mj-lt"/>
                        </a:rPr>
                        <a:t>Murad</a:t>
                      </a:r>
                      <a:r>
                        <a:rPr lang="en-US" sz="1600" u="none" strike="noStrike" baseline="0" dirty="0">
                          <a:effectLst/>
                          <a:latin typeface="+mj-lt"/>
                        </a:rPr>
                        <a:t> (2008). </a:t>
                      </a:r>
                      <a:r>
                        <a:rPr lang="en-US" sz="1600" u="none" strike="noStrike" baseline="0" dirty="0" err="1">
                          <a:effectLst/>
                          <a:latin typeface="+mj-lt"/>
                        </a:rPr>
                        <a:t>Dasar-dasar</a:t>
                      </a:r>
                      <a:r>
                        <a:rPr lang="en-US" sz="1600" u="none" strike="noStrike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u="none" strike="noStrike" baseline="0" dirty="0" err="1">
                          <a:effectLst/>
                          <a:latin typeface="+mj-lt"/>
                        </a:rPr>
                        <a:t>Konseling</a:t>
                      </a:r>
                      <a:r>
                        <a:rPr lang="en-US" sz="1600" u="none" strike="noStrike" baseline="0" dirty="0">
                          <a:effectLst/>
                          <a:latin typeface="+mj-lt"/>
                        </a:rPr>
                        <a:t>. Jakarta : UI-Press</a:t>
                      </a:r>
                      <a:endParaRPr lang="en-US" sz="1600" u="none" strike="noStrike" dirty="0">
                        <a:effectLst/>
                        <a:latin typeface="+mj-lt"/>
                      </a:endParaRPr>
                    </a:p>
                    <a:p>
                      <a:pPr algn="l" fontAlgn="t"/>
                      <a:r>
                        <a:rPr lang="en-ID" sz="1600" dirty="0">
                          <a:effectLst/>
                        </a:rPr>
                        <a:t>Gerald, Corey. 1995. </a:t>
                      </a:r>
                      <a:r>
                        <a:rPr lang="en-ID" sz="1600" dirty="0" err="1">
                          <a:effectLst/>
                        </a:rPr>
                        <a:t>Teori</a:t>
                      </a:r>
                      <a:r>
                        <a:rPr lang="en-ID" sz="1600" dirty="0">
                          <a:effectLst/>
                        </a:rPr>
                        <a:t> dan </a:t>
                      </a:r>
                      <a:r>
                        <a:rPr lang="en-ID" sz="1600" dirty="0" err="1">
                          <a:effectLst/>
                        </a:rPr>
                        <a:t>Praktek</a:t>
                      </a:r>
                      <a:r>
                        <a:rPr lang="en-ID" sz="1600" dirty="0">
                          <a:effectLst/>
                        </a:rPr>
                        <a:t> </a:t>
                      </a:r>
                      <a:r>
                        <a:rPr lang="en-ID" sz="1600" dirty="0" err="1">
                          <a:effectLst/>
                        </a:rPr>
                        <a:t>Konseling</a:t>
                      </a:r>
                      <a:r>
                        <a:rPr lang="en-ID" sz="1600" dirty="0">
                          <a:effectLst/>
                        </a:rPr>
                        <a:t> dan </a:t>
                      </a:r>
                      <a:r>
                        <a:rPr lang="en-ID" sz="1600" dirty="0" err="1">
                          <a:effectLst/>
                        </a:rPr>
                        <a:t>Psikoterapi</a:t>
                      </a:r>
                      <a:r>
                        <a:rPr lang="en-ID" sz="1600" dirty="0">
                          <a:effectLst/>
                        </a:rPr>
                        <a:t>. Bandung: </a:t>
                      </a:r>
                      <a:r>
                        <a:rPr lang="en-ID" sz="1600" dirty="0" err="1">
                          <a:effectLst/>
                        </a:rPr>
                        <a:t>Eresco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600" dirty="0">
                          <a:effectLst/>
                        </a:rPr>
                        <a:t> </a:t>
                      </a:r>
                      <a:endParaRPr lang="en-ID" sz="2400" dirty="0">
                        <a:effectLst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  <a:latin typeface="+mj-lt"/>
                        </a:rPr>
                        <a:t>Pendukung</a:t>
                      </a:r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: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err="1">
                          <a:effectLst/>
                          <a:latin typeface="+mj-lt"/>
                        </a:rPr>
                        <a:t>Nurihsan</a:t>
                      </a:r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600" u="none" strike="noStrike" dirty="0" err="1">
                          <a:effectLst/>
                          <a:latin typeface="+mj-lt"/>
                        </a:rPr>
                        <a:t>Achmad</a:t>
                      </a:r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j-lt"/>
                        </a:rPr>
                        <a:t>Juntika</a:t>
                      </a:r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. (2006). </a:t>
                      </a:r>
                      <a:r>
                        <a:rPr lang="en-US" sz="1600" u="none" strike="noStrike" dirty="0" err="1">
                          <a:effectLst/>
                          <a:latin typeface="+mj-lt"/>
                        </a:rPr>
                        <a:t>Bimbingan</a:t>
                      </a:r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j-lt"/>
                        </a:rPr>
                        <a:t>dan</a:t>
                      </a:r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j-lt"/>
                        </a:rPr>
                        <a:t>Konseling</a:t>
                      </a:r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j-lt"/>
                        </a:rPr>
                        <a:t>dalam</a:t>
                      </a:r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j-lt"/>
                        </a:rPr>
                        <a:t>Berbagai</a:t>
                      </a:r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j-lt"/>
                        </a:rPr>
                        <a:t>Latar</a:t>
                      </a:r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j-lt"/>
                        </a:rPr>
                        <a:t>Kehidupan</a:t>
                      </a:r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. Bandung: </a:t>
                      </a:r>
                      <a:r>
                        <a:rPr lang="en-US" sz="1600" u="none" strike="noStrike" dirty="0" err="1">
                          <a:effectLst/>
                          <a:latin typeface="+mj-lt"/>
                        </a:rPr>
                        <a:t>Refika</a:t>
                      </a:r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j-lt"/>
                        </a:rPr>
                        <a:t>Aditama</a:t>
                      </a:r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  <a:latin typeface="+mj-lt"/>
                        </a:rPr>
                        <a:t>Nurihsan, Achmad Juntika. (2005). Strategi Layanan Bimbingan dan Konseling. Bandung: Refika Aditama.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Surya, </a:t>
                      </a:r>
                      <a:r>
                        <a:rPr lang="en-US" sz="1600" u="none" strike="noStrike" dirty="0" err="1">
                          <a:effectLst/>
                          <a:latin typeface="+mj-lt"/>
                        </a:rPr>
                        <a:t>Mohamad</a:t>
                      </a:r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. (2003). </a:t>
                      </a:r>
                      <a:r>
                        <a:rPr lang="en-US" sz="1600" u="none" strike="noStrike" dirty="0" err="1">
                          <a:effectLst/>
                          <a:latin typeface="+mj-lt"/>
                        </a:rPr>
                        <a:t>Psikologi</a:t>
                      </a:r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+mj-lt"/>
                        </a:rPr>
                        <a:t>Konseling</a:t>
                      </a:r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. Bandung: </a:t>
                      </a:r>
                      <a:r>
                        <a:rPr lang="en-US" sz="1600" u="none" strike="noStrike" dirty="0" err="1">
                          <a:effectLst/>
                          <a:latin typeface="+mj-lt"/>
                        </a:rPr>
                        <a:t>Pustaka</a:t>
                      </a:r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 Bani </a:t>
                      </a:r>
                      <a:r>
                        <a:rPr lang="en-US" sz="1600" u="none" strike="noStrike" dirty="0" err="1">
                          <a:effectLst/>
                          <a:latin typeface="+mj-lt"/>
                        </a:rPr>
                        <a:t>Quraisy</a:t>
                      </a:r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.</a:t>
                      </a: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600" dirty="0">
                          <a:effectLst/>
                        </a:rPr>
                        <a:t>Blum, M. L., </a:t>
                      </a:r>
                      <a:r>
                        <a:rPr lang="en-ID" sz="1600" dirty="0" err="1">
                          <a:effectLst/>
                        </a:rPr>
                        <a:t>Balinsky</a:t>
                      </a:r>
                      <a:r>
                        <a:rPr lang="en-ID" sz="1600" dirty="0">
                          <a:effectLst/>
                        </a:rPr>
                        <a:t>, B.1996. </a:t>
                      </a:r>
                      <a:r>
                        <a:rPr lang="en-ID" sz="1600" dirty="0" err="1">
                          <a:effectLst/>
                        </a:rPr>
                        <a:t>Counseling</a:t>
                      </a:r>
                      <a:r>
                        <a:rPr lang="en-ID" sz="1600" dirty="0">
                          <a:effectLst/>
                        </a:rPr>
                        <a:t> and Psychology. New York: Prentice Hall</a:t>
                      </a:r>
                      <a:endParaRPr lang="en-ID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39091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545</TotalTime>
  <Words>556</Words>
  <Application>Microsoft Office PowerPoint</Application>
  <PresentationFormat>Widescreen</PresentationFormat>
  <Paragraphs>81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Gill Sans MT</vt:lpstr>
      <vt:lpstr>Times New Roman</vt:lpstr>
      <vt:lpstr>Wingdings</vt:lpstr>
      <vt:lpstr>Wingdings 2</vt:lpstr>
      <vt:lpstr>Dividend</vt:lpstr>
      <vt:lpstr>Orientasi perkuliahan psikologi konseling</vt:lpstr>
      <vt:lpstr>CV</vt:lpstr>
      <vt:lpstr>Aturan dan tata tertib perkuliahan </vt:lpstr>
      <vt:lpstr>Presentase nilai </vt:lpstr>
      <vt:lpstr>PowerPoint Presentation</vt:lpstr>
      <vt:lpstr>Daftar Pustaka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Orientasi perkuliahan psikologi konseling</dc:title>
  <dc:creator>HP</dc:creator>
  <cp:lastModifiedBy>HP</cp:lastModifiedBy>
  <cp:revision>13</cp:revision>
  <dcterms:created xsi:type="dcterms:W3CDTF">2021-03-05T08:58:20Z</dcterms:created>
  <dcterms:modified xsi:type="dcterms:W3CDTF">2021-03-13T09:45:27Z</dcterms:modified>
</cp:coreProperties>
</file>