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302" r:id="rId2"/>
    <p:sldId id="260" r:id="rId3"/>
    <p:sldId id="261" r:id="rId4"/>
    <p:sldId id="262" r:id="rId5"/>
    <p:sldId id="263" r:id="rId6"/>
    <p:sldId id="303" r:id="rId7"/>
  </p:sldIdLst>
  <p:sldSz cx="9144000" cy="6858000" type="screen4x3"/>
  <p:notesSz cx="6858000" cy="99456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FF66"/>
    <a:srgbClr val="FFFF00"/>
    <a:srgbClr val="0000FF"/>
    <a:srgbClr val="000000"/>
    <a:srgbClr val="00CC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4" autoAdjust="0"/>
    <p:restoredTop sz="94660"/>
  </p:normalViewPr>
  <p:slideViewPr>
    <p:cSldViewPr>
      <p:cViewPr varScale="1">
        <p:scale>
          <a:sx n="69" d="100"/>
          <a:sy n="69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3E8FCC8-4C1A-4601-B8F2-4EA6F7C0C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97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15C65-4D50-4F54-85E0-8633AD5E4C0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60881-0609-4477-9A31-EA5332BC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4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8ED-FD28-440F-AB33-7942C6A9F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3A49-A1A5-4DBF-AAE2-05834B31C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3D7B-0999-457D-9D61-623E9AA08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1C06-3478-4A05-86B8-386C92A58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17E-CA7E-46D4-841D-ABFE584DD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1965-1242-48F5-ADBD-BAD8E11D6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A897-441E-46C1-BD44-311AB9158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14C2-E7D0-412C-9B37-EB6F5F88B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FA8A3-BD31-419B-B9AA-F7DD6D70F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A06B-AB2A-4E08-943C-2EC617015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C335-241D-4246-B76A-AB74D7FDB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2101-93B3-4B88-8E40-4A6AAA149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8573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Gungsuh" pitchFamily="18" charset="-127"/>
                <a:ea typeface="Gungsuh" pitchFamily="18" charset="-127"/>
              </a:rPr>
              <a:t>NETWORK PLANNING</a:t>
            </a:r>
            <a:endParaRPr lang="en-US" sz="6000" dirty="0">
              <a:latin typeface="Gungsuh" pitchFamily="18" charset="-127"/>
              <a:ea typeface="Gungsuh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439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 algn="l"/>
            <a:r>
              <a:rPr lang="en-US" sz="4000" b="1"/>
              <a:t>1. </a:t>
            </a:r>
            <a:r>
              <a:rPr lang="id-ID" sz="4000" b="1"/>
              <a:t>Komponen jaringan</a:t>
            </a:r>
            <a:r>
              <a:rPr lang="en-US" sz="4000" b="1"/>
              <a:t> </a:t>
            </a:r>
            <a:r>
              <a:rPr lang="id-ID" sz="4000" b="1"/>
              <a:t>(network component)</a:t>
            </a:r>
            <a:endParaRPr lang="en-US" sz="4000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J</a:t>
            </a:r>
            <a:r>
              <a:rPr lang="id-ID" dirty="0"/>
              <a:t>aringan </a:t>
            </a:r>
            <a:r>
              <a:rPr lang="en-US" dirty="0"/>
              <a:t>CPM/</a:t>
            </a:r>
            <a:r>
              <a:rPr lang="id-ID" dirty="0"/>
              <a:t>PERT</a:t>
            </a:r>
            <a:r>
              <a:rPr lang="en-US" dirty="0"/>
              <a:t> </a:t>
            </a:r>
            <a:r>
              <a:rPr lang="id-ID" dirty="0"/>
              <a:t>menunjukkan saling </a:t>
            </a:r>
            <a:r>
              <a:rPr lang="en-US" dirty="0" err="1"/>
              <a:t>berhubungnya</a:t>
            </a:r>
            <a:r>
              <a:rPr lang="id-ID" dirty="0"/>
              <a:t> antara satu kegiatan dengan kegiatan lainnya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id-ID" dirty="0"/>
              <a:t>Ada dua pendekatan untuk menggambarkan jaringan proyek yakni kegiatan pada titik (activity on node – AON) dan kegiatan pada panah (activity on arrow – AOA). Pada konvensi AON, titik menunjukan kegiatan, sedangkan pada AOA panah menunjukan kegiatan.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0"/>
            <a:ext cx="8686800" cy="640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Pebandingan antara konvensi jaringan AON dan AOA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304800" y="2438400"/>
            <a:ext cx="8537575" cy="1025525"/>
            <a:chOff x="182" y="1310"/>
            <a:chExt cx="5138" cy="646"/>
          </a:xfrm>
        </p:grpSpPr>
        <p:grpSp>
          <p:nvGrpSpPr>
            <p:cNvPr id="12293" name="Group 5"/>
            <p:cNvGrpSpPr>
              <a:grpSpLocks/>
            </p:cNvGrpSpPr>
            <p:nvPr/>
          </p:nvGrpSpPr>
          <p:grpSpPr bwMode="auto">
            <a:xfrm>
              <a:off x="552" y="1452"/>
              <a:ext cx="1288" cy="264"/>
              <a:chOff x="552" y="1452"/>
              <a:chExt cx="1288" cy="264"/>
            </a:xfrm>
          </p:grpSpPr>
          <p:sp>
            <p:nvSpPr>
              <p:cNvPr id="12294" name="Line 6"/>
              <p:cNvSpPr>
                <a:spLocks noChangeShapeType="1"/>
              </p:cNvSpPr>
              <p:nvPr/>
            </p:nvSpPr>
            <p:spPr bwMode="auto">
              <a:xfrm>
                <a:off x="764" y="1584"/>
                <a:ext cx="2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5" name="Line 7"/>
              <p:cNvSpPr>
                <a:spLocks noChangeShapeType="1"/>
              </p:cNvSpPr>
              <p:nvPr/>
            </p:nvSpPr>
            <p:spPr bwMode="auto">
              <a:xfrm>
                <a:off x="1276" y="1584"/>
                <a:ext cx="2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296" name="Group 8"/>
              <p:cNvGrpSpPr>
                <a:grpSpLocks/>
              </p:cNvGrpSpPr>
              <p:nvPr/>
            </p:nvGrpSpPr>
            <p:grpSpPr bwMode="auto">
              <a:xfrm>
                <a:off x="552" y="1452"/>
                <a:ext cx="1288" cy="264"/>
                <a:chOff x="552" y="1452"/>
                <a:chExt cx="1288" cy="264"/>
              </a:xfrm>
            </p:grpSpPr>
            <p:sp>
              <p:nvSpPr>
                <p:cNvPr id="12297" name="Oval 9"/>
                <p:cNvSpPr>
                  <a:spLocks noChangeArrowheads="1"/>
                </p:cNvSpPr>
                <p:nvPr/>
              </p:nvSpPr>
              <p:spPr bwMode="auto">
                <a:xfrm>
                  <a:off x="552" y="145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8" name="Oval 10"/>
                <p:cNvSpPr>
                  <a:spLocks noChangeArrowheads="1"/>
                </p:cNvSpPr>
                <p:nvPr/>
              </p:nvSpPr>
              <p:spPr bwMode="auto">
                <a:xfrm>
                  <a:off x="1064" y="145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9" name="Oval 11"/>
                <p:cNvSpPr>
                  <a:spLocks noChangeArrowheads="1"/>
                </p:cNvSpPr>
                <p:nvPr/>
              </p:nvSpPr>
              <p:spPr bwMode="auto">
                <a:xfrm>
                  <a:off x="1576" y="145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>
              <a:off x="3472" y="1452"/>
              <a:ext cx="1848" cy="264"/>
              <a:chOff x="3368" y="1452"/>
              <a:chExt cx="1848" cy="264"/>
            </a:xfrm>
          </p:grpSpPr>
          <p:sp>
            <p:nvSpPr>
              <p:cNvPr id="12301" name="Line 13"/>
              <p:cNvSpPr>
                <a:spLocks noChangeShapeType="1"/>
              </p:cNvSpPr>
              <p:nvPr/>
            </p:nvSpPr>
            <p:spPr bwMode="auto">
              <a:xfrm>
                <a:off x="3596" y="1584"/>
                <a:ext cx="2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" name="Line 14"/>
              <p:cNvSpPr>
                <a:spLocks noChangeShapeType="1"/>
              </p:cNvSpPr>
              <p:nvPr/>
            </p:nvSpPr>
            <p:spPr bwMode="auto">
              <a:xfrm>
                <a:off x="4124" y="1584"/>
                <a:ext cx="2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" name="Line 15"/>
              <p:cNvSpPr>
                <a:spLocks noChangeShapeType="1"/>
              </p:cNvSpPr>
              <p:nvPr/>
            </p:nvSpPr>
            <p:spPr bwMode="auto">
              <a:xfrm>
                <a:off x="4652" y="1584"/>
                <a:ext cx="2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04" name="Group 16"/>
              <p:cNvGrpSpPr>
                <a:grpSpLocks/>
              </p:cNvGrpSpPr>
              <p:nvPr/>
            </p:nvGrpSpPr>
            <p:grpSpPr bwMode="auto">
              <a:xfrm>
                <a:off x="3368" y="1452"/>
                <a:ext cx="1848" cy="264"/>
                <a:chOff x="3368" y="1452"/>
                <a:chExt cx="1848" cy="264"/>
              </a:xfrm>
            </p:grpSpPr>
            <p:sp>
              <p:nvSpPr>
                <p:cNvPr id="12305" name="Oval 17"/>
                <p:cNvSpPr>
                  <a:spLocks noChangeArrowheads="1"/>
                </p:cNvSpPr>
                <p:nvPr/>
              </p:nvSpPr>
              <p:spPr bwMode="auto">
                <a:xfrm>
                  <a:off x="3368" y="145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6" name="Oval 18"/>
                <p:cNvSpPr>
                  <a:spLocks noChangeArrowheads="1"/>
                </p:cNvSpPr>
                <p:nvPr/>
              </p:nvSpPr>
              <p:spPr bwMode="auto">
                <a:xfrm>
                  <a:off x="3896" y="145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7" name="Oval 19"/>
                <p:cNvSpPr>
                  <a:spLocks noChangeArrowheads="1"/>
                </p:cNvSpPr>
                <p:nvPr/>
              </p:nvSpPr>
              <p:spPr bwMode="auto">
                <a:xfrm>
                  <a:off x="4424" y="145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8" name="Oval 20"/>
                <p:cNvSpPr>
                  <a:spLocks noChangeArrowheads="1"/>
                </p:cNvSpPr>
                <p:nvPr/>
              </p:nvSpPr>
              <p:spPr bwMode="auto">
                <a:xfrm>
                  <a:off x="4952" y="145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1959" y="1310"/>
              <a:ext cx="1333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id-ID" b="1"/>
                <a:t>A datang sebelum B, yang datang sebelum C</a:t>
              </a:r>
              <a:r>
                <a:rPr lang="en-US" b="1"/>
                <a:t> </a:t>
              </a:r>
              <a:endParaRPr lang="en-AU" b="1"/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182" y="1440"/>
              <a:ext cx="3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(a)</a:t>
              </a:r>
            </a:p>
          </p:txBody>
        </p:sp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550" y="1429"/>
              <a:ext cx="2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A</a:t>
              </a:r>
            </a:p>
          </p:txBody>
        </p:sp>
        <p:sp>
          <p:nvSpPr>
            <p:cNvPr id="12312" name="Text Box 24"/>
            <p:cNvSpPr txBox="1">
              <a:spLocks noChangeArrowheads="1"/>
            </p:cNvSpPr>
            <p:nvPr/>
          </p:nvSpPr>
          <p:spPr bwMode="auto">
            <a:xfrm>
              <a:off x="1066" y="1445"/>
              <a:ext cx="2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B</a:t>
              </a:r>
            </a:p>
          </p:txBody>
        </p:sp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1574" y="1437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C</a:t>
              </a:r>
            </a:p>
          </p:txBody>
        </p:sp>
        <p:sp>
          <p:nvSpPr>
            <p:cNvPr id="12314" name="Text Box 26"/>
            <p:cNvSpPr txBox="1">
              <a:spLocks noChangeArrowheads="1"/>
            </p:cNvSpPr>
            <p:nvPr/>
          </p:nvSpPr>
          <p:spPr bwMode="auto">
            <a:xfrm>
              <a:off x="4266" y="1593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B</a:t>
              </a:r>
            </a:p>
          </p:txBody>
        </p:sp>
        <p:sp>
          <p:nvSpPr>
            <p:cNvPr id="12315" name="Text Box 27"/>
            <p:cNvSpPr txBox="1">
              <a:spLocks noChangeArrowheads="1"/>
            </p:cNvSpPr>
            <p:nvPr/>
          </p:nvSpPr>
          <p:spPr bwMode="auto">
            <a:xfrm>
              <a:off x="3718" y="1593"/>
              <a:ext cx="2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A</a:t>
              </a:r>
            </a:p>
          </p:txBody>
        </p:sp>
        <p:sp>
          <p:nvSpPr>
            <p:cNvPr id="12316" name="Text Box 28"/>
            <p:cNvSpPr txBox="1">
              <a:spLocks noChangeArrowheads="1"/>
            </p:cNvSpPr>
            <p:nvPr/>
          </p:nvSpPr>
          <p:spPr bwMode="auto">
            <a:xfrm>
              <a:off x="4766" y="1593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C</a:t>
              </a:r>
            </a:p>
          </p:txBody>
        </p:sp>
      </p:grpSp>
      <p:grpSp>
        <p:nvGrpSpPr>
          <p:cNvPr id="12317" name="Group 29"/>
          <p:cNvGrpSpPr>
            <a:grpSpLocks/>
          </p:cNvGrpSpPr>
          <p:nvPr/>
        </p:nvGrpSpPr>
        <p:grpSpPr bwMode="auto">
          <a:xfrm>
            <a:off x="381000" y="3733800"/>
            <a:ext cx="7978775" cy="1377950"/>
            <a:chOff x="174" y="1973"/>
            <a:chExt cx="4834" cy="868"/>
          </a:xfrm>
        </p:grpSpPr>
        <p:grpSp>
          <p:nvGrpSpPr>
            <p:cNvPr id="12318" name="Group 30"/>
            <p:cNvGrpSpPr>
              <a:grpSpLocks/>
            </p:cNvGrpSpPr>
            <p:nvPr/>
          </p:nvGrpSpPr>
          <p:grpSpPr bwMode="auto">
            <a:xfrm>
              <a:off x="749" y="1992"/>
              <a:ext cx="798" cy="840"/>
              <a:chOff x="824" y="1792"/>
              <a:chExt cx="768" cy="840"/>
            </a:xfrm>
          </p:grpSpPr>
          <p:sp>
            <p:nvSpPr>
              <p:cNvPr id="12319" name="Line 31"/>
              <p:cNvSpPr>
                <a:spLocks noChangeShapeType="1"/>
              </p:cNvSpPr>
              <p:nvPr/>
            </p:nvSpPr>
            <p:spPr bwMode="auto">
              <a:xfrm>
                <a:off x="1008" y="1952"/>
                <a:ext cx="336" cy="18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0" name="Line 32"/>
              <p:cNvSpPr>
                <a:spLocks noChangeShapeType="1"/>
              </p:cNvSpPr>
              <p:nvPr/>
            </p:nvSpPr>
            <p:spPr bwMode="auto">
              <a:xfrm flipV="1">
                <a:off x="984" y="2284"/>
                <a:ext cx="356" cy="21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21" name="Group 33"/>
              <p:cNvGrpSpPr>
                <a:grpSpLocks/>
              </p:cNvGrpSpPr>
              <p:nvPr/>
            </p:nvGrpSpPr>
            <p:grpSpPr bwMode="auto">
              <a:xfrm>
                <a:off x="824" y="1792"/>
                <a:ext cx="768" cy="840"/>
                <a:chOff x="824" y="1792"/>
                <a:chExt cx="768" cy="840"/>
              </a:xfrm>
            </p:grpSpPr>
            <p:sp>
              <p:nvSpPr>
                <p:cNvPr id="12322" name="Oval 34"/>
                <p:cNvSpPr>
                  <a:spLocks noChangeArrowheads="1"/>
                </p:cNvSpPr>
                <p:nvPr/>
              </p:nvSpPr>
              <p:spPr bwMode="auto">
                <a:xfrm>
                  <a:off x="840" y="179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3" name="Oval 35"/>
                <p:cNvSpPr>
                  <a:spLocks noChangeArrowheads="1"/>
                </p:cNvSpPr>
                <p:nvPr/>
              </p:nvSpPr>
              <p:spPr bwMode="auto">
                <a:xfrm>
                  <a:off x="824" y="2368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4" name="Oval 36"/>
                <p:cNvSpPr>
                  <a:spLocks noChangeArrowheads="1"/>
                </p:cNvSpPr>
                <p:nvPr/>
              </p:nvSpPr>
              <p:spPr bwMode="auto">
                <a:xfrm>
                  <a:off x="1328" y="2080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25" name="Group 37"/>
            <p:cNvGrpSpPr>
              <a:grpSpLocks/>
            </p:cNvGrpSpPr>
            <p:nvPr/>
          </p:nvGrpSpPr>
          <p:grpSpPr bwMode="auto">
            <a:xfrm>
              <a:off x="3768" y="1991"/>
              <a:ext cx="1240" cy="840"/>
              <a:chOff x="3688" y="1792"/>
              <a:chExt cx="1240" cy="840"/>
            </a:xfrm>
          </p:grpSpPr>
          <p:sp>
            <p:nvSpPr>
              <p:cNvPr id="12326" name="Line 38"/>
              <p:cNvSpPr>
                <a:spLocks noChangeShapeType="1"/>
              </p:cNvSpPr>
              <p:nvPr/>
            </p:nvSpPr>
            <p:spPr bwMode="auto">
              <a:xfrm>
                <a:off x="3892" y="1964"/>
                <a:ext cx="304" cy="1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7" name="Line 39"/>
              <p:cNvSpPr>
                <a:spLocks noChangeShapeType="1"/>
              </p:cNvSpPr>
              <p:nvPr/>
            </p:nvSpPr>
            <p:spPr bwMode="auto">
              <a:xfrm flipV="1">
                <a:off x="3908" y="2288"/>
                <a:ext cx="288" cy="17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8" name="Line 40"/>
              <p:cNvSpPr>
                <a:spLocks noChangeShapeType="1"/>
              </p:cNvSpPr>
              <p:nvPr/>
            </p:nvSpPr>
            <p:spPr bwMode="auto">
              <a:xfrm>
                <a:off x="4368" y="2212"/>
                <a:ext cx="2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29" name="Group 41"/>
              <p:cNvGrpSpPr>
                <a:grpSpLocks/>
              </p:cNvGrpSpPr>
              <p:nvPr/>
            </p:nvGrpSpPr>
            <p:grpSpPr bwMode="auto">
              <a:xfrm>
                <a:off x="3688" y="1792"/>
                <a:ext cx="1240" cy="840"/>
                <a:chOff x="3688" y="1792"/>
                <a:chExt cx="1240" cy="840"/>
              </a:xfrm>
            </p:grpSpPr>
            <p:sp>
              <p:nvSpPr>
                <p:cNvPr id="12330" name="Oval 42"/>
                <p:cNvSpPr>
                  <a:spLocks noChangeArrowheads="1"/>
                </p:cNvSpPr>
                <p:nvPr/>
              </p:nvSpPr>
              <p:spPr bwMode="auto">
                <a:xfrm>
                  <a:off x="4176" y="2080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1" name="Oval 43"/>
                <p:cNvSpPr>
                  <a:spLocks noChangeArrowheads="1"/>
                </p:cNvSpPr>
                <p:nvPr/>
              </p:nvSpPr>
              <p:spPr bwMode="auto">
                <a:xfrm>
                  <a:off x="4664" y="2080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2332" name="Group 44"/>
                <p:cNvGrpSpPr>
                  <a:grpSpLocks/>
                </p:cNvGrpSpPr>
                <p:nvPr/>
              </p:nvGrpSpPr>
              <p:grpSpPr bwMode="auto">
                <a:xfrm>
                  <a:off x="3688" y="1792"/>
                  <a:ext cx="264" cy="840"/>
                  <a:chOff x="3688" y="1792"/>
                  <a:chExt cx="264" cy="840"/>
                </a:xfrm>
              </p:grpSpPr>
              <p:sp>
                <p:nvSpPr>
                  <p:cNvPr id="12333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688" y="1792"/>
                    <a:ext cx="264" cy="26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34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688" y="2368"/>
                    <a:ext cx="264" cy="26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335" name="Text Box 47"/>
            <p:cNvSpPr txBox="1">
              <a:spLocks noChangeArrowheads="1"/>
            </p:cNvSpPr>
            <p:nvPr/>
          </p:nvSpPr>
          <p:spPr bwMode="auto">
            <a:xfrm>
              <a:off x="1951" y="2138"/>
              <a:ext cx="1547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id-ID" b="1"/>
                <a:t>A dan B keduanya harus diselesaikan sebelum C dapat dimulai</a:t>
              </a:r>
              <a:r>
                <a:rPr lang="en-US" b="1"/>
                <a:t> </a:t>
              </a:r>
              <a:endParaRPr lang="en-AU" b="1"/>
            </a:p>
          </p:txBody>
        </p:sp>
        <p:sp>
          <p:nvSpPr>
            <p:cNvPr id="12336" name="Text Box 48"/>
            <p:cNvSpPr txBox="1">
              <a:spLocks noChangeArrowheads="1"/>
            </p:cNvSpPr>
            <p:nvPr/>
          </p:nvSpPr>
          <p:spPr bwMode="auto">
            <a:xfrm>
              <a:off x="174" y="2267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(b)</a:t>
              </a:r>
            </a:p>
          </p:txBody>
        </p:sp>
        <p:sp>
          <p:nvSpPr>
            <p:cNvPr id="12337" name="Text Box 49"/>
            <p:cNvSpPr txBox="1">
              <a:spLocks noChangeArrowheads="1"/>
            </p:cNvSpPr>
            <p:nvPr/>
          </p:nvSpPr>
          <p:spPr bwMode="auto">
            <a:xfrm>
              <a:off x="770" y="1973"/>
              <a:ext cx="2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A</a:t>
              </a:r>
            </a:p>
          </p:txBody>
        </p:sp>
        <p:sp>
          <p:nvSpPr>
            <p:cNvPr id="12338" name="Text Box 50"/>
            <p:cNvSpPr txBox="1">
              <a:spLocks noChangeArrowheads="1"/>
            </p:cNvSpPr>
            <p:nvPr/>
          </p:nvSpPr>
          <p:spPr bwMode="auto">
            <a:xfrm>
              <a:off x="1270" y="2269"/>
              <a:ext cx="2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C</a:t>
              </a:r>
            </a:p>
          </p:txBody>
        </p:sp>
        <p:sp>
          <p:nvSpPr>
            <p:cNvPr id="12339" name="Text Box 51"/>
            <p:cNvSpPr txBox="1">
              <a:spLocks noChangeArrowheads="1"/>
            </p:cNvSpPr>
            <p:nvPr/>
          </p:nvSpPr>
          <p:spPr bwMode="auto">
            <a:xfrm>
              <a:off x="4478" y="2433"/>
              <a:ext cx="2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C</a:t>
              </a:r>
            </a:p>
          </p:txBody>
        </p:sp>
        <p:sp>
          <p:nvSpPr>
            <p:cNvPr id="12340" name="Text Box 52"/>
            <p:cNvSpPr txBox="1">
              <a:spLocks noChangeArrowheads="1"/>
            </p:cNvSpPr>
            <p:nvPr/>
          </p:nvSpPr>
          <p:spPr bwMode="auto">
            <a:xfrm>
              <a:off x="754" y="2553"/>
              <a:ext cx="2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B</a:t>
              </a:r>
            </a:p>
          </p:txBody>
        </p:sp>
        <p:sp>
          <p:nvSpPr>
            <p:cNvPr id="12341" name="Text Box 53"/>
            <p:cNvSpPr txBox="1">
              <a:spLocks noChangeArrowheads="1"/>
            </p:cNvSpPr>
            <p:nvPr/>
          </p:nvSpPr>
          <p:spPr bwMode="auto">
            <a:xfrm>
              <a:off x="4062" y="1981"/>
              <a:ext cx="2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A</a:t>
              </a:r>
            </a:p>
          </p:txBody>
        </p:sp>
        <p:sp>
          <p:nvSpPr>
            <p:cNvPr id="12342" name="Text Box 54"/>
            <p:cNvSpPr txBox="1">
              <a:spLocks noChangeArrowheads="1"/>
            </p:cNvSpPr>
            <p:nvPr/>
          </p:nvSpPr>
          <p:spPr bwMode="auto">
            <a:xfrm>
              <a:off x="4066" y="2549"/>
              <a:ext cx="2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B</a:t>
              </a:r>
            </a:p>
          </p:txBody>
        </p:sp>
      </p:grpSp>
      <p:grpSp>
        <p:nvGrpSpPr>
          <p:cNvPr id="12343" name="Group 55"/>
          <p:cNvGrpSpPr>
            <a:grpSpLocks/>
          </p:cNvGrpSpPr>
          <p:nvPr/>
        </p:nvGrpSpPr>
        <p:grpSpPr bwMode="auto">
          <a:xfrm>
            <a:off x="381000" y="5181600"/>
            <a:ext cx="7997825" cy="1422400"/>
            <a:chOff x="174" y="2949"/>
            <a:chExt cx="4846" cy="896"/>
          </a:xfrm>
        </p:grpSpPr>
        <p:grpSp>
          <p:nvGrpSpPr>
            <p:cNvPr id="12344" name="Group 56"/>
            <p:cNvGrpSpPr>
              <a:grpSpLocks/>
            </p:cNvGrpSpPr>
            <p:nvPr/>
          </p:nvGrpSpPr>
          <p:grpSpPr bwMode="auto">
            <a:xfrm>
              <a:off x="771" y="2964"/>
              <a:ext cx="773" cy="872"/>
              <a:chOff x="832" y="2576"/>
              <a:chExt cx="728" cy="872"/>
            </a:xfrm>
          </p:grpSpPr>
          <p:sp>
            <p:nvSpPr>
              <p:cNvPr id="12345" name="Line 57"/>
              <p:cNvSpPr>
                <a:spLocks noChangeShapeType="1"/>
              </p:cNvSpPr>
              <p:nvPr/>
            </p:nvSpPr>
            <p:spPr bwMode="auto">
              <a:xfrm flipV="1">
                <a:off x="1040" y="2788"/>
                <a:ext cx="284" cy="1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6" name="Line 58"/>
              <p:cNvSpPr>
                <a:spLocks noChangeShapeType="1"/>
              </p:cNvSpPr>
              <p:nvPr/>
            </p:nvSpPr>
            <p:spPr bwMode="auto">
              <a:xfrm>
                <a:off x="1032" y="3064"/>
                <a:ext cx="276" cy="1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47" name="Group 59"/>
              <p:cNvGrpSpPr>
                <a:grpSpLocks/>
              </p:cNvGrpSpPr>
              <p:nvPr/>
            </p:nvGrpSpPr>
            <p:grpSpPr bwMode="auto">
              <a:xfrm>
                <a:off x="832" y="2576"/>
                <a:ext cx="728" cy="872"/>
                <a:chOff x="832" y="2576"/>
                <a:chExt cx="728" cy="872"/>
              </a:xfrm>
            </p:grpSpPr>
            <p:sp>
              <p:nvSpPr>
                <p:cNvPr id="12348" name="Oval 60"/>
                <p:cNvSpPr>
                  <a:spLocks noChangeArrowheads="1"/>
                </p:cNvSpPr>
                <p:nvPr/>
              </p:nvSpPr>
              <p:spPr bwMode="auto">
                <a:xfrm>
                  <a:off x="1296" y="2576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9" name="Oval 61"/>
                <p:cNvSpPr>
                  <a:spLocks noChangeArrowheads="1"/>
                </p:cNvSpPr>
                <p:nvPr/>
              </p:nvSpPr>
              <p:spPr bwMode="auto">
                <a:xfrm>
                  <a:off x="832" y="2880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0" name="Oval 62"/>
                <p:cNvSpPr>
                  <a:spLocks noChangeArrowheads="1"/>
                </p:cNvSpPr>
                <p:nvPr/>
              </p:nvSpPr>
              <p:spPr bwMode="auto">
                <a:xfrm>
                  <a:off x="1296" y="3184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51" name="Group 63"/>
            <p:cNvGrpSpPr>
              <a:grpSpLocks/>
            </p:cNvGrpSpPr>
            <p:nvPr/>
          </p:nvGrpSpPr>
          <p:grpSpPr bwMode="auto">
            <a:xfrm>
              <a:off x="3756" y="2964"/>
              <a:ext cx="1264" cy="872"/>
              <a:chOff x="3688" y="2576"/>
              <a:chExt cx="1264" cy="872"/>
            </a:xfrm>
          </p:grpSpPr>
          <p:sp>
            <p:nvSpPr>
              <p:cNvPr id="12352" name="Line 64"/>
              <p:cNvSpPr>
                <a:spLocks noChangeShapeType="1"/>
              </p:cNvSpPr>
              <p:nvPr/>
            </p:nvSpPr>
            <p:spPr bwMode="auto">
              <a:xfrm>
                <a:off x="3892" y="3016"/>
                <a:ext cx="2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3" name="Line 65"/>
              <p:cNvSpPr>
                <a:spLocks noChangeShapeType="1"/>
              </p:cNvSpPr>
              <p:nvPr/>
            </p:nvSpPr>
            <p:spPr bwMode="auto">
              <a:xfrm flipV="1">
                <a:off x="4392" y="2764"/>
                <a:ext cx="304" cy="2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4" name="Line 66"/>
              <p:cNvSpPr>
                <a:spLocks noChangeShapeType="1"/>
              </p:cNvSpPr>
              <p:nvPr/>
            </p:nvSpPr>
            <p:spPr bwMode="auto">
              <a:xfrm>
                <a:off x="4392" y="3056"/>
                <a:ext cx="308" cy="1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55" name="Group 67"/>
              <p:cNvGrpSpPr>
                <a:grpSpLocks/>
              </p:cNvGrpSpPr>
              <p:nvPr/>
            </p:nvGrpSpPr>
            <p:grpSpPr bwMode="auto">
              <a:xfrm>
                <a:off x="3688" y="2576"/>
                <a:ext cx="1264" cy="872"/>
                <a:chOff x="3688" y="2576"/>
                <a:chExt cx="1264" cy="872"/>
              </a:xfrm>
            </p:grpSpPr>
            <p:sp>
              <p:nvSpPr>
                <p:cNvPr id="12356" name="Oval 68"/>
                <p:cNvSpPr>
                  <a:spLocks noChangeArrowheads="1"/>
                </p:cNvSpPr>
                <p:nvPr/>
              </p:nvSpPr>
              <p:spPr bwMode="auto">
                <a:xfrm>
                  <a:off x="3688" y="2880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7" name="Oval 69"/>
                <p:cNvSpPr>
                  <a:spLocks noChangeArrowheads="1"/>
                </p:cNvSpPr>
                <p:nvPr/>
              </p:nvSpPr>
              <p:spPr bwMode="auto">
                <a:xfrm>
                  <a:off x="4188" y="2880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2358" name="Group 70"/>
                <p:cNvGrpSpPr>
                  <a:grpSpLocks/>
                </p:cNvGrpSpPr>
                <p:nvPr/>
              </p:nvGrpSpPr>
              <p:grpSpPr bwMode="auto">
                <a:xfrm>
                  <a:off x="4688" y="2576"/>
                  <a:ext cx="264" cy="872"/>
                  <a:chOff x="4688" y="2576"/>
                  <a:chExt cx="264" cy="872"/>
                </a:xfrm>
              </p:grpSpPr>
              <p:sp>
                <p:nvSpPr>
                  <p:cNvPr id="12359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4688" y="2576"/>
                    <a:ext cx="264" cy="26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60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4688" y="3184"/>
                    <a:ext cx="264" cy="26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361" name="Text Box 73"/>
            <p:cNvSpPr txBox="1">
              <a:spLocks noChangeArrowheads="1"/>
            </p:cNvSpPr>
            <p:nvPr/>
          </p:nvSpPr>
          <p:spPr bwMode="auto">
            <a:xfrm>
              <a:off x="1951" y="3126"/>
              <a:ext cx="137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id-ID" b="1"/>
                <a:t>B dan C tidak dapat di mulai sebelum A selesai</a:t>
              </a:r>
              <a:r>
                <a:rPr lang="en-US" b="1"/>
                <a:t> </a:t>
              </a:r>
              <a:endParaRPr lang="en-AU" b="1"/>
            </a:p>
          </p:txBody>
        </p:sp>
        <p:sp>
          <p:nvSpPr>
            <p:cNvPr id="12362" name="Text Box 74"/>
            <p:cNvSpPr txBox="1">
              <a:spLocks noChangeArrowheads="1"/>
            </p:cNvSpPr>
            <p:nvPr/>
          </p:nvSpPr>
          <p:spPr bwMode="auto">
            <a:xfrm>
              <a:off x="174" y="3256"/>
              <a:ext cx="3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(c)</a:t>
              </a:r>
            </a:p>
          </p:txBody>
        </p:sp>
        <p:sp>
          <p:nvSpPr>
            <p:cNvPr id="12363" name="Text Box 75"/>
            <p:cNvSpPr txBox="1">
              <a:spLocks noChangeArrowheads="1"/>
            </p:cNvSpPr>
            <p:nvPr/>
          </p:nvSpPr>
          <p:spPr bwMode="auto">
            <a:xfrm>
              <a:off x="1274" y="2949"/>
              <a:ext cx="2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B</a:t>
              </a:r>
            </a:p>
          </p:txBody>
        </p:sp>
        <p:sp>
          <p:nvSpPr>
            <p:cNvPr id="12364" name="Text Box 76"/>
            <p:cNvSpPr txBox="1">
              <a:spLocks noChangeArrowheads="1"/>
            </p:cNvSpPr>
            <p:nvPr/>
          </p:nvSpPr>
          <p:spPr bwMode="auto">
            <a:xfrm>
              <a:off x="778" y="3245"/>
              <a:ext cx="2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A</a:t>
              </a:r>
            </a:p>
          </p:txBody>
        </p:sp>
        <p:sp>
          <p:nvSpPr>
            <p:cNvPr id="12365" name="Text Box 77"/>
            <p:cNvSpPr txBox="1">
              <a:spLocks noChangeArrowheads="1"/>
            </p:cNvSpPr>
            <p:nvPr/>
          </p:nvSpPr>
          <p:spPr bwMode="auto">
            <a:xfrm>
              <a:off x="1266" y="3557"/>
              <a:ext cx="2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C</a:t>
              </a:r>
            </a:p>
          </p:txBody>
        </p:sp>
        <p:sp>
          <p:nvSpPr>
            <p:cNvPr id="12366" name="Text Box 78"/>
            <p:cNvSpPr txBox="1">
              <a:spLocks noChangeArrowheads="1"/>
            </p:cNvSpPr>
            <p:nvPr/>
          </p:nvSpPr>
          <p:spPr bwMode="auto">
            <a:xfrm>
              <a:off x="3982" y="3413"/>
              <a:ext cx="2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A</a:t>
              </a:r>
            </a:p>
          </p:txBody>
        </p:sp>
        <p:sp>
          <p:nvSpPr>
            <p:cNvPr id="12367" name="Text Box 79"/>
            <p:cNvSpPr txBox="1">
              <a:spLocks noChangeArrowheads="1"/>
            </p:cNvSpPr>
            <p:nvPr/>
          </p:nvSpPr>
          <p:spPr bwMode="auto">
            <a:xfrm>
              <a:off x="4554" y="3209"/>
              <a:ext cx="2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B</a:t>
              </a:r>
            </a:p>
          </p:txBody>
        </p:sp>
        <p:sp>
          <p:nvSpPr>
            <p:cNvPr id="12368" name="Text Box 80"/>
            <p:cNvSpPr txBox="1">
              <a:spLocks noChangeArrowheads="1"/>
            </p:cNvSpPr>
            <p:nvPr/>
          </p:nvSpPr>
          <p:spPr bwMode="auto">
            <a:xfrm>
              <a:off x="4442" y="3557"/>
              <a:ext cx="2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C</a:t>
              </a:r>
            </a:p>
          </p:txBody>
        </p:sp>
      </p:grp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762000" y="1295400"/>
            <a:ext cx="7772400" cy="8699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34000" tIns="118800" rIns="234000" bIns="118800">
            <a:spAutoFit/>
          </a:bodyPr>
          <a:lstStyle/>
          <a:p>
            <a:pPr>
              <a:lnSpc>
                <a:spcPct val="85000"/>
              </a:lnSpc>
              <a:tabLst>
                <a:tab pos="1079500" algn="ctr"/>
                <a:tab pos="3314700" algn="ctr"/>
                <a:tab pos="6096000" algn="ctr"/>
              </a:tabLst>
            </a:pPr>
            <a:r>
              <a:rPr lang="en-AU" sz="2400" b="1" i="1">
                <a:solidFill>
                  <a:schemeClr val="bg1"/>
                </a:solidFill>
                <a:latin typeface="Arial" charset="0"/>
              </a:rPr>
              <a:t>	Activity on	Arti dari	Activity on</a:t>
            </a:r>
          </a:p>
          <a:p>
            <a:pPr>
              <a:lnSpc>
                <a:spcPct val="85000"/>
              </a:lnSpc>
              <a:tabLst>
                <a:tab pos="1079500" algn="ctr"/>
                <a:tab pos="3314700" algn="ctr"/>
                <a:tab pos="6096000" algn="ctr"/>
              </a:tabLst>
            </a:pPr>
            <a:r>
              <a:rPr lang="en-AU" sz="2400" b="1" i="1">
                <a:solidFill>
                  <a:schemeClr val="bg1"/>
                </a:solidFill>
                <a:latin typeface="Arial" charset="0"/>
              </a:rPr>
              <a:t>	Node (AON)	Aktivitas	Arrow (AOA)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276225" y="1828800"/>
            <a:ext cx="8785225" cy="4330700"/>
            <a:chOff x="174" y="1817"/>
            <a:chExt cx="5534" cy="2104"/>
          </a:xfrm>
        </p:grpSpPr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1959" y="1817"/>
              <a:ext cx="1333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id-ID" b="1"/>
                <a:t>C dan D tidak dapat dimulai hingga A dan B keduanya selesai</a:t>
              </a:r>
              <a:r>
                <a:rPr lang="en-US"/>
                <a:t> </a:t>
              </a:r>
              <a:endParaRPr lang="en-AU"/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182" y="2109"/>
              <a:ext cx="361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(d)</a:t>
              </a:r>
            </a:p>
          </p:txBody>
        </p:sp>
        <p:grpSp>
          <p:nvGrpSpPr>
            <p:cNvPr id="13330" name="Group 18"/>
            <p:cNvGrpSpPr>
              <a:grpSpLocks/>
            </p:cNvGrpSpPr>
            <p:nvPr/>
          </p:nvGrpSpPr>
          <p:grpSpPr bwMode="auto">
            <a:xfrm>
              <a:off x="615" y="1872"/>
              <a:ext cx="1066" cy="755"/>
              <a:chOff x="615" y="1897"/>
              <a:chExt cx="1066" cy="755"/>
            </a:xfrm>
          </p:grpSpPr>
          <p:sp>
            <p:nvSpPr>
              <p:cNvPr id="13331" name="Line 19"/>
              <p:cNvSpPr>
                <a:spLocks noChangeShapeType="1"/>
              </p:cNvSpPr>
              <p:nvPr/>
            </p:nvSpPr>
            <p:spPr bwMode="auto">
              <a:xfrm>
                <a:off x="788" y="2077"/>
                <a:ext cx="644" cy="3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Line 20"/>
              <p:cNvSpPr>
                <a:spLocks noChangeShapeType="1"/>
              </p:cNvSpPr>
              <p:nvPr/>
            </p:nvSpPr>
            <p:spPr bwMode="auto">
              <a:xfrm flipV="1">
                <a:off x="788" y="2109"/>
                <a:ext cx="644" cy="3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21"/>
              <p:cNvSpPr>
                <a:spLocks noChangeShapeType="1"/>
              </p:cNvSpPr>
              <p:nvPr/>
            </p:nvSpPr>
            <p:spPr bwMode="auto">
              <a:xfrm>
                <a:off x="836" y="2041"/>
                <a:ext cx="5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22"/>
              <p:cNvSpPr>
                <a:spLocks noChangeShapeType="1"/>
              </p:cNvSpPr>
              <p:nvPr/>
            </p:nvSpPr>
            <p:spPr bwMode="auto">
              <a:xfrm>
                <a:off x="844" y="2521"/>
                <a:ext cx="56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35" name="Group 23"/>
              <p:cNvGrpSpPr>
                <a:grpSpLocks/>
              </p:cNvGrpSpPr>
              <p:nvPr/>
            </p:nvGrpSpPr>
            <p:grpSpPr bwMode="auto">
              <a:xfrm>
                <a:off x="615" y="1897"/>
                <a:ext cx="266" cy="287"/>
                <a:chOff x="550" y="1893"/>
                <a:chExt cx="266" cy="287"/>
              </a:xfrm>
            </p:grpSpPr>
            <p:sp>
              <p:nvSpPr>
                <p:cNvPr id="13336" name="Oval 24"/>
                <p:cNvSpPr>
                  <a:spLocks noChangeArrowheads="1"/>
                </p:cNvSpPr>
                <p:nvPr/>
              </p:nvSpPr>
              <p:spPr bwMode="auto">
                <a:xfrm>
                  <a:off x="552" y="1916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50" y="1893"/>
                  <a:ext cx="255" cy="2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AU" sz="2400" b="1" i="1">
                      <a:latin typeface="Arial" charset="0"/>
                    </a:rPr>
                    <a:t>A</a:t>
                  </a:r>
                </a:p>
              </p:txBody>
            </p:sp>
          </p:grpSp>
          <p:grpSp>
            <p:nvGrpSpPr>
              <p:cNvPr id="13338" name="Group 26"/>
              <p:cNvGrpSpPr>
                <a:grpSpLocks/>
              </p:cNvGrpSpPr>
              <p:nvPr/>
            </p:nvGrpSpPr>
            <p:grpSpPr bwMode="auto">
              <a:xfrm>
                <a:off x="616" y="2373"/>
                <a:ext cx="264" cy="271"/>
                <a:chOff x="1064" y="1909"/>
                <a:chExt cx="264" cy="271"/>
              </a:xfrm>
            </p:grpSpPr>
            <p:sp>
              <p:nvSpPr>
                <p:cNvPr id="13339" name="Oval 27"/>
                <p:cNvSpPr>
                  <a:spLocks noChangeArrowheads="1"/>
                </p:cNvSpPr>
                <p:nvPr/>
              </p:nvSpPr>
              <p:spPr bwMode="auto">
                <a:xfrm>
                  <a:off x="1064" y="1916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4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066" y="1909"/>
                  <a:ext cx="255" cy="2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AU" sz="2400" b="1" i="1">
                      <a:latin typeface="Arial" charset="0"/>
                    </a:rPr>
                    <a:t>B</a:t>
                  </a:r>
                </a:p>
              </p:txBody>
            </p:sp>
          </p:grpSp>
          <p:grpSp>
            <p:nvGrpSpPr>
              <p:cNvPr id="13341" name="Group 29"/>
              <p:cNvGrpSpPr>
                <a:grpSpLocks/>
              </p:cNvGrpSpPr>
              <p:nvPr/>
            </p:nvGrpSpPr>
            <p:grpSpPr bwMode="auto">
              <a:xfrm>
                <a:off x="1415" y="1897"/>
                <a:ext cx="266" cy="279"/>
                <a:chOff x="1574" y="1901"/>
                <a:chExt cx="266" cy="279"/>
              </a:xfrm>
            </p:grpSpPr>
            <p:sp>
              <p:nvSpPr>
                <p:cNvPr id="13342" name="Oval 30"/>
                <p:cNvSpPr>
                  <a:spLocks noChangeArrowheads="1"/>
                </p:cNvSpPr>
                <p:nvPr/>
              </p:nvSpPr>
              <p:spPr bwMode="auto">
                <a:xfrm>
                  <a:off x="1576" y="1916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4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574" y="1901"/>
                  <a:ext cx="255" cy="2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AU" sz="2400" b="1" i="1">
                      <a:latin typeface="Arial" charset="0"/>
                    </a:rPr>
                    <a:t>C</a:t>
                  </a:r>
                </a:p>
              </p:txBody>
            </p:sp>
          </p:grpSp>
          <p:grpSp>
            <p:nvGrpSpPr>
              <p:cNvPr id="13344" name="Group 32"/>
              <p:cNvGrpSpPr>
                <a:grpSpLocks/>
              </p:cNvGrpSpPr>
              <p:nvPr/>
            </p:nvGrpSpPr>
            <p:grpSpPr bwMode="auto">
              <a:xfrm>
                <a:off x="1416" y="2373"/>
                <a:ext cx="264" cy="279"/>
                <a:chOff x="1272" y="2333"/>
                <a:chExt cx="264" cy="279"/>
              </a:xfrm>
            </p:grpSpPr>
            <p:sp>
              <p:nvSpPr>
                <p:cNvPr id="13345" name="Oval 33"/>
                <p:cNvSpPr>
                  <a:spLocks noChangeArrowheads="1"/>
                </p:cNvSpPr>
                <p:nvPr/>
              </p:nvSpPr>
              <p:spPr bwMode="auto">
                <a:xfrm>
                  <a:off x="1272" y="2348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4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278" y="2333"/>
                  <a:ext cx="255" cy="2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AU" sz="2400" b="1" i="1">
                      <a:latin typeface="Arial" charset="0"/>
                    </a:rPr>
                    <a:t>D</a:t>
                  </a:r>
                </a:p>
              </p:txBody>
            </p:sp>
          </p:grpSp>
        </p:grpSp>
        <p:grpSp>
          <p:nvGrpSpPr>
            <p:cNvPr id="13347" name="Group 35"/>
            <p:cNvGrpSpPr>
              <a:grpSpLocks/>
            </p:cNvGrpSpPr>
            <p:nvPr/>
          </p:nvGrpSpPr>
          <p:grpSpPr bwMode="auto">
            <a:xfrm>
              <a:off x="3660" y="1842"/>
              <a:ext cx="1452" cy="817"/>
              <a:chOff x="3540" y="1909"/>
              <a:chExt cx="1452" cy="817"/>
            </a:xfrm>
          </p:grpSpPr>
          <p:sp>
            <p:nvSpPr>
              <p:cNvPr id="13348" name="Line 36"/>
              <p:cNvSpPr>
                <a:spLocks noChangeShapeType="1"/>
              </p:cNvSpPr>
              <p:nvPr/>
            </p:nvSpPr>
            <p:spPr bwMode="auto">
              <a:xfrm>
                <a:off x="4308" y="2340"/>
                <a:ext cx="424" cy="2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9" name="Line 37"/>
              <p:cNvSpPr>
                <a:spLocks noChangeShapeType="1"/>
              </p:cNvSpPr>
              <p:nvPr/>
            </p:nvSpPr>
            <p:spPr bwMode="auto">
              <a:xfrm flipV="1">
                <a:off x="4316" y="2096"/>
                <a:ext cx="416" cy="2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0" name="Line 38"/>
              <p:cNvSpPr>
                <a:spLocks noChangeShapeType="1"/>
              </p:cNvSpPr>
              <p:nvPr/>
            </p:nvSpPr>
            <p:spPr bwMode="auto">
              <a:xfrm>
                <a:off x="3712" y="2072"/>
                <a:ext cx="424" cy="2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1" name="Line 39"/>
              <p:cNvSpPr>
                <a:spLocks noChangeShapeType="1"/>
              </p:cNvSpPr>
              <p:nvPr/>
            </p:nvSpPr>
            <p:spPr bwMode="auto">
              <a:xfrm flipV="1">
                <a:off x="3728" y="2380"/>
                <a:ext cx="416" cy="2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2" name="Oval 40"/>
              <p:cNvSpPr>
                <a:spLocks noChangeArrowheads="1"/>
              </p:cNvSpPr>
              <p:nvPr/>
            </p:nvSpPr>
            <p:spPr bwMode="auto">
              <a:xfrm>
                <a:off x="4134" y="2204"/>
                <a:ext cx="264" cy="2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353" name="Group 41"/>
              <p:cNvGrpSpPr>
                <a:grpSpLocks/>
              </p:cNvGrpSpPr>
              <p:nvPr/>
            </p:nvGrpSpPr>
            <p:grpSpPr bwMode="auto">
              <a:xfrm>
                <a:off x="4728" y="1916"/>
                <a:ext cx="264" cy="810"/>
                <a:chOff x="4776" y="1916"/>
                <a:chExt cx="264" cy="810"/>
              </a:xfrm>
            </p:grpSpPr>
            <p:sp>
              <p:nvSpPr>
                <p:cNvPr id="13354" name="Oval 42"/>
                <p:cNvSpPr>
                  <a:spLocks noChangeArrowheads="1"/>
                </p:cNvSpPr>
                <p:nvPr/>
              </p:nvSpPr>
              <p:spPr bwMode="auto">
                <a:xfrm>
                  <a:off x="4776" y="1916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5" name="Oval 43"/>
                <p:cNvSpPr>
                  <a:spLocks noChangeArrowheads="1"/>
                </p:cNvSpPr>
                <p:nvPr/>
              </p:nvSpPr>
              <p:spPr bwMode="auto">
                <a:xfrm>
                  <a:off x="4776" y="246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356" name="Text Box 44"/>
              <p:cNvSpPr txBox="1">
                <a:spLocks noChangeArrowheads="1"/>
              </p:cNvSpPr>
              <p:nvPr/>
            </p:nvSpPr>
            <p:spPr bwMode="auto">
              <a:xfrm>
                <a:off x="3878" y="2445"/>
                <a:ext cx="25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AU" sz="2400" b="1" i="1">
                    <a:latin typeface="Arial" charset="0"/>
                  </a:rPr>
                  <a:t>B</a:t>
                </a:r>
              </a:p>
            </p:txBody>
          </p:sp>
          <p:sp>
            <p:nvSpPr>
              <p:cNvPr id="13357" name="Text Box 45"/>
              <p:cNvSpPr txBox="1">
                <a:spLocks noChangeArrowheads="1"/>
              </p:cNvSpPr>
              <p:nvPr/>
            </p:nvSpPr>
            <p:spPr bwMode="auto">
              <a:xfrm>
                <a:off x="3866" y="1909"/>
                <a:ext cx="25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AU" sz="2400" b="1" i="1">
                    <a:latin typeface="Arial" charset="0"/>
                  </a:rPr>
                  <a:t>A</a:t>
                </a:r>
              </a:p>
            </p:txBody>
          </p:sp>
          <p:sp>
            <p:nvSpPr>
              <p:cNvPr id="13358" name="Text Box 46"/>
              <p:cNvSpPr txBox="1">
                <a:spLocks noChangeArrowheads="1"/>
              </p:cNvSpPr>
              <p:nvPr/>
            </p:nvSpPr>
            <p:spPr bwMode="auto">
              <a:xfrm>
                <a:off x="4386" y="1909"/>
                <a:ext cx="25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AU" sz="2400" b="1" i="1">
                    <a:latin typeface="Arial" charset="0"/>
                  </a:rPr>
                  <a:t>C</a:t>
                </a:r>
              </a:p>
            </p:txBody>
          </p:sp>
          <p:grpSp>
            <p:nvGrpSpPr>
              <p:cNvPr id="13359" name="Group 47"/>
              <p:cNvGrpSpPr>
                <a:grpSpLocks/>
              </p:cNvGrpSpPr>
              <p:nvPr/>
            </p:nvGrpSpPr>
            <p:grpSpPr bwMode="auto">
              <a:xfrm>
                <a:off x="3540" y="1916"/>
                <a:ext cx="264" cy="810"/>
                <a:chOff x="3540" y="1916"/>
                <a:chExt cx="264" cy="810"/>
              </a:xfrm>
            </p:grpSpPr>
            <p:sp>
              <p:nvSpPr>
                <p:cNvPr id="13360" name="Oval 48"/>
                <p:cNvSpPr>
                  <a:spLocks noChangeArrowheads="1"/>
                </p:cNvSpPr>
                <p:nvPr/>
              </p:nvSpPr>
              <p:spPr bwMode="auto">
                <a:xfrm>
                  <a:off x="3540" y="1916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1" name="Oval 49"/>
                <p:cNvSpPr>
                  <a:spLocks noChangeArrowheads="1"/>
                </p:cNvSpPr>
                <p:nvPr/>
              </p:nvSpPr>
              <p:spPr bwMode="auto">
                <a:xfrm>
                  <a:off x="3540" y="246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362" name="Text Box 50"/>
              <p:cNvSpPr txBox="1">
                <a:spLocks noChangeArrowheads="1"/>
              </p:cNvSpPr>
              <p:nvPr/>
            </p:nvSpPr>
            <p:spPr bwMode="auto">
              <a:xfrm>
                <a:off x="4382" y="2445"/>
                <a:ext cx="25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AU" sz="2400" b="1" i="1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13363" name="Group 51"/>
            <p:cNvGrpSpPr>
              <a:grpSpLocks/>
            </p:cNvGrpSpPr>
            <p:nvPr/>
          </p:nvGrpSpPr>
          <p:grpSpPr bwMode="auto">
            <a:xfrm>
              <a:off x="174" y="2860"/>
              <a:ext cx="5534" cy="1061"/>
              <a:chOff x="174" y="2860"/>
              <a:chExt cx="5534" cy="1061"/>
            </a:xfrm>
          </p:grpSpPr>
          <p:sp>
            <p:nvSpPr>
              <p:cNvPr id="13364" name="Text Box 52"/>
              <p:cNvSpPr txBox="1">
                <a:spLocks noChangeArrowheads="1"/>
              </p:cNvSpPr>
              <p:nvPr/>
            </p:nvSpPr>
            <p:spPr bwMode="auto">
              <a:xfrm>
                <a:off x="1951" y="2860"/>
                <a:ext cx="1547" cy="9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id-ID" b="1"/>
                  <a:t>C tidak dapat dimulai setelah A dan B selesai, D tidak dapat dimulai sebelum B selesai. Kegiatan Dummy ditunjukan pada AOA</a:t>
                </a:r>
                <a:r>
                  <a:rPr lang="en-US"/>
                  <a:t> </a:t>
                </a:r>
                <a:endParaRPr lang="en-AU"/>
              </a:p>
            </p:txBody>
          </p:sp>
          <p:sp>
            <p:nvSpPr>
              <p:cNvPr id="13365" name="Text Box 53"/>
              <p:cNvSpPr txBox="1">
                <a:spLocks noChangeArrowheads="1"/>
              </p:cNvSpPr>
              <p:nvPr/>
            </p:nvSpPr>
            <p:spPr bwMode="auto">
              <a:xfrm>
                <a:off x="174" y="3315"/>
                <a:ext cx="351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AU" sz="2400" b="1" i="1">
                    <a:latin typeface="Arial" charset="0"/>
                  </a:rPr>
                  <a:t>(e)</a:t>
                </a:r>
              </a:p>
            </p:txBody>
          </p:sp>
          <p:grpSp>
            <p:nvGrpSpPr>
              <p:cNvPr id="13366" name="Group 54"/>
              <p:cNvGrpSpPr>
                <a:grpSpLocks/>
              </p:cNvGrpSpPr>
              <p:nvPr/>
            </p:nvGrpSpPr>
            <p:grpSpPr bwMode="auto">
              <a:xfrm>
                <a:off x="3632" y="2933"/>
                <a:ext cx="2076" cy="988"/>
                <a:chOff x="3512" y="3039"/>
                <a:chExt cx="2076" cy="988"/>
              </a:xfrm>
            </p:grpSpPr>
            <p:sp>
              <p:nvSpPr>
                <p:cNvPr id="13367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280" y="3308"/>
                  <a:ext cx="0" cy="42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68" name="Group 56"/>
                <p:cNvGrpSpPr>
                  <a:grpSpLocks/>
                </p:cNvGrpSpPr>
                <p:nvPr/>
              </p:nvGrpSpPr>
              <p:grpSpPr bwMode="auto">
                <a:xfrm>
                  <a:off x="3512" y="3039"/>
                  <a:ext cx="1546" cy="988"/>
                  <a:chOff x="3792" y="3039"/>
                  <a:chExt cx="1546" cy="988"/>
                </a:xfrm>
              </p:grpSpPr>
              <p:grpSp>
                <p:nvGrpSpPr>
                  <p:cNvPr id="1336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4652" y="3168"/>
                    <a:ext cx="420" cy="627"/>
                    <a:chOff x="4012" y="3168"/>
                    <a:chExt cx="420" cy="627"/>
                  </a:xfrm>
                </p:grpSpPr>
                <p:sp>
                  <p:nvSpPr>
                    <p:cNvPr id="13370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20" y="3168"/>
                      <a:ext cx="408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71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2" y="3795"/>
                      <a:ext cx="420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337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4012" y="3168"/>
                    <a:ext cx="420" cy="627"/>
                    <a:chOff x="4012" y="3168"/>
                    <a:chExt cx="420" cy="627"/>
                  </a:xfrm>
                </p:grpSpPr>
                <p:sp>
                  <p:nvSpPr>
                    <p:cNvPr id="13373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20" y="3168"/>
                      <a:ext cx="408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74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2" y="3795"/>
                      <a:ext cx="420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3375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38" y="3189"/>
                    <a:ext cx="255" cy="2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AU" sz="2400" b="1" i="1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13376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90" y="3189"/>
                    <a:ext cx="255" cy="2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AU" sz="2400" b="1" i="1">
                        <a:latin typeface="Arial" charset="0"/>
                      </a:rPr>
                      <a:t>A</a:t>
                    </a:r>
                  </a:p>
                </p:txBody>
              </p:sp>
              <p:sp>
                <p:nvSpPr>
                  <p:cNvPr id="13377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98" y="3805"/>
                    <a:ext cx="255" cy="2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AU" sz="2400" b="1" i="1">
                        <a:latin typeface="Arial" charset="0"/>
                      </a:rPr>
                      <a:t>B</a:t>
                    </a:r>
                  </a:p>
                </p:txBody>
              </p:sp>
              <p:grpSp>
                <p:nvGrpSpPr>
                  <p:cNvPr id="1337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3792" y="3039"/>
                    <a:ext cx="1546" cy="888"/>
                    <a:chOff x="3780" y="2923"/>
                    <a:chExt cx="1546" cy="888"/>
                  </a:xfrm>
                </p:grpSpPr>
                <p:grpSp>
                  <p:nvGrpSpPr>
                    <p:cNvPr id="13379" name="Group 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80" y="2924"/>
                      <a:ext cx="264" cy="887"/>
                      <a:chOff x="3780" y="2920"/>
                      <a:chExt cx="264" cy="887"/>
                    </a:xfrm>
                  </p:grpSpPr>
                  <p:sp>
                    <p:nvSpPr>
                      <p:cNvPr id="13380" name="Oval 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80" y="2920"/>
                        <a:ext cx="264" cy="264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81" name="Oval 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80" y="3543"/>
                        <a:ext cx="264" cy="264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3382" name="Group 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21" y="2923"/>
                      <a:ext cx="264" cy="888"/>
                      <a:chOff x="4418" y="2919"/>
                      <a:chExt cx="264" cy="888"/>
                    </a:xfrm>
                  </p:grpSpPr>
                  <p:sp>
                    <p:nvSpPr>
                      <p:cNvPr id="13383" name="Oval 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18" y="3543"/>
                        <a:ext cx="264" cy="264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84" name="Oval 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18" y="2919"/>
                        <a:ext cx="264" cy="264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3385" name="Group 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62" y="2924"/>
                      <a:ext cx="264" cy="887"/>
                      <a:chOff x="4958" y="2920"/>
                      <a:chExt cx="264" cy="887"/>
                    </a:xfrm>
                  </p:grpSpPr>
                  <p:sp>
                    <p:nvSpPr>
                      <p:cNvPr id="13386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58" y="3543"/>
                        <a:ext cx="264" cy="264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87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58" y="2920"/>
                        <a:ext cx="264" cy="264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13388" name="Text Box 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38" y="3805"/>
                    <a:ext cx="255" cy="2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AU" sz="2400" b="1" i="1">
                        <a:latin typeface="Arial" charset="0"/>
                      </a:rPr>
                      <a:t>D</a:t>
                    </a:r>
                  </a:p>
                </p:txBody>
              </p:sp>
            </p:grpSp>
            <p:sp>
              <p:nvSpPr>
                <p:cNvPr id="13389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4291" y="3423"/>
                  <a:ext cx="1297" cy="1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AU" sz="2000" b="1" i="1">
                      <a:latin typeface="Arial" charset="0"/>
                    </a:rPr>
                    <a:t>Dummy activity</a:t>
                  </a:r>
                </a:p>
              </p:txBody>
            </p:sp>
          </p:grpSp>
          <p:grpSp>
            <p:nvGrpSpPr>
              <p:cNvPr id="13390" name="Group 78"/>
              <p:cNvGrpSpPr>
                <a:grpSpLocks/>
              </p:cNvGrpSpPr>
              <p:nvPr/>
            </p:nvGrpSpPr>
            <p:grpSpPr bwMode="auto">
              <a:xfrm>
                <a:off x="615" y="3077"/>
                <a:ext cx="1066" cy="755"/>
                <a:chOff x="615" y="3009"/>
                <a:chExt cx="1066" cy="755"/>
              </a:xfrm>
            </p:grpSpPr>
            <p:sp>
              <p:nvSpPr>
                <p:cNvPr id="13391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788" y="3221"/>
                  <a:ext cx="644" cy="38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92" name="Line 80"/>
                <p:cNvSpPr>
                  <a:spLocks noChangeShapeType="1"/>
                </p:cNvSpPr>
                <p:nvPr/>
              </p:nvSpPr>
              <p:spPr bwMode="auto">
                <a:xfrm>
                  <a:off x="836" y="3153"/>
                  <a:ext cx="57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93" name="Line 81"/>
                <p:cNvSpPr>
                  <a:spLocks noChangeShapeType="1"/>
                </p:cNvSpPr>
                <p:nvPr/>
              </p:nvSpPr>
              <p:spPr bwMode="auto">
                <a:xfrm>
                  <a:off x="844" y="3633"/>
                  <a:ext cx="5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94" name="Oval 82"/>
                <p:cNvSpPr>
                  <a:spLocks noChangeArrowheads="1"/>
                </p:cNvSpPr>
                <p:nvPr/>
              </p:nvSpPr>
              <p:spPr bwMode="auto">
                <a:xfrm>
                  <a:off x="617" y="303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95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615" y="3009"/>
                  <a:ext cx="255" cy="2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AU" sz="2400" b="1" i="1">
                      <a:latin typeface="Arial" charset="0"/>
                    </a:rPr>
                    <a:t>A</a:t>
                  </a:r>
                </a:p>
              </p:txBody>
            </p:sp>
            <p:sp>
              <p:nvSpPr>
                <p:cNvPr id="13396" name="Oval 84"/>
                <p:cNvSpPr>
                  <a:spLocks noChangeArrowheads="1"/>
                </p:cNvSpPr>
                <p:nvPr/>
              </p:nvSpPr>
              <p:spPr bwMode="auto">
                <a:xfrm>
                  <a:off x="616" y="349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97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618" y="3485"/>
                  <a:ext cx="255" cy="2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AU" sz="2400" b="1" i="1">
                      <a:latin typeface="Arial" charset="0"/>
                    </a:rPr>
                    <a:t>B</a:t>
                  </a:r>
                </a:p>
              </p:txBody>
            </p:sp>
            <p:sp>
              <p:nvSpPr>
                <p:cNvPr id="13398" name="Oval 86"/>
                <p:cNvSpPr>
                  <a:spLocks noChangeArrowheads="1"/>
                </p:cNvSpPr>
                <p:nvPr/>
              </p:nvSpPr>
              <p:spPr bwMode="auto">
                <a:xfrm>
                  <a:off x="1417" y="3024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99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1415" y="3009"/>
                  <a:ext cx="255" cy="2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AU" sz="2400" b="1" i="1">
                      <a:latin typeface="Arial" charset="0"/>
                    </a:rPr>
                    <a:t>C</a:t>
                  </a:r>
                </a:p>
              </p:txBody>
            </p:sp>
            <p:sp>
              <p:nvSpPr>
                <p:cNvPr id="13400" name="Oval 88"/>
                <p:cNvSpPr>
                  <a:spLocks noChangeArrowheads="1"/>
                </p:cNvSpPr>
                <p:nvPr/>
              </p:nvSpPr>
              <p:spPr bwMode="auto">
                <a:xfrm>
                  <a:off x="1416" y="3500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1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1422" y="3485"/>
                  <a:ext cx="255" cy="2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AU" sz="2400" b="1" i="1">
                      <a:latin typeface="Arial" charset="0"/>
                    </a:rPr>
                    <a:t>D</a:t>
                  </a:r>
                </a:p>
              </p:txBody>
            </p:sp>
          </p:grpSp>
        </p:grpSp>
      </p:grpSp>
      <p:sp>
        <p:nvSpPr>
          <p:cNvPr id="13404" name="Text Box 92"/>
          <p:cNvSpPr txBox="1">
            <a:spLocks noChangeArrowheads="1"/>
          </p:cNvSpPr>
          <p:nvPr/>
        </p:nvSpPr>
        <p:spPr bwMode="auto">
          <a:xfrm>
            <a:off x="609600" y="304800"/>
            <a:ext cx="7772400" cy="8699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34000" tIns="118800" rIns="234000" bIns="118800">
            <a:spAutoFit/>
          </a:bodyPr>
          <a:lstStyle/>
          <a:p>
            <a:pPr>
              <a:lnSpc>
                <a:spcPct val="85000"/>
              </a:lnSpc>
              <a:tabLst>
                <a:tab pos="1079500" algn="ctr"/>
                <a:tab pos="3314700" algn="ctr"/>
                <a:tab pos="6096000" algn="ctr"/>
              </a:tabLst>
            </a:pPr>
            <a:r>
              <a:rPr lang="en-AU" sz="2400" b="1" i="1">
                <a:solidFill>
                  <a:schemeClr val="bg1"/>
                </a:solidFill>
                <a:latin typeface="Arial" charset="0"/>
              </a:rPr>
              <a:t>	Activity on	Arti dari	Activity on</a:t>
            </a:r>
          </a:p>
          <a:p>
            <a:pPr>
              <a:lnSpc>
                <a:spcPct val="85000"/>
              </a:lnSpc>
              <a:tabLst>
                <a:tab pos="1079500" algn="ctr"/>
                <a:tab pos="3314700" algn="ctr"/>
                <a:tab pos="6096000" algn="ctr"/>
              </a:tabLst>
            </a:pPr>
            <a:r>
              <a:rPr lang="en-AU" sz="2400" b="1" i="1">
                <a:solidFill>
                  <a:schemeClr val="bg1"/>
                </a:solidFill>
                <a:latin typeface="Arial" charset="0"/>
              </a:rPr>
              <a:t>	Node (AON)	Aktivitas	Arrow (AOA)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352425" y="1143000"/>
            <a:ext cx="8181975" cy="4278313"/>
            <a:chOff x="222" y="1886"/>
            <a:chExt cx="5138" cy="1305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1999" y="1886"/>
              <a:ext cx="1427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</a:pPr>
              <a:endParaRPr lang="en-US" b="1" dirty="0"/>
            </a:p>
            <a:p>
              <a:pPr>
                <a:lnSpc>
                  <a:spcPct val="85000"/>
                </a:lnSpc>
              </a:pPr>
              <a:endParaRPr lang="en-US" b="1" dirty="0"/>
            </a:p>
            <a:p>
              <a:pPr>
                <a:lnSpc>
                  <a:spcPct val="85000"/>
                </a:lnSpc>
              </a:pPr>
              <a:endParaRPr lang="en-US" b="1" dirty="0"/>
            </a:p>
            <a:p>
              <a:pPr>
                <a:lnSpc>
                  <a:spcPct val="85000"/>
                </a:lnSpc>
              </a:pPr>
              <a:endParaRPr lang="en-US" b="1" dirty="0"/>
            </a:p>
            <a:p>
              <a:pPr>
                <a:lnSpc>
                  <a:spcPct val="85000"/>
                </a:lnSpc>
              </a:pPr>
              <a:r>
                <a:rPr lang="id-ID" b="1" dirty="0"/>
                <a:t>B dan C tidak dapat dimulai hingga A selesai. D tidak dapat dimulai sebelum B dan C selesai. Kegiatan dummy ditunjukan pada AOA.</a:t>
              </a:r>
              <a:r>
                <a:rPr lang="en-US" dirty="0"/>
                <a:t> </a:t>
              </a:r>
              <a:endParaRPr lang="en-AU" dirty="0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222" y="2586"/>
              <a:ext cx="30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400" b="1" i="1">
                  <a:latin typeface="Arial" charset="0"/>
                </a:rPr>
                <a:t>(f)</a:t>
              </a:r>
            </a:p>
          </p:txBody>
        </p:sp>
        <p:grpSp>
          <p:nvGrpSpPr>
            <p:cNvPr id="18439" name="Group 7"/>
            <p:cNvGrpSpPr>
              <a:grpSpLocks/>
            </p:cNvGrpSpPr>
            <p:nvPr/>
          </p:nvGrpSpPr>
          <p:grpSpPr bwMode="auto">
            <a:xfrm>
              <a:off x="603" y="2317"/>
              <a:ext cx="1229" cy="817"/>
              <a:chOff x="555" y="2035"/>
              <a:chExt cx="1229" cy="817"/>
            </a:xfrm>
          </p:grpSpPr>
          <p:sp>
            <p:nvSpPr>
              <p:cNvPr id="18440" name="Line 8"/>
              <p:cNvSpPr>
                <a:spLocks noChangeShapeType="1"/>
              </p:cNvSpPr>
              <p:nvPr/>
            </p:nvSpPr>
            <p:spPr bwMode="auto">
              <a:xfrm>
                <a:off x="744" y="2264"/>
                <a:ext cx="320" cy="3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 rot="-5400000">
                <a:off x="1198" y="2314"/>
                <a:ext cx="384" cy="33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2" name="Line 10"/>
              <p:cNvSpPr>
                <a:spLocks noChangeShapeType="1"/>
              </p:cNvSpPr>
              <p:nvPr/>
            </p:nvSpPr>
            <p:spPr bwMode="auto">
              <a:xfrm>
                <a:off x="733" y="2179"/>
                <a:ext cx="2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Line 11"/>
              <p:cNvSpPr>
                <a:spLocks noChangeShapeType="1"/>
              </p:cNvSpPr>
              <p:nvPr/>
            </p:nvSpPr>
            <p:spPr bwMode="auto">
              <a:xfrm>
                <a:off x="1203" y="2179"/>
                <a:ext cx="2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444" name="Group 12"/>
              <p:cNvGrpSpPr>
                <a:grpSpLocks/>
              </p:cNvGrpSpPr>
              <p:nvPr/>
            </p:nvGrpSpPr>
            <p:grpSpPr bwMode="auto">
              <a:xfrm>
                <a:off x="555" y="2035"/>
                <a:ext cx="280" cy="287"/>
                <a:chOff x="771" y="2333"/>
                <a:chExt cx="280" cy="287"/>
              </a:xfrm>
            </p:grpSpPr>
            <p:sp>
              <p:nvSpPr>
                <p:cNvPr id="18445" name="Oval 13"/>
                <p:cNvSpPr>
                  <a:spLocks noChangeArrowheads="1"/>
                </p:cNvSpPr>
                <p:nvPr/>
              </p:nvSpPr>
              <p:spPr bwMode="auto">
                <a:xfrm>
                  <a:off x="771" y="2356"/>
                  <a:ext cx="280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78" y="2333"/>
                  <a:ext cx="254" cy="1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AU" sz="2400" b="1" i="1">
                      <a:latin typeface="Arial" charset="0"/>
                    </a:rPr>
                    <a:t>A</a:t>
                  </a:r>
                </a:p>
              </p:txBody>
            </p:sp>
          </p:grpSp>
          <p:grpSp>
            <p:nvGrpSpPr>
              <p:cNvPr id="18447" name="Group 15"/>
              <p:cNvGrpSpPr>
                <a:grpSpLocks/>
              </p:cNvGrpSpPr>
              <p:nvPr/>
            </p:nvGrpSpPr>
            <p:grpSpPr bwMode="auto">
              <a:xfrm>
                <a:off x="1030" y="2573"/>
                <a:ext cx="280" cy="279"/>
                <a:chOff x="1264" y="2645"/>
                <a:chExt cx="280" cy="279"/>
              </a:xfrm>
            </p:grpSpPr>
            <p:sp>
              <p:nvSpPr>
                <p:cNvPr id="18448" name="Oval 16"/>
                <p:cNvSpPr>
                  <a:spLocks noChangeArrowheads="1"/>
                </p:cNvSpPr>
                <p:nvPr/>
              </p:nvSpPr>
              <p:spPr bwMode="auto">
                <a:xfrm>
                  <a:off x="1264" y="2660"/>
                  <a:ext cx="280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266" y="2645"/>
                  <a:ext cx="255" cy="1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AU" sz="2400" b="1" i="1">
                      <a:latin typeface="Arial" charset="0"/>
                    </a:rPr>
                    <a:t>C</a:t>
                  </a:r>
                </a:p>
              </p:txBody>
            </p:sp>
          </p:grpSp>
          <p:grpSp>
            <p:nvGrpSpPr>
              <p:cNvPr id="18450" name="Group 18"/>
              <p:cNvGrpSpPr>
                <a:grpSpLocks/>
              </p:cNvGrpSpPr>
              <p:nvPr/>
            </p:nvGrpSpPr>
            <p:grpSpPr bwMode="auto">
              <a:xfrm>
                <a:off x="1504" y="2035"/>
                <a:ext cx="280" cy="279"/>
                <a:chOff x="1328" y="2997"/>
                <a:chExt cx="280" cy="279"/>
              </a:xfrm>
            </p:grpSpPr>
            <p:sp>
              <p:nvSpPr>
                <p:cNvPr id="18451" name="Oval 19"/>
                <p:cNvSpPr>
                  <a:spLocks noChangeArrowheads="1"/>
                </p:cNvSpPr>
                <p:nvPr/>
              </p:nvSpPr>
              <p:spPr bwMode="auto">
                <a:xfrm>
                  <a:off x="1328" y="3012"/>
                  <a:ext cx="280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338" y="2997"/>
                  <a:ext cx="254" cy="1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AU" sz="2400" b="1" i="1">
                      <a:latin typeface="Arial" charset="0"/>
                    </a:rPr>
                    <a:t>D</a:t>
                  </a:r>
                </a:p>
              </p:txBody>
            </p:sp>
          </p:grpSp>
          <p:grpSp>
            <p:nvGrpSpPr>
              <p:cNvPr id="18453" name="Group 21"/>
              <p:cNvGrpSpPr>
                <a:grpSpLocks/>
              </p:cNvGrpSpPr>
              <p:nvPr/>
            </p:nvGrpSpPr>
            <p:grpSpPr bwMode="auto">
              <a:xfrm>
                <a:off x="1030" y="2035"/>
                <a:ext cx="280" cy="279"/>
                <a:chOff x="1264" y="2037"/>
                <a:chExt cx="280" cy="279"/>
              </a:xfrm>
            </p:grpSpPr>
            <p:sp>
              <p:nvSpPr>
                <p:cNvPr id="18454" name="Oval 22"/>
                <p:cNvSpPr>
                  <a:spLocks noChangeArrowheads="1"/>
                </p:cNvSpPr>
                <p:nvPr/>
              </p:nvSpPr>
              <p:spPr bwMode="auto">
                <a:xfrm>
                  <a:off x="1264" y="2052"/>
                  <a:ext cx="280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274" y="2037"/>
                  <a:ext cx="255" cy="1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AU" sz="2400" b="1" i="1">
                      <a:latin typeface="Arial" charset="0"/>
                    </a:rPr>
                    <a:t>B</a:t>
                  </a:r>
                </a:p>
              </p:txBody>
            </p:sp>
          </p:grpSp>
        </p:grpSp>
        <p:grpSp>
          <p:nvGrpSpPr>
            <p:cNvPr id="18456" name="Group 24"/>
            <p:cNvGrpSpPr>
              <a:grpSpLocks/>
            </p:cNvGrpSpPr>
            <p:nvPr/>
          </p:nvGrpSpPr>
          <p:grpSpPr bwMode="auto">
            <a:xfrm>
              <a:off x="3630" y="2268"/>
              <a:ext cx="1730" cy="923"/>
              <a:chOff x="3646" y="1981"/>
              <a:chExt cx="1730" cy="923"/>
            </a:xfrm>
          </p:grpSpPr>
          <p:sp>
            <p:nvSpPr>
              <p:cNvPr id="18457" name="Text Box 25"/>
              <p:cNvSpPr txBox="1">
                <a:spLocks noChangeArrowheads="1"/>
              </p:cNvSpPr>
              <p:nvPr/>
            </p:nvSpPr>
            <p:spPr bwMode="auto">
              <a:xfrm>
                <a:off x="3958" y="1981"/>
                <a:ext cx="254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AU" sz="2400" b="1" i="1">
                    <a:latin typeface="Arial" charset="0"/>
                  </a:rPr>
                  <a:t>A</a:t>
                </a:r>
              </a:p>
            </p:txBody>
          </p:sp>
          <p:sp>
            <p:nvSpPr>
              <p:cNvPr id="18458" name="Text Box 26"/>
              <p:cNvSpPr txBox="1">
                <a:spLocks noChangeArrowheads="1"/>
              </p:cNvSpPr>
              <p:nvPr/>
            </p:nvSpPr>
            <p:spPr bwMode="auto">
              <a:xfrm>
                <a:off x="4422" y="1981"/>
                <a:ext cx="254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AU" sz="2400" b="1" i="1">
                    <a:latin typeface="Arial" charset="0"/>
                  </a:rPr>
                  <a:t>B</a:t>
                </a:r>
              </a:p>
            </p:txBody>
          </p:sp>
          <p:sp>
            <p:nvSpPr>
              <p:cNvPr id="18459" name="Text Box 27"/>
              <p:cNvSpPr txBox="1">
                <a:spLocks noChangeArrowheads="1"/>
              </p:cNvSpPr>
              <p:nvPr/>
            </p:nvSpPr>
            <p:spPr bwMode="auto">
              <a:xfrm>
                <a:off x="4670" y="2453"/>
                <a:ext cx="254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AU" sz="2400" b="1" i="1">
                    <a:latin typeface="Arial" charset="0"/>
                  </a:rPr>
                  <a:t>C</a:t>
                </a:r>
              </a:p>
            </p:txBody>
          </p:sp>
          <p:grpSp>
            <p:nvGrpSpPr>
              <p:cNvPr id="18460" name="Group 28"/>
              <p:cNvGrpSpPr>
                <a:grpSpLocks/>
              </p:cNvGrpSpPr>
              <p:nvPr/>
            </p:nvGrpSpPr>
            <p:grpSpPr bwMode="auto">
              <a:xfrm>
                <a:off x="3728" y="2168"/>
                <a:ext cx="1648" cy="736"/>
                <a:chOff x="3708" y="1892"/>
                <a:chExt cx="1648" cy="736"/>
              </a:xfrm>
            </p:grpSpPr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auto">
                <a:xfrm>
                  <a:off x="4792" y="2024"/>
                  <a:ext cx="29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auto">
                <a:xfrm>
                  <a:off x="4332" y="2024"/>
                  <a:ext cx="29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auto">
                <a:xfrm>
                  <a:off x="3872" y="2024"/>
                  <a:ext cx="29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580" y="2144"/>
                  <a:ext cx="128" cy="28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auto">
                <a:xfrm>
                  <a:off x="4336" y="2128"/>
                  <a:ext cx="136" cy="25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6" name="Oval 34"/>
                <p:cNvSpPr>
                  <a:spLocks noChangeArrowheads="1"/>
                </p:cNvSpPr>
                <p:nvPr/>
              </p:nvSpPr>
              <p:spPr bwMode="auto">
                <a:xfrm>
                  <a:off x="3708" y="189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7" name="Oval 35"/>
                <p:cNvSpPr>
                  <a:spLocks noChangeArrowheads="1"/>
                </p:cNvSpPr>
                <p:nvPr/>
              </p:nvSpPr>
              <p:spPr bwMode="auto">
                <a:xfrm>
                  <a:off x="4169" y="189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8" name="Oval 36"/>
                <p:cNvSpPr>
                  <a:spLocks noChangeArrowheads="1"/>
                </p:cNvSpPr>
                <p:nvPr/>
              </p:nvSpPr>
              <p:spPr bwMode="auto">
                <a:xfrm>
                  <a:off x="4630" y="189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9" name="Oval 37"/>
                <p:cNvSpPr>
                  <a:spLocks noChangeArrowheads="1"/>
                </p:cNvSpPr>
                <p:nvPr/>
              </p:nvSpPr>
              <p:spPr bwMode="auto">
                <a:xfrm>
                  <a:off x="4408" y="2364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0" name="Oval 38"/>
                <p:cNvSpPr>
                  <a:spLocks noChangeArrowheads="1"/>
                </p:cNvSpPr>
                <p:nvPr/>
              </p:nvSpPr>
              <p:spPr bwMode="auto">
                <a:xfrm>
                  <a:off x="5092" y="1892"/>
                  <a:ext cx="264" cy="2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471" name="Text Box 39"/>
              <p:cNvSpPr txBox="1">
                <a:spLocks noChangeArrowheads="1"/>
              </p:cNvSpPr>
              <p:nvPr/>
            </p:nvSpPr>
            <p:spPr bwMode="auto">
              <a:xfrm>
                <a:off x="4890" y="1981"/>
                <a:ext cx="25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AU" sz="2400" b="1" i="1">
                    <a:latin typeface="Arial" charset="0"/>
                  </a:rPr>
                  <a:t>D</a:t>
                </a:r>
              </a:p>
            </p:txBody>
          </p:sp>
          <p:sp>
            <p:nvSpPr>
              <p:cNvPr id="18472" name="Text Box 40"/>
              <p:cNvSpPr txBox="1">
                <a:spLocks noChangeArrowheads="1"/>
              </p:cNvSpPr>
              <p:nvPr/>
            </p:nvSpPr>
            <p:spPr bwMode="auto">
              <a:xfrm>
                <a:off x="3646" y="2440"/>
                <a:ext cx="805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AU" sz="2000" b="1" i="1">
                    <a:latin typeface="Arial" charset="0"/>
                  </a:rPr>
                  <a:t>Dummy activity</a:t>
                </a:r>
              </a:p>
            </p:txBody>
          </p:sp>
        </p:grpSp>
      </p:grp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609600" y="304800"/>
            <a:ext cx="7772400" cy="8699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34000" tIns="118800" rIns="234000" bIns="118800">
            <a:spAutoFit/>
          </a:bodyPr>
          <a:lstStyle/>
          <a:p>
            <a:pPr>
              <a:lnSpc>
                <a:spcPct val="85000"/>
              </a:lnSpc>
              <a:tabLst>
                <a:tab pos="1079500" algn="ctr"/>
                <a:tab pos="3314700" algn="ctr"/>
                <a:tab pos="6096000" algn="ctr"/>
              </a:tabLst>
            </a:pPr>
            <a:r>
              <a:rPr lang="en-AU" sz="2400" b="1" i="1">
                <a:solidFill>
                  <a:schemeClr val="bg1"/>
                </a:solidFill>
                <a:latin typeface="Arial" charset="0"/>
              </a:rPr>
              <a:t>	Activity on	Arti dari	Activity on</a:t>
            </a:r>
          </a:p>
          <a:p>
            <a:pPr>
              <a:lnSpc>
                <a:spcPct val="85000"/>
              </a:lnSpc>
              <a:tabLst>
                <a:tab pos="1079500" algn="ctr"/>
                <a:tab pos="3314700" algn="ctr"/>
                <a:tab pos="6096000" algn="ctr"/>
              </a:tabLst>
            </a:pPr>
            <a:r>
              <a:rPr lang="en-AU" sz="2400" b="1" i="1">
                <a:solidFill>
                  <a:schemeClr val="bg1"/>
                </a:solidFill>
                <a:latin typeface="Arial" charset="0"/>
              </a:rPr>
              <a:t>	Node (AON)	Aktivitas	Arrow (AOA)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/>
              <a:t>proyek</a:t>
            </a:r>
            <a:r>
              <a:rPr lang="en-US" sz="2800" dirty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rangkaian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tabel</a:t>
            </a:r>
            <a:r>
              <a:rPr lang="en-US" sz="2800" dirty="0"/>
              <a:t> </a:t>
            </a:r>
            <a:r>
              <a:rPr lang="en-US" sz="2800" dirty="0" err="1"/>
              <a:t>dibawah</a:t>
            </a:r>
            <a:r>
              <a:rPr lang="en-US" sz="2800" dirty="0"/>
              <a:t>. </a:t>
            </a:r>
            <a:r>
              <a:rPr lang="en-US" sz="2800" dirty="0" err="1"/>
              <a:t>Buatlah</a:t>
            </a:r>
            <a:r>
              <a:rPr lang="en-US" sz="2800" dirty="0"/>
              <a:t> diagram PERT</a:t>
            </a:r>
            <a:r>
              <a:rPr lang="en-US" sz="2800" dirty="0">
                <a:solidFill>
                  <a:srgbClr val="000000"/>
                </a:solidFill>
              </a:rPr>
              <a:t/>
            </a:r>
            <a:br>
              <a:rPr lang="en-US" sz="2800" dirty="0">
                <a:solidFill>
                  <a:srgbClr val="000000"/>
                </a:solidFill>
              </a:rPr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066351"/>
              </p:ext>
            </p:extLst>
          </p:nvPr>
        </p:nvGraphicFramePr>
        <p:xfrm>
          <a:off x="685800" y="1828800"/>
          <a:ext cx="7086600" cy="4151426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741620"/>
                <a:gridCol w="2609407"/>
                <a:gridCol w="1977656"/>
                <a:gridCol w="1757917"/>
              </a:tblGrid>
              <a:tr h="381000">
                <a:tc gridSpan="4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0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nama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aktifitas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durasi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aktifitas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pendahulu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2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2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2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2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2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2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2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B,D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2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F,H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2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F,H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2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E,I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2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G,J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6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240</Words>
  <Application>Microsoft Office PowerPoint</Application>
  <PresentationFormat>On-screen Show (4:3)</PresentationFormat>
  <Paragraphs>124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NETWORK PLANNING</vt:lpstr>
      <vt:lpstr>1. Komponen jaringan (network component)</vt:lpstr>
      <vt:lpstr>PowerPoint Presentation</vt:lpstr>
      <vt:lpstr>PowerPoint Presentation</vt:lpstr>
      <vt:lpstr>PowerPoint Presentation</vt:lpstr>
      <vt:lpstr>Sebuah proyek akan dibuat dengan rencana rangkaian kegiatan pada tabel dibawah. Buatlah diagram PERT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CPM dan PERT dalam Manajemen Operasional</dc:title>
  <dc:creator>User</dc:creator>
  <cp:lastModifiedBy>nunu mf</cp:lastModifiedBy>
  <cp:revision>47</cp:revision>
  <dcterms:created xsi:type="dcterms:W3CDTF">2009-05-24T08:55:00Z</dcterms:created>
  <dcterms:modified xsi:type="dcterms:W3CDTF">2020-04-09T06:05:25Z</dcterms:modified>
</cp:coreProperties>
</file>