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rg</a:t>
            </a:r>
            <a:endParaRPr/>
          </a:p>
        </p:txBody>
      </p:sp>
      <p:sp>
        <p:nvSpPr>
          <p:cNvPr id="142" name="Google Shape;14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Arial"/>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539552" y="404664"/>
            <a:ext cx="7632848" cy="1152127"/>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Arial"/>
              <a:buNone/>
            </a:pPr>
            <a:r>
              <a:rPr lang="en-US"/>
              <a:t>KOMUNIKASI DAN SIKAP MATEMATIKA </a:t>
            </a:r>
            <a:endParaRPr/>
          </a:p>
        </p:txBody>
      </p:sp>
      <p:sp>
        <p:nvSpPr>
          <p:cNvPr id="89" name="Google Shape;89;p13"/>
          <p:cNvSpPr/>
          <p:nvPr/>
        </p:nvSpPr>
        <p:spPr>
          <a:xfrm>
            <a:off x="899592" y="2996952"/>
            <a:ext cx="2088232" cy="288032"/>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M. Gunawan</a:t>
            </a:r>
            <a:endParaRPr sz="1800" b="0" i="0" u="none" strike="noStrike" cap="none">
              <a:solidFill>
                <a:schemeClr val="lt1"/>
              </a:solidFill>
              <a:latin typeface="Arial"/>
              <a:ea typeface="Arial"/>
              <a:cs typeface="Arial"/>
              <a:sym typeface="Arial"/>
            </a:endParaRPr>
          </a:p>
        </p:txBody>
      </p:sp>
      <p:sp>
        <p:nvSpPr>
          <p:cNvPr id="90" name="Google Shape;90;p13"/>
          <p:cNvSpPr/>
          <p:nvPr/>
        </p:nvSpPr>
        <p:spPr>
          <a:xfrm>
            <a:off x="903396" y="2238191"/>
            <a:ext cx="2088232" cy="288032"/>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Fatah Taufik M</a:t>
            </a:r>
            <a:endParaRPr sz="1800" b="0" i="0" u="none" strike="noStrike" cap="none">
              <a:solidFill>
                <a:schemeClr val="lt1"/>
              </a:solidFill>
              <a:latin typeface="Arial"/>
              <a:ea typeface="Arial"/>
              <a:cs typeface="Arial"/>
              <a:sym typeface="Arial"/>
            </a:endParaRPr>
          </a:p>
        </p:txBody>
      </p:sp>
      <p:sp>
        <p:nvSpPr>
          <p:cNvPr id="91" name="Google Shape;91;p13"/>
          <p:cNvSpPr/>
          <p:nvPr/>
        </p:nvSpPr>
        <p:spPr>
          <a:xfrm>
            <a:off x="897748" y="3847580"/>
            <a:ext cx="2088232" cy="288032"/>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Neng  Noviyanti</a:t>
            </a:r>
            <a:endParaRPr sz="1800" b="0" i="0" u="none" strike="noStrike" cap="none">
              <a:solidFill>
                <a:schemeClr val="lt1"/>
              </a:solidFill>
              <a:latin typeface="Arial"/>
              <a:ea typeface="Arial"/>
              <a:cs typeface="Arial"/>
              <a:sym typeface="Arial"/>
            </a:endParaRPr>
          </a:p>
        </p:txBody>
      </p:sp>
      <p:sp>
        <p:nvSpPr>
          <p:cNvPr id="92" name="Google Shape;92;p13"/>
          <p:cNvSpPr/>
          <p:nvPr/>
        </p:nvSpPr>
        <p:spPr>
          <a:xfrm>
            <a:off x="903396" y="5373216"/>
            <a:ext cx="2088232" cy="288032"/>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Siti Bunga A</a:t>
            </a:r>
            <a:endParaRPr sz="1800" b="0" i="0" u="none" strike="noStrike" cap="none">
              <a:solidFill>
                <a:schemeClr val="lt1"/>
              </a:solidFill>
              <a:latin typeface="Arial"/>
              <a:ea typeface="Arial"/>
              <a:cs typeface="Arial"/>
              <a:sym typeface="Arial"/>
            </a:endParaRPr>
          </a:p>
        </p:txBody>
      </p:sp>
      <p:sp>
        <p:nvSpPr>
          <p:cNvPr id="93" name="Google Shape;93;p13"/>
          <p:cNvSpPr/>
          <p:nvPr/>
        </p:nvSpPr>
        <p:spPr>
          <a:xfrm>
            <a:off x="887520" y="4653136"/>
            <a:ext cx="2088232" cy="288032"/>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Poppy Dian  U</a:t>
            </a:r>
            <a:endParaRPr sz="1800" b="0" i="0" u="none" strike="noStrike" cap="none">
              <a:solidFill>
                <a:schemeClr val="lt1"/>
              </a:solidFill>
              <a:latin typeface="Arial"/>
              <a:ea typeface="Arial"/>
              <a:cs typeface="Arial"/>
              <a:sym typeface="Arial"/>
            </a:endParaRPr>
          </a:p>
        </p:txBody>
      </p:sp>
      <p:cxnSp>
        <p:nvCxnSpPr>
          <p:cNvPr id="94" name="Google Shape;94;p13"/>
          <p:cNvCxnSpPr/>
          <p:nvPr/>
        </p:nvCxnSpPr>
        <p:spPr>
          <a:xfrm>
            <a:off x="8532440" y="2060848"/>
            <a:ext cx="72008" cy="4252664"/>
          </a:xfrm>
          <a:prstGeom prst="straightConnector1">
            <a:avLst/>
          </a:prstGeom>
          <a:noFill/>
          <a:ln w="9525" cap="flat" cmpd="sng">
            <a:solidFill>
              <a:srgbClr val="4A7DBA"/>
            </a:solidFill>
            <a:prstDash val="solid"/>
            <a:round/>
            <a:headEnd type="none" w="sm" len="sm"/>
            <a:tailEnd type="none" w="sm" len="sm"/>
          </a:ln>
        </p:spPr>
      </p:cxnSp>
      <p:cxnSp>
        <p:nvCxnSpPr>
          <p:cNvPr id="95" name="Google Shape;95;p13"/>
          <p:cNvCxnSpPr/>
          <p:nvPr/>
        </p:nvCxnSpPr>
        <p:spPr>
          <a:xfrm>
            <a:off x="3275856" y="6237312"/>
            <a:ext cx="5328592" cy="76200"/>
          </a:xfrm>
          <a:prstGeom prst="straightConnector1">
            <a:avLst/>
          </a:prstGeom>
          <a:noFill/>
          <a:ln w="9525" cap="flat" cmpd="sng">
            <a:solidFill>
              <a:srgbClr val="4A7DBA"/>
            </a:solidFill>
            <a:prstDash val="solid"/>
            <a:round/>
            <a:headEnd type="none" w="sm" len="sm"/>
            <a:tailEnd type="none" w="sm" len="sm"/>
          </a:ln>
        </p:spPr>
      </p:cxnSp>
      <p:sp>
        <p:nvSpPr>
          <p:cNvPr id="96" name="Google Shape;96;p13"/>
          <p:cNvSpPr/>
          <p:nvPr/>
        </p:nvSpPr>
        <p:spPr>
          <a:xfrm>
            <a:off x="4788024" y="2264320"/>
            <a:ext cx="2592288" cy="266599"/>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19510067</a:t>
            </a:r>
            <a:endParaRPr sz="1800" b="0" i="0" u="none" strike="noStrike" cap="none">
              <a:solidFill>
                <a:schemeClr val="lt1"/>
              </a:solidFill>
              <a:latin typeface="Arial"/>
              <a:ea typeface="Arial"/>
              <a:cs typeface="Arial"/>
              <a:sym typeface="Arial"/>
            </a:endParaRPr>
          </a:p>
        </p:txBody>
      </p:sp>
      <p:sp>
        <p:nvSpPr>
          <p:cNvPr id="97" name="Google Shape;97;p13"/>
          <p:cNvSpPr/>
          <p:nvPr/>
        </p:nvSpPr>
        <p:spPr>
          <a:xfrm>
            <a:off x="4839281" y="3887491"/>
            <a:ext cx="2592288" cy="266599"/>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19510021</a:t>
            </a:r>
            <a:endParaRPr sz="1800" b="0" i="0" u="none" strike="noStrike" cap="none">
              <a:solidFill>
                <a:schemeClr val="lt1"/>
              </a:solidFill>
              <a:latin typeface="Arial"/>
              <a:ea typeface="Arial"/>
              <a:cs typeface="Arial"/>
              <a:sym typeface="Arial"/>
            </a:endParaRPr>
          </a:p>
        </p:txBody>
      </p:sp>
      <p:sp>
        <p:nvSpPr>
          <p:cNvPr id="98" name="Google Shape;98;p13"/>
          <p:cNvSpPr/>
          <p:nvPr/>
        </p:nvSpPr>
        <p:spPr>
          <a:xfrm>
            <a:off x="4839281" y="4709926"/>
            <a:ext cx="2592288" cy="266599"/>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19510226</a:t>
            </a:r>
            <a:endParaRPr sz="1800" b="0" i="0" u="none" strike="noStrike" cap="none">
              <a:solidFill>
                <a:schemeClr val="lt1"/>
              </a:solidFill>
              <a:latin typeface="Arial"/>
              <a:ea typeface="Arial"/>
              <a:cs typeface="Arial"/>
              <a:sym typeface="Arial"/>
            </a:endParaRPr>
          </a:p>
        </p:txBody>
      </p:sp>
      <p:sp>
        <p:nvSpPr>
          <p:cNvPr id="99" name="Google Shape;99;p13"/>
          <p:cNvSpPr/>
          <p:nvPr/>
        </p:nvSpPr>
        <p:spPr>
          <a:xfrm>
            <a:off x="4788024" y="5473514"/>
            <a:ext cx="2592288" cy="266599"/>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19510002</a:t>
            </a:r>
            <a:endParaRPr sz="1800" b="0" i="0" u="none" strike="noStrike" cap="none">
              <a:solidFill>
                <a:schemeClr val="lt1"/>
              </a:solidFill>
              <a:latin typeface="Arial"/>
              <a:ea typeface="Arial"/>
              <a:cs typeface="Arial"/>
              <a:sym typeface="Arial"/>
            </a:endParaRPr>
          </a:p>
        </p:txBody>
      </p:sp>
      <p:sp>
        <p:nvSpPr>
          <p:cNvPr id="100" name="Google Shape;100;p13"/>
          <p:cNvSpPr/>
          <p:nvPr/>
        </p:nvSpPr>
        <p:spPr>
          <a:xfrm>
            <a:off x="4788024" y="2992938"/>
            <a:ext cx="2592288" cy="266599"/>
          </a:xfrm>
          <a:prstGeom prst="flowChartTerminator">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19510230</a:t>
            </a: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txBox="1">
            <a:spLocks noGrp="1"/>
          </p:cNvSpPr>
          <p:nvPr>
            <p:ph type="body" idx="1"/>
          </p:nvPr>
        </p:nvSpPr>
        <p:spPr>
          <a:xfrm>
            <a:off x="457200" y="692696"/>
            <a:ext cx="8229600" cy="543346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400"/>
              <a:buNone/>
            </a:pPr>
            <a:r>
              <a:rPr lang="en-US" sz="2400"/>
              <a:t>2. Menjelaskan ide, situasi dan relasi matematik secara lisan atau tulisan dengan benda nyata, gambar, grafik, dan aljabar.</a:t>
            </a:r>
            <a:endParaRPr/>
          </a:p>
          <a:p>
            <a:pPr marL="0" lvl="0" indent="0" algn="l" rtl="0">
              <a:spcBef>
                <a:spcPts val="360"/>
              </a:spcBef>
              <a:spcAft>
                <a:spcPts val="0"/>
              </a:spcAft>
              <a:buClr>
                <a:schemeClr val="dk1"/>
              </a:buClr>
              <a:buSzPts val="1800"/>
              <a:buNone/>
            </a:pPr>
            <a:endParaRPr sz="1800"/>
          </a:p>
          <a:p>
            <a:pPr marL="0" lvl="0" indent="0" algn="l" rtl="0">
              <a:spcBef>
                <a:spcPts val="360"/>
              </a:spcBef>
              <a:spcAft>
                <a:spcPts val="0"/>
              </a:spcAft>
              <a:buClr>
                <a:schemeClr val="dk1"/>
              </a:buClr>
              <a:buSzPts val="1800"/>
              <a:buNone/>
            </a:pPr>
            <a:endParaRPr sz="1800"/>
          </a:p>
        </p:txBody>
      </p:sp>
      <p:pic>
        <p:nvPicPr>
          <p:cNvPr id="152" name="Google Shape;152;p22"/>
          <p:cNvPicPr preferRelativeResize="0"/>
          <p:nvPr/>
        </p:nvPicPr>
        <p:blipFill rotWithShape="1">
          <a:blip r:embed="rId3">
            <a:alphaModFix/>
          </a:blip>
          <a:srcRect l="45696" t="53457" r="8470" b="8517"/>
          <a:stretch/>
        </p:blipFill>
        <p:spPr>
          <a:xfrm>
            <a:off x="1403648" y="2348880"/>
            <a:ext cx="6351240" cy="2963912"/>
          </a:xfrm>
          <a:prstGeom prst="rect">
            <a:avLst/>
          </a:prstGeom>
          <a:noFill/>
          <a:ln>
            <a:noFill/>
          </a:ln>
        </p:spPr>
      </p:pic>
      <p:sp>
        <p:nvSpPr>
          <p:cNvPr id="153" name="Google Shape;153;p22"/>
          <p:cNvSpPr/>
          <p:nvPr/>
        </p:nvSpPr>
        <p:spPr>
          <a:xfrm>
            <a:off x="7035440" y="4869160"/>
            <a:ext cx="806624" cy="432048"/>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54" name="Google Shape;154;p22"/>
          <p:cNvCxnSpPr/>
          <p:nvPr/>
        </p:nvCxnSpPr>
        <p:spPr>
          <a:xfrm>
            <a:off x="6948264" y="5301208"/>
            <a:ext cx="720080" cy="11584"/>
          </a:xfrm>
          <a:prstGeom prst="straightConnector1">
            <a:avLst/>
          </a:prstGeom>
          <a:noFill/>
          <a:ln w="9525" cap="flat" cmpd="sng">
            <a:solidFill>
              <a:schemeClr val="dk1"/>
            </a:solidFill>
            <a:prstDash val="solid"/>
            <a:round/>
            <a:headEnd type="none" w="sm" len="sm"/>
            <a:tailEnd type="none" w="sm" len="sm"/>
          </a:ln>
        </p:spPr>
      </p:cxnSp>
      <p:cxnSp>
        <p:nvCxnSpPr>
          <p:cNvPr id="155" name="Google Shape;155;p22"/>
          <p:cNvCxnSpPr/>
          <p:nvPr/>
        </p:nvCxnSpPr>
        <p:spPr>
          <a:xfrm>
            <a:off x="7668344" y="4725144"/>
            <a:ext cx="0" cy="581856"/>
          </a:xfrm>
          <a:prstGeom prst="straightConnector1">
            <a:avLst/>
          </a:prstGeom>
          <a:noFill/>
          <a:ln w="9525" cap="flat" cmpd="sng">
            <a:solidFill>
              <a:schemeClr val="dk1"/>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415636" y="52966"/>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Arial"/>
              <a:buNone/>
            </a:pPr>
            <a:br>
              <a:rPr lang="en-US" sz="2800"/>
            </a:br>
            <a:r>
              <a:rPr lang="en-US" sz="2800"/>
              <a:t>3. Menyatakan peristiwa sehari-hari dalam bahasa atau simbol matematika</a:t>
            </a:r>
            <a:endParaRPr sz="2800"/>
          </a:p>
        </p:txBody>
      </p:sp>
      <p:sp>
        <p:nvSpPr>
          <p:cNvPr id="161" name="Google Shape;161;p23"/>
          <p:cNvSpPr txBox="1">
            <a:spLocks noGrp="1"/>
          </p:cNvSpPr>
          <p:nvPr>
            <p:ph type="body" idx="1"/>
          </p:nvPr>
        </p:nvSpPr>
        <p:spPr>
          <a:xfrm>
            <a:off x="457200" y="1600201"/>
            <a:ext cx="8229600" cy="326895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r>
              <a:rPr lang="en-US" sz="1800"/>
              <a:t>Contoh soal  : </a:t>
            </a:r>
            <a:endParaRPr/>
          </a:p>
          <a:p>
            <a:pPr marL="0" lvl="0" indent="0" algn="l" rtl="0">
              <a:spcBef>
                <a:spcPts val="360"/>
              </a:spcBef>
              <a:spcAft>
                <a:spcPts val="0"/>
              </a:spcAft>
              <a:buClr>
                <a:schemeClr val="dk1"/>
              </a:buClr>
              <a:buSzPts val="1800"/>
              <a:buNone/>
            </a:pPr>
            <a:endParaRPr sz="1800"/>
          </a:p>
        </p:txBody>
      </p:sp>
      <p:pic>
        <p:nvPicPr>
          <p:cNvPr id="162" name="Google Shape;162;p23"/>
          <p:cNvPicPr preferRelativeResize="0"/>
          <p:nvPr/>
        </p:nvPicPr>
        <p:blipFill rotWithShape="1">
          <a:blip r:embed="rId3">
            <a:alphaModFix/>
          </a:blip>
          <a:srcRect l="44442" t="15186" r="6251" b="52963"/>
          <a:stretch/>
        </p:blipFill>
        <p:spPr>
          <a:xfrm>
            <a:off x="1043608" y="2348880"/>
            <a:ext cx="7331977" cy="266429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4"/>
          <p:cNvSpPr txBox="1">
            <a:spLocks noGrp="1"/>
          </p:cNvSpPr>
          <p:nvPr>
            <p:ph type="title"/>
          </p:nvPr>
        </p:nvSpPr>
        <p:spPr>
          <a:xfrm>
            <a:off x="457200" y="274638"/>
            <a:ext cx="8229600" cy="128215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Arial"/>
              <a:buNone/>
            </a:pPr>
            <a:r>
              <a:rPr lang="en-US" sz="2800"/>
              <a:t>4. Membuat konjektur, menyusun argumen, merumuskan definisi dan generalisasi</a:t>
            </a:r>
            <a:endParaRPr sz="2800"/>
          </a:p>
        </p:txBody>
      </p:sp>
      <p:sp>
        <p:nvSpPr>
          <p:cNvPr id="168" name="Google Shape;168;p24"/>
          <p:cNvSpPr txBox="1">
            <a:spLocks noGrp="1"/>
          </p:cNvSpPr>
          <p:nvPr>
            <p:ph type="body" idx="1"/>
          </p:nvPr>
        </p:nvSpPr>
        <p:spPr>
          <a:xfrm>
            <a:off x="457200" y="1600201"/>
            <a:ext cx="8229600" cy="355699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000"/>
              <a:buNone/>
            </a:pPr>
            <a:r>
              <a:rPr lang="en-US" sz="2000"/>
              <a:t>Contoh soal : </a:t>
            </a:r>
            <a:endParaRPr/>
          </a:p>
          <a:p>
            <a:pPr marL="0" lvl="0" indent="0" algn="l" rtl="0">
              <a:spcBef>
                <a:spcPts val="400"/>
              </a:spcBef>
              <a:spcAft>
                <a:spcPts val="0"/>
              </a:spcAft>
              <a:buClr>
                <a:schemeClr val="dk1"/>
              </a:buClr>
              <a:buSzPts val="2000"/>
              <a:buNone/>
            </a:pPr>
            <a:endParaRPr sz="2000"/>
          </a:p>
        </p:txBody>
      </p:sp>
      <p:pic>
        <p:nvPicPr>
          <p:cNvPr id="169" name="Google Shape;169;p24"/>
          <p:cNvPicPr preferRelativeResize="0"/>
          <p:nvPr/>
        </p:nvPicPr>
        <p:blipFill rotWithShape="1">
          <a:blip r:embed="rId3">
            <a:alphaModFix/>
          </a:blip>
          <a:srcRect l="44167" t="45308" r="7500" b="33456"/>
          <a:stretch/>
        </p:blipFill>
        <p:spPr>
          <a:xfrm>
            <a:off x="467545" y="2564904"/>
            <a:ext cx="7992888" cy="237626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400"/>
              <a:buFont typeface="Arial"/>
              <a:buNone/>
            </a:pPr>
            <a:r>
              <a:rPr lang="en-US" sz="2400"/>
              <a:t>5. Menjelaskan dan membuat pertanyaan tentang matematika yang di pelajari</a:t>
            </a:r>
            <a:endParaRPr sz="2400"/>
          </a:p>
        </p:txBody>
      </p:sp>
      <p:sp>
        <p:nvSpPr>
          <p:cNvPr id="176" name="Google Shape;176;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000"/>
              <a:buNone/>
            </a:pPr>
            <a:r>
              <a:rPr lang="en-US" sz="2000"/>
              <a:t>Contoh soal :</a:t>
            </a:r>
            <a:endParaRPr/>
          </a:p>
          <a:p>
            <a:pPr marL="0" lvl="0" indent="0" algn="l" rtl="0">
              <a:spcBef>
                <a:spcPts val="400"/>
              </a:spcBef>
              <a:spcAft>
                <a:spcPts val="0"/>
              </a:spcAft>
              <a:buClr>
                <a:schemeClr val="dk1"/>
              </a:buClr>
              <a:buSzPts val="2000"/>
              <a:buNone/>
            </a:pPr>
            <a:endParaRPr sz="2000"/>
          </a:p>
        </p:txBody>
      </p:sp>
      <p:pic>
        <p:nvPicPr>
          <p:cNvPr id="177" name="Google Shape;177;p25"/>
          <p:cNvPicPr preferRelativeResize="0"/>
          <p:nvPr/>
        </p:nvPicPr>
        <p:blipFill rotWithShape="1">
          <a:blip r:embed="rId3">
            <a:alphaModFix/>
          </a:blip>
          <a:srcRect l="43473" t="64320" r="6387" b="10247"/>
          <a:stretch/>
        </p:blipFill>
        <p:spPr>
          <a:xfrm>
            <a:off x="395536" y="2708920"/>
            <a:ext cx="8568952" cy="2444881"/>
          </a:xfrm>
          <a:prstGeom prst="rect">
            <a:avLst/>
          </a:prstGeom>
          <a:noFill/>
          <a:ln>
            <a:noFill/>
          </a:ln>
        </p:spPr>
      </p:pic>
      <p:sp>
        <p:nvSpPr>
          <p:cNvPr id="178" name="Google Shape;178;p25"/>
          <p:cNvSpPr/>
          <p:nvPr/>
        </p:nvSpPr>
        <p:spPr>
          <a:xfrm>
            <a:off x="7763544" y="4653137"/>
            <a:ext cx="1488976" cy="523666"/>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6"/>
          <p:cNvSpPr txBox="1">
            <a:spLocks noGrp="1"/>
          </p:cNvSpPr>
          <p:nvPr>
            <p:ph type="title"/>
          </p:nvPr>
        </p:nvSpPr>
        <p:spPr>
          <a:xfrm>
            <a:off x="457200" y="274638"/>
            <a:ext cx="8229600" cy="77809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Arial"/>
              <a:buNone/>
            </a:pPr>
            <a:r>
              <a:rPr lang="en-US"/>
              <a:t>Sikap Matematika</a:t>
            </a:r>
            <a:endParaRPr/>
          </a:p>
        </p:txBody>
      </p:sp>
      <p:sp>
        <p:nvSpPr>
          <p:cNvPr id="184" name="Google Shape;184;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r>
              <a:rPr lang="en-US" sz="1800"/>
              <a:t>Sikap adalah merupakan suatu komponen yang sangat mempengaruhi keberhasilan program pembelajaran matematika. Seseorang yang memiliki sikap positif akan menunjukkan tindakan yang selalu mengarah pada upaya pencapaian tujuan pembelajaran matematika. </a:t>
            </a:r>
            <a:endParaRPr sz="1800"/>
          </a:p>
          <a:p>
            <a:pPr marL="0" lvl="0" indent="0" algn="l" rtl="0">
              <a:spcBef>
                <a:spcPts val="360"/>
              </a:spcBef>
              <a:spcAft>
                <a:spcPts val="0"/>
              </a:spcAft>
              <a:buClr>
                <a:schemeClr val="dk1"/>
              </a:buClr>
              <a:buSzPts val="1800"/>
              <a:buNone/>
            </a:pPr>
            <a:endParaRPr sz="1800"/>
          </a:p>
          <a:p>
            <a:pPr marL="0" lvl="0" indent="0" algn="l" rtl="0">
              <a:spcBef>
                <a:spcPts val="360"/>
              </a:spcBef>
              <a:spcAft>
                <a:spcPts val="0"/>
              </a:spcAft>
              <a:buClr>
                <a:schemeClr val="dk1"/>
              </a:buClr>
              <a:buSzPts val="1800"/>
              <a:buNone/>
            </a:pPr>
            <a:r>
              <a:rPr lang="en-US" sz="1800"/>
              <a:t> Menurut Para ahli : </a:t>
            </a:r>
            <a:endParaRPr/>
          </a:p>
          <a:p>
            <a:pPr marL="342900" lvl="0" indent="-342900" algn="l" rtl="0">
              <a:spcBef>
                <a:spcPts val="360"/>
              </a:spcBef>
              <a:spcAft>
                <a:spcPts val="0"/>
              </a:spcAft>
              <a:buClr>
                <a:schemeClr val="dk1"/>
              </a:buClr>
              <a:buSzPts val="1800"/>
              <a:buChar char="•"/>
            </a:pPr>
            <a:r>
              <a:rPr lang="en-US" sz="1800"/>
              <a:t>Menurut Arcavi (2006: 2) : sikap matematika adalah kecenderungan intelektual terhadap matematika dan pemecahan masalah, termasuk perspektif tentang apa matematika dan aktivitas matematika.</a:t>
            </a:r>
            <a:endParaRPr/>
          </a:p>
          <a:p>
            <a:pPr marL="0" lvl="0" indent="0" algn="l" rtl="0">
              <a:spcBef>
                <a:spcPts val="360"/>
              </a:spcBef>
              <a:spcAft>
                <a:spcPts val="0"/>
              </a:spcAft>
              <a:buClr>
                <a:schemeClr val="dk1"/>
              </a:buClr>
              <a:buSzPts val="1800"/>
              <a:buNone/>
            </a:pPr>
            <a:endParaRPr sz="1800"/>
          </a:p>
          <a:p>
            <a:pPr marL="342900" lvl="0" indent="-342900" algn="l" rtl="0">
              <a:spcBef>
                <a:spcPts val="360"/>
              </a:spcBef>
              <a:spcAft>
                <a:spcPts val="0"/>
              </a:spcAft>
              <a:buClr>
                <a:schemeClr val="dk1"/>
              </a:buClr>
              <a:buSzPts val="1800"/>
              <a:buChar char="•"/>
            </a:pPr>
            <a:r>
              <a:rPr lang="en-US" sz="1800"/>
              <a:t>Zan &amp; Martino (2007: 2) : Sikap terhadap matematika dilihat sebagai pola hubungan dari kepercayaan dan emosi dengan matematika.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7"/>
          <p:cNvSpPr txBox="1">
            <a:spLocks noGrp="1"/>
          </p:cNvSpPr>
          <p:nvPr>
            <p:ph type="body" idx="1"/>
          </p:nvPr>
        </p:nvSpPr>
        <p:spPr>
          <a:xfrm>
            <a:off x="457200" y="1196752"/>
            <a:ext cx="8229600" cy="439248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1800"/>
              <a:buChar char="•"/>
            </a:pPr>
            <a:r>
              <a:rPr lang="en-US" sz="1800"/>
              <a:t>Maaß &amp; Schlöglmann. (2009: 22) : dapat diartikan sebagai kecenderungan terhadap pola tertentu dari tingkah laku atau respon terhadap jenis rasa emosi tertentu dalam domain khusus misalnya yang berhubungan dengan matematika.</a:t>
            </a:r>
            <a:endParaRPr/>
          </a:p>
          <a:p>
            <a:pPr marL="342900" lvl="0" indent="-228600" algn="l" rtl="0">
              <a:spcBef>
                <a:spcPts val="360"/>
              </a:spcBef>
              <a:spcAft>
                <a:spcPts val="0"/>
              </a:spcAft>
              <a:buClr>
                <a:schemeClr val="dk1"/>
              </a:buClr>
              <a:buSzPts val="1800"/>
              <a:buNone/>
            </a:pPr>
            <a:endParaRPr sz="1800"/>
          </a:p>
          <a:p>
            <a:pPr marL="342900" lvl="0" indent="-342900" algn="l" rtl="0">
              <a:spcBef>
                <a:spcPts val="360"/>
              </a:spcBef>
              <a:spcAft>
                <a:spcPts val="0"/>
              </a:spcAft>
              <a:buClr>
                <a:schemeClr val="dk1"/>
              </a:buClr>
              <a:buSzPts val="1800"/>
              <a:buChar char="•"/>
            </a:pPr>
            <a:r>
              <a:rPr lang="en-US" sz="1800"/>
              <a:t>Khalik menjelaskan bahwa sikap matematika adalah faktor afektif yang sngat penting dalam menentukan perilaku Siswa dalam pemikiran matematika dan pemecahan masalah karena upaya siswa dalam pemikiran matematis tergantung pada bagaimana mereka tertarik dalam pemecahan masalah atau pelajaran.</a:t>
            </a:r>
            <a:endParaRPr/>
          </a:p>
          <a:p>
            <a:pPr marL="0" lvl="0" indent="0" algn="l" rtl="0">
              <a:spcBef>
                <a:spcPts val="360"/>
              </a:spcBef>
              <a:spcAft>
                <a:spcPts val="0"/>
              </a:spcAft>
              <a:buClr>
                <a:schemeClr val="dk1"/>
              </a:buClr>
              <a:buSzPts val="1800"/>
              <a:buNone/>
            </a:pPr>
            <a:endParaRPr sz="1800"/>
          </a:p>
          <a:p>
            <a:pPr marL="0" lvl="0" indent="0" algn="l" rtl="0">
              <a:spcBef>
                <a:spcPts val="360"/>
              </a:spcBef>
              <a:spcAft>
                <a:spcPts val="0"/>
              </a:spcAft>
              <a:buClr>
                <a:schemeClr val="dk1"/>
              </a:buClr>
              <a:buSzPts val="1800"/>
              <a:buNone/>
            </a:pPr>
            <a:r>
              <a:rPr lang="en-US" sz="1800"/>
              <a:t>Kesimpulan : </a:t>
            </a:r>
            <a:endParaRPr/>
          </a:p>
          <a:p>
            <a:pPr marL="0" lvl="0" indent="0" algn="l" rtl="0">
              <a:spcBef>
                <a:spcPts val="360"/>
              </a:spcBef>
              <a:spcAft>
                <a:spcPts val="0"/>
              </a:spcAft>
              <a:buClr>
                <a:schemeClr val="dk1"/>
              </a:buClr>
              <a:buSzPts val="1800"/>
              <a:buNone/>
            </a:pPr>
            <a:r>
              <a:rPr lang="en-US" sz="1800"/>
              <a:t>   Dari beberapa pendapat para ahli di atas, dapat kita pahami bahwa sikap matematika merupakan suatu kencenderungan untuk bertindak secara suka atau tidak suka terhadap suatu aktifitas pemecahan masalah matematika. Perubahan sikap seorang siswa dapat diamati dalam proses pembelajaran.</a:t>
            </a:r>
            <a:endParaRPr/>
          </a:p>
          <a:p>
            <a:pPr marL="0" lvl="0" indent="0" algn="l" rtl="0">
              <a:spcBef>
                <a:spcPts val="360"/>
              </a:spcBef>
              <a:spcAft>
                <a:spcPts val="0"/>
              </a:spcAft>
              <a:buClr>
                <a:schemeClr val="dk1"/>
              </a:buClr>
              <a:buSzPts val="1800"/>
              <a:buNone/>
            </a:pP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txBox="1"/>
          <p:nvPr/>
        </p:nvSpPr>
        <p:spPr>
          <a:xfrm>
            <a:off x="1558435" y="547563"/>
            <a:ext cx="5856796"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FAKTOR YANG MEMPENGARUHI SIKAP </a:t>
            </a:r>
            <a:endParaRPr/>
          </a:p>
          <a:p>
            <a:pPr marL="0" marR="0" lvl="0" indent="0" algn="ctr" rtl="0">
              <a:spcBef>
                <a:spcPts val="0"/>
              </a:spcBef>
              <a:spcAft>
                <a:spcPts val="0"/>
              </a:spcAft>
              <a:buNone/>
            </a:pPr>
            <a:r>
              <a:rPr lang="en-US" sz="2800">
                <a:solidFill>
                  <a:schemeClr val="dk1"/>
                </a:solidFill>
                <a:latin typeface="Arial"/>
                <a:ea typeface="Arial"/>
                <a:cs typeface="Arial"/>
                <a:sym typeface="Arial"/>
              </a:rPr>
              <a:t>TERHADAP MATEMATIKA</a:t>
            </a:r>
            <a:endParaRPr sz="2800">
              <a:solidFill>
                <a:schemeClr val="dk1"/>
              </a:solidFill>
              <a:latin typeface="Arial"/>
              <a:ea typeface="Arial"/>
              <a:cs typeface="Arial"/>
              <a:sym typeface="Arial"/>
            </a:endParaRPr>
          </a:p>
        </p:txBody>
      </p:sp>
      <p:sp>
        <p:nvSpPr>
          <p:cNvPr id="195" name="Google Shape;195;p28"/>
          <p:cNvSpPr txBox="1"/>
          <p:nvPr/>
        </p:nvSpPr>
        <p:spPr>
          <a:xfrm>
            <a:off x="1187624" y="2060848"/>
            <a:ext cx="2118913" cy="2805063"/>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1"/>
              </a:buClr>
              <a:buSzPts val="2400"/>
              <a:buFont typeface="Arial"/>
              <a:buAutoNum type="arabicPeriod"/>
            </a:pPr>
            <a:r>
              <a:rPr lang="en-US" sz="2400">
                <a:solidFill>
                  <a:schemeClr val="dk1"/>
                </a:solidFill>
                <a:latin typeface="Arial"/>
                <a:ea typeface="Arial"/>
                <a:cs typeface="Arial"/>
                <a:sym typeface="Arial"/>
              </a:rPr>
              <a:t>Kepercayaan</a:t>
            </a:r>
            <a:endParaRPr sz="240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400"/>
              <a:buFont typeface="Arial"/>
              <a:buAutoNum type="arabicPeriod"/>
            </a:pPr>
            <a:r>
              <a:rPr lang="en-US" sz="2400">
                <a:solidFill>
                  <a:schemeClr val="dk1"/>
                </a:solidFill>
                <a:latin typeface="Arial"/>
                <a:ea typeface="Arial"/>
                <a:cs typeface="Arial"/>
                <a:sym typeface="Arial"/>
              </a:rPr>
              <a:t>Kehawatiran</a:t>
            </a:r>
            <a:endParaRPr sz="240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400"/>
              <a:buFont typeface="Arial"/>
              <a:buAutoNum type="arabicPeriod"/>
            </a:pPr>
            <a:r>
              <a:rPr lang="en-US" sz="2400">
                <a:solidFill>
                  <a:schemeClr val="dk1"/>
                </a:solidFill>
                <a:latin typeface="Arial"/>
                <a:ea typeface="Arial"/>
                <a:cs typeface="Arial"/>
                <a:sym typeface="Arial"/>
              </a:rPr>
              <a:t>Nilai</a:t>
            </a:r>
            <a:endParaRPr sz="240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400"/>
              <a:buFont typeface="Arial"/>
              <a:buAutoNum type="arabicPeriod"/>
            </a:pPr>
            <a:r>
              <a:rPr lang="en-US" sz="2400">
                <a:solidFill>
                  <a:schemeClr val="dk1"/>
                </a:solidFill>
                <a:latin typeface="Arial"/>
                <a:ea typeface="Arial"/>
                <a:cs typeface="Arial"/>
                <a:sym typeface="Arial"/>
              </a:rPr>
              <a:t>Kesenangan</a:t>
            </a:r>
            <a:endParaRPr sz="240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400"/>
              <a:buFont typeface="Arial"/>
              <a:buAutoNum type="arabicPeriod"/>
            </a:pPr>
            <a:r>
              <a:rPr lang="en-US" sz="2400">
                <a:solidFill>
                  <a:schemeClr val="dk1"/>
                </a:solidFill>
                <a:latin typeface="Arial"/>
                <a:ea typeface="Arial"/>
                <a:cs typeface="Arial"/>
                <a:sym typeface="Arial"/>
              </a:rPr>
              <a:t>Motivasi</a:t>
            </a:r>
            <a:endParaRPr sz="24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9"/>
          <p:cNvSpPr txBox="1">
            <a:spLocks noGrp="1"/>
          </p:cNvSpPr>
          <p:nvPr>
            <p:ph type="title"/>
          </p:nvPr>
        </p:nvSpPr>
        <p:spPr>
          <a:xfrm>
            <a:off x="457200" y="274638"/>
            <a:ext cx="8229600" cy="142617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Arial"/>
              <a:buNone/>
            </a:pPr>
            <a:r>
              <a:rPr lang="en-US"/>
              <a:t>Penilaian Sikap</a:t>
            </a:r>
            <a:endParaRPr/>
          </a:p>
        </p:txBody>
      </p:sp>
      <p:sp>
        <p:nvSpPr>
          <p:cNvPr id="201" name="Google Shape;201;p29"/>
          <p:cNvSpPr txBox="1">
            <a:spLocks noGrp="1"/>
          </p:cNvSpPr>
          <p:nvPr>
            <p:ph type="body" idx="1"/>
          </p:nvPr>
        </p:nvSpPr>
        <p:spPr>
          <a:xfrm>
            <a:off x="457200" y="1988841"/>
            <a:ext cx="8229600" cy="273630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000"/>
              <a:buNone/>
            </a:pPr>
            <a:r>
              <a:rPr lang="en-US" sz="2000"/>
              <a:t>	</a:t>
            </a:r>
            <a:r>
              <a:rPr lang="en-US" sz="2400"/>
              <a:t>Penilaian sikap (</a:t>
            </a:r>
            <a:r>
              <a:rPr lang="en-US" sz="2400" i="1"/>
              <a:t>attitude assessment) </a:t>
            </a:r>
            <a:r>
              <a:rPr lang="en-US" sz="2400"/>
              <a:t>merupakan kegiatan yang bersifat kompleks, karena berkaitan dengan </a:t>
            </a:r>
            <a:r>
              <a:rPr lang="en-US" sz="2400" i="1"/>
              <a:t>value </a:t>
            </a:r>
            <a:r>
              <a:rPr lang="en-US" sz="2400"/>
              <a:t>dan objeknya tidak dapat diukur. Hasil penilaian sikap harus dipahami sebagai proses (</a:t>
            </a:r>
            <a:r>
              <a:rPr lang="en-US" sz="2400" i="1"/>
              <a:t>output)</a:t>
            </a:r>
            <a:r>
              <a:rPr lang="en-US" sz="2400"/>
              <a:t> proses pembelajaran yang instan dinilai oleh pendidik pada setiap kali menyelesaikan proses pembelajaran.</a:t>
            </a:r>
            <a:endParaRPr/>
          </a:p>
          <a:p>
            <a:pPr marL="0" lvl="0" indent="0" algn="l" rtl="0">
              <a:spcBef>
                <a:spcPts val="400"/>
              </a:spcBef>
              <a:spcAft>
                <a:spcPts val="0"/>
              </a:spcAft>
              <a:buClr>
                <a:schemeClr val="dk1"/>
              </a:buClr>
              <a:buSzPts val="2000"/>
              <a:buNone/>
            </a:pPr>
            <a:r>
              <a:rPr lang="en-US" sz="2000"/>
              <a:t>	</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p:nvPr/>
        </p:nvSpPr>
        <p:spPr>
          <a:xfrm>
            <a:off x="6354363" y="1124744"/>
            <a:ext cx="360040" cy="216024"/>
          </a:xfrm>
          <a:prstGeom prst="right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7" name="Google Shape;207;p30"/>
          <p:cNvSpPr/>
          <p:nvPr/>
        </p:nvSpPr>
        <p:spPr>
          <a:xfrm>
            <a:off x="6768574" y="836712"/>
            <a:ext cx="1979890" cy="792088"/>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Dilaksanakan selama proses KBM</a:t>
            </a:r>
            <a:endParaRPr sz="1600">
              <a:solidFill>
                <a:schemeClr val="dk1"/>
              </a:solidFill>
              <a:latin typeface="Arial"/>
              <a:ea typeface="Arial"/>
              <a:cs typeface="Arial"/>
              <a:sym typeface="Arial"/>
            </a:endParaRPr>
          </a:p>
        </p:txBody>
      </p:sp>
      <p:sp>
        <p:nvSpPr>
          <p:cNvPr id="208" name="Google Shape;208;p30"/>
          <p:cNvSpPr/>
          <p:nvPr/>
        </p:nvSpPr>
        <p:spPr>
          <a:xfrm>
            <a:off x="6354363" y="2420888"/>
            <a:ext cx="360040" cy="216024"/>
          </a:xfrm>
          <a:prstGeom prst="right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9" name="Google Shape;209;p30"/>
          <p:cNvSpPr/>
          <p:nvPr/>
        </p:nvSpPr>
        <p:spPr>
          <a:xfrm>
            <a:off x="6768574" y="1916832"/>
            <a:ext cx="1979890" cy="1296144"/>
          </a:xfrm>
          <a:prstGeom prst="roundRect">
            <a:avLst>
              <a:gd name="adj" fmla="val 16667"/>
            </a:avLst>
          </a:prstGeom>
          <a:solidFill>
            <a:srgbClr val="B6DDE7"/>
          </a:soli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Dilakukan diluar jam pembelajaran berdasarkan informasi yang valid</a:t>
            </a:r>
            <a:endParaRPr sz="1600">
              <a:solidFill>
                <a:schemeClr val="dk1"/>
              </a:solidFill>
              <a:latin typeface="Arial"/>
              <a:ea typeface="Arial"/>
              <a:cs typeface="Arial"/>
              <a:sym typeface="Arial"/>
            </a:endParaRPr>
          </a:p>
        </p:txBody>
      </p:sp>
      <p:sp>
        <p:nvSpPr>
          <p:cNvPr id="210" name="Google Shape;210;p30"/>
          <p:cNvSpPr/>
          <p:nvPr/>
        </p:nvSpPr>
        <p:spPr>
          <a:xfrm>
            <a:off x="6354363" y="3933056"/>
            <a:ext cx="360040" cy="216024"/>
          </a:xfrm>
          <a:prstGeom prst="right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11" name="Google Shape;211;p30"/>
          <p:cNvSpPr/>
          <p:nvPr/>
        </p:nvSpPr>
        <p:spPr>
          <a:xfrm>
            <a:off x="6768574" y="3609020"/>
            <a:ext cx="1979890" cy="2052228"/>
          </a:xfrm>
          <a:prstGeom prst="roundRect">
            <a:avLst>
              <a:gd name="adj" fmla="val 16667"/>
            </a:avLst>
          </a:prstGeom>
          <a:solidFill>
            <a:srgbClr val="B6DDE7"/>
          </a:soli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Dilakukan setidaknya sekali dalam proses pembelajaran tanpa perlu dilaporkan dalam Laporan Hasil Penilaian Pendidik</a:t>
            </a:r>
            <a:endParaRPr sz="1600">
              <a:solidFill>
                <a:schemeClr val="dk1"/>
              </a:solidFill>
              <a:latin typeface="Arial"/>
              <a:ea typeface="Arial"/>
              <a:cs typeface="Arial"/>
              <a:sym typeface="Arial"/>
            </a:endParaRPr>
          </a:p>
        </p:txBody>
      </p:sp>
      <p:sp>
        <p:nvSpPr>
          <p:cNvPr id="212" name="Google Shape;212;p30"/>
          <p:cNvSpPr txBox="1"/>
          <p:nvPr/>
        </p:nvSpPr>
        <p:spPr>
          <a:xfrm>
            <a:off x="467544" y="5661248"/>
            <a:ext cx="499624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SKEMA PROSES PENILAIAN SIKAP</a:t>
            </a:r>
            <a:endParaRPr/>
          </a:p>
        </p:txBody>
      </p:sp>
      <p:sp>
        <p:nvSpPr>
          <p:cNvPr id="213" name="Google Shape;213;p30"/>
          <p:cNvSpPr/>
          <p:nvPr/>
        </p:nvSpPr>
        <p:spPr>
          <a:xfrm>
            <a:off x="166580" y="2407816"/>
            <a:ext cx="1235564" cy="432048"/>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Penilaian</a:t>
            </a:r>
            <a:endParaRPr sz="1800">
              <a:solidFill>
                <a:schemeClr val="dk1"/>
              </a:solidFill>
              <a:latin typeface="Arial"/>
              <a:ea typeface="Arial"/>
              <a:cs typeface="Arial"/>
              <a:sym typeface="Arial"/>
            </a:endParaRPr>
          </a:p>
        </p:txBody>
      </p:sp>
      <p:sp>
        <p:nvSpPr>
          <p:cNvPr id="214" name="Google Shape;214;p30"/>
          <p:cNvSpPr/>
          <p:nvPr/>
        </p:nvSpPr>
        <p:spPr>
          <a:xfrm>
            <a:off x="2051239" y="4041465"/>
            <a:ext cx="1429046" cy="372132"/>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Penunjang</a:t>
            </a:r>
            <a:endParaRPr sz="1800">
              <a:solidFill>
                <a:schemeClr val="dk1"/>
              </a:solidFill>
              <a:latin typeface="Arial"/>
              <a:ea typeface="Arial"/>
              <a:cs typeface="Arial"/>
              <a:sym typeface="Arial"/>
            </a:endParaRPr>
          </a:p>
        </p:txBody>
      </p:sp>
      <p:sp>
        <p:nvSpPr>
          <p:cNvPr id="215" name="Google Shape;215;p30"/>
          <p:cNvSpPr/>
          <p:nvPr/>
        </p:nvSpPr>
        <p:spPr>
          <a:xfrm>
            <a:off x="2229189" y="1628800"/>
            <a:ext cx="1210292" cy="429596"/>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Utama</a:t>
            </a:r>
            <a:endParaRPr sz="1800">
              <a:solidFill>
                <a:schemeClr val="dk1"/>
              </a:solidFill>
              <a:latin typeface="Arial"/>
              <a:ea typeface="Arial"/>
              <a:cs typeface="Arial"/>
              <a:sym typeface="Arial"/>
            </a:endParaRPr>
          </a:p>
        </p:txBody>
      </p:sp>
      <p:sp>
        <p:nvSpPr>
          <p:cNvPr id="216" name="Google Shape;216;p30"/>
          <p:cNvSpPr/>
          <p:nvPr/>
        </p:nvSpPr>
        <p:spPr>
          <a:xfrm>
            <a:off x="4106911" y="660140"/>
            <a:ext cx="2016224" cy="1145232"/>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Pengamatan dilakukan guru matematika selama tertentu</a:t>
            </a:r>
            <a:endParaRPr sz="1600">
              <a:solidFill>
                <a:schemeClr val="dk1"/>
              </a:solidFill>
              <a:latin typeface="Arial"/>
              <a:ea typeface="Arial"/>
              <a:cs typeface="Arial"/>
              <a:sym typeface="Arial"/>
            </a:endParaRPr>
          </a:p>
        </p:txBody>
      </p:sp>
      <p:sp>
        <p:nvSpPr>
          <p:cNvPr id="217" name="Google Shape;217;p30"/>
          <p:cNvSpPr/>
          <p:nvPr/>
        </p:nvSpPr>
        <p:spPr>
          <a:xfrm>
            <a:off x="4166219" y="2120274"/>
            <a:ext cx="2016225" cy="1033276"/>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Pengamatan oleh wali kelas dan guru BK selama periode tertentu</a:t>
            </a:r>
            <a:endParaRPr sz="1600">
              <a:solidFill>
                <a:schemeClr val="dk1"/>
              </a:solidFill>
              <a:latin typeface="Arial"/>
              <a:ea typeface="Arial"/>
              <a:cs typeface="Arial"/>
              <a:sym typeface="Arial"/>
            </a:endParaRPr>
          </a:p>
        </p:txBody>
      </p:sp>
      <p:sp>
        <p:nvSpPr>
          <p:cNvPr id="218" name="Google Shape;218;p30"/>
          <p:cNvSpPr/>
          <p:nvPr/>
        </p:nvSpPr>
        <p:spPr>
          <a:xfrm>
            <a:off x="4132311" y="3513894"/>
            <a:ext cx="2016225" cy="1427274"/>
          </a:xfrm>
          <a:prstGeom prst="roundRect">
            <a:avLst>
              <a:gd name="adj" fmla="val 16667"/>
            </a:avLst>
          </a:prstGeom>
          <a:solidFill>
            <a:srgbClr val="B6DDE7"/>
          </a:solidFill>
          <a:ln w="9525" cap="flat" cmpd="sng">
            <a:solidFill>
              <a:schemeClr val="accen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Arial"/>
                <a:ea typeface="Arial"/>
                <a:cs typeface="Arial"/>
                <a:sym typeface="Arial"/>
              </a:rPr>
              <a:t>Penilaian teman sebaya dan Penilaian diri, ditulis dan dilaksanakan oleh peserta didik</a:t>
            </a:r>
            <a:endParaRPr sz="1600">
              <a:solidFill>
                <a:schemeClr val="dk1"/>
              </a:solidFill>
              <a:latin typeface="Arial"/>
              <a:ea typeface="Arial"/>
              <a:cs typeface="Arial"/>
              <a:sym typeface="Arial"/>
            </a:endParaRPr>
          </a:p>
        </p:txBody>
      </p:sp>
      <p:cxnSp>
        <p:nvCxnSpPr>
          <p:cNvPr id="219" name="Google Shape;219;p30"/>
          <p:cNvCxnSpPr>
            <a:stCxn id="213" idx="3"/>
            <a:endCxn id="215" idx="1"/>
          </p:cNvCxnSpPr>
          <p:nvPr/>
        </p:nvCxnSpPr>
        <p:spPr>
          <a:xfrm rot="10800000" flipH="1">
            <a:off x="1402144" y="1843540"/>
            <a:ext cx="827100" cy="780300"/>
          </a:xfrm>
          <a:prstGeom prst="straightConnector1">
            <a:avLst/>
          </a:prstGeom>
          <a:noFill/>
          <a:ln w="9525" cap="flat" cmpd="sng">
            <a:solidFill>
              <a:srgbClr val="4A7DBA"/>
            </a:solidFill>
            <a:prstDash val="solid"/>
            <a:round/>
            <a:headEnd type="none" w="sm" len="sm"/>
            <a:tailEnd type="none" w="sm" len="sm"/>
          </a:ln>
        </p:spPr>
      </p:cxnSp>
      <p:cxnSp>
        <p:nvCxnSpPr>
          <p:cNvPr id="220" name="Google Shape;220;p30"/>
          <p:cNvCxnSpPr>
            <a:stCxn id="213" idx="3"/>
            <a:endCxn id="214" idx="1"/>
          </p:cNvCxnSpPr>
          <p:nvPr/>
        </p:nvCxnSpPr>
        <p:spPr>
          <a:xfrm>
            <a:off x="1402144" y="2623840"/>
            <a:ext cx="649200" cy="1603800"/>
          </a:xfrm>
          <a:prstGeom prst="straightConnector1">
            <a:avLst/>
          </a:prstGeom>
          <a:noFill/>
          <a:ln w="9525" cap="flat" cmpd="sng">
            <a:solidFill>
              <a:srgbClr val="4A7DBA"/>
            </a:solidFill>
            <a:prstDash val="solid"/>
            <a:round/>
            <a:headEnd type="none" w="sm" len="sm"/>
            <a:tailEnd type="none" w="sm" len="sm"/>
          </a:ln>
        </p:spPr>
      </p:cxnSp>
      <p:cxnSp>
        <p:nvCxnSpPr>
          <p:cNvPr id="221" name="Google Shape;221;p30"/>
          <p:cNvCxnSpPr>
            <a:stCxn id="215" idx="3"/>
            <a:endCxn id="216" idx="1"/>
          </p:cNvCxnSpPr>
          <p:nvPr/>
        </p:nvCxnSpPr>
        <p:spPr>
          <a:xfrm rot="10800000" flipH="1">
            <a:off x="3439481" y="1232798"/>
            <a:ext cx="667500" cy="610800"/>
          </a:xfrm>
          <a:prstGeom prst="straightConnector1">
            <a:avLst/>
          </a:prstGeom>
          <a:noFill/>
          <a:ln w="9525" cap="flat" cmpd="sng">
            <a:solidFill>
              <a:srgbClr val="4A7DBA"/>
            </a:solidFill>
            <a:prstDash val="solid"/>
            <a:round/>
            <a:headEnd type="none" w="sm" len="sm"/>
            <a:tailEnd type="none" w="sm" len="sm"/>
          </a:ln>
        </p:spPr>
      </p:cxnSp>
      <p:cxnSp>
        <p:nvCxnSpPr>
          <p:cNvPr id="222" name="Google Shape;222;p30"/>
          <p:cNvCxnSpPr>
            <a:stCxn id="215" idx="3"/>
            <a:endCxn id="217" idx="1"/>
          </p:cNvCxnSpPr>
          <p:nvPr/>
        </p:nvCxnSpPr>
        <p:spPr>
          <a:xfrm>
            <a:off x="3439481" y="1843598"/>
            <a:ext cx="726600" cy="793200"/>
          </a:xfrm>
          <a:prstGeom prst="straightConnector1">
            <a:avLst/>
          </a:prstGeom>
          <a:noFill/>
          <a:ln w="9525" cap="flat" cmpd="sng">
            <a:solidFill>
              <a:srgbClr val="4A7DBA"/>
            </a:solidFill>
            <a:prstDash val="solid"/>
            <a:round/>
            <a:headEnd type="none" w="sm" len="sm"/>
            <a:tailEnd type="none" w="sm" len="sm"/>
          </a:ln>
        </p:spPr>
      </p:cxnSp>
      <p:cxnSp>
        <p:nvCxnSpPr>
          <p:cNvPr id="223" name="Google Shape;223;p30"/>
          <p:cNvCxnSpPr>
            <a:stCxn id="214" idx="3"/>
            <a:endCxn id="218" idx="1"/>
          </p:cNvCxnSpPr>
          <p:nvPr/>
        </p:nvCxnSpPr>
        <p:spPr>
          <a:xfrm>
            <a:off x="3480285" y="4227531"/>
            <a:ext cx="651900" cy="0"/>
          </a:xfrm>
          <a:prstGeom prst="straightConnector1">
            <a:avLst/>
          </a:prstGeom>
          <a:noFill/>
          <a:ln w="9525" cap="flat" cmpd="sng">
            <a:solidFill>
              <a:srgbClr val="4A7DBA"/>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4"/>
          <p:cNvSpPr txBox="1">
            <a:spLocks noGrp="1"/>
          </p:cNvSpPr>
          <p:nvPr>
            <p:ph type="title"/>
          </p:nvPr>
        </p:nvSpPr>
        <p:spPr>
          <a:xfrm>
            <a:off x="467544" y="404664"/>
            <a:ext cx="8229600" cy="490066"/>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Arial"/>
              <a:buNone/>
            </a:pPr>
            <a:r>
              <a:rPr lang="en-US"/>
              <a:t>Komunikasi Matematis</a:t>
            </a:r>
            <a:endParaRPr/>
          </a:p>
        </p:txBody>
      </p:sp>
      <p:sp>
        <p:nvSpPr>
          <p:cNvPr id="106" name="Google Shape;106;p14"/>
          <p:cNvSpPr txBox="1">
            <a:spLocks noGrp="1"/>
          </p:cNvSpPr>
          <p:nvPr>
            <p:ph type="body" idx="1"/>
          </p:nvPr>
        </p:nvSpPr>
        <p:spPr>
          <a:xfrm>
            <a:off x="467544" y="1124744"/>
            <a:ext cx="8229600" cy="525779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100"/>
              <a:buNone/>
            </a:pPr>
            <a:r>
              <a:rPr lang="en-US" sz="2100"/>
              <a:t>Komunikasi adalah proses berbagi makna melalui perilaku verbal maupun non verbal segala perilaku dapat disebut komunikasi jika melibatkan dua orang atau lebih. </a:t>
            </a:r>
            <a:endParaRPr/>
          </a:p>
          <a:p>
            <a:pPr marL="0" lvl="0" indent="0" algn="l" rtl="0">
              <a:spcBef>
                <a:spcPts val="420"/>
              </a:spcBef>
              <a:spcAft>
                <a:spcPts val="0"/>
              </a:spcAft>
              <a:buClr>
                <a:schemeClr val="dk1"/>
              </a:buClr>
              <a:buSzPts val="2100"/>
              <a:buNone/>
            </a:pPr>
            <a:endParaRPr sz="2100"/>
          </a:p>
          <a:p>
            <a:pPr marL="0" lvl="0" indent="0" algn="l" rtl="0">
              <a:spcBef>
                <a:spcPts val="400"/>
              </a:spcBef>
              <a:spcAft>
                <a:spcPts val="0"/>
              </a:spcAft>
              <a:buClr>
                <a:schemeClr val="dk1"/>
              </a:buClr>
              <a:buSzPts val="2000"/>
              <a:buNone/>
            </a:pPr>
            <a:r>
              <a:rPr lang="en-US" sz="2000"/>
              <a:t>Menurut para Ahli :</a:t>
            </a:r>
            <a:endParaRPr/>
          </a:p>
          <a:p>
            <a:pPr marL="342900" lvl="0" indent="-342900" algn="l" rtl="0">
              <a:spcBef>
                <a:spcPts val="400"/>
              </a:spcBef>
              <a:spcAft>
                <a:spcPts val="0"/>
              </a:spcAft>
              <a:buClr>
                <a:schemeClr val="dk1"/>
              </a:buClr>
              <a:buSzPts val="2000"/>
              <a:buFont typeface="Noto Sans Symbols"/>
              <a:buChar char="▪"/>
            </a:pPr>
            <a:r>
              <a:rPr lang="en-US" sz="2000"/>
              <a:t>Wahyudin (dalam fachrurazi:2011) : komunikasi merupakan cara berbagi gagasan dan mengklarifikasikan pemahaman melalui komunikasi, gagasan menjadi objek-objek refleksi, penghalusam, diskusi, dan perombakan.</a:t>
            </a:r>
            <a:endParaRPr/>
          </a:p>
          <a:p>
            <a:pPr marL="0" lvl="0" indent="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Font typeface="Noto Sans Symbols"/>
              <a:buChar char="▪"/>
            </a:pPr>
            <a:r>
              <a:rPr lang="en-US" sz="2000"/>
              <a:t>Artmanda W. ( dalam Zainab,2011) : komunikasi berarti pengiriman dan penerimaan atau berita antara dua orang atau lebih sehingga pesan yang dimaksud dapat dipahami.  </a:t>
            </a:r>
            <a:endParaRPr/>
          </a:p>
          <a:p>
            <a:pPr marL="0" lvl="0" indent="0" algn="l" rtl="0">
              <a:spcBef>
                <a:spcPts val="400"/>
              </a:spcBef>
              <a:spcAft>
                <a:spcPts val="0"/>
              </a:spcAft>
              <a:buClr>
                <a:schemeClr val="dk1"/>
              </a:buClr>
              <a:buSzPts val="2000"/>
              <a:buNone/>
            </a:pPr>
            <a:endParaRPr sz="2000"/>
          </a:p>
          <a:p>
            <a:pPr marL="0" lvl="0" indent="0" algn="l" rtl="0">
              <a:spcBef>
                <a:spcPts val="400"/>
              </a:spcBef>
              <a:spcAft>
                <a:spcPts val="0"/>
              </a:spcAft>
              <a:buClr>
                <a:schemeClr val="dk1"/>
              </a:buClr>
              <a:buSzPts val="2000"/>
              <a:buNone/>
            </a:pP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p:nvPr/>
        </p:nvSpPr>
        <p:spPr>
          <a:xfrm>
            <a:off x="790406" y="2708920"/>
            <a:ext cx="7128792" cy="22467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0" u="none" strike="noStrike" cap="none">
                <a:solidFill>
                  <a:schemeClr val="dk1"/>
                </a:solidFill>
                <a:latin typeface="Arial"/>
                <a:ea typeface="Arial"/>
                <a:cs typeface="Arial"/>
                <a:sym typeface="Arial"/>
              </a:rPr>
              <a:t>Kesimpulan </a:t>
            </a:r>
            <a:r>
              <a:rPr lang="en-US" sz="2000" b="0" i="0" u="none" strike="noStrike" cap="none">
                <a:solidFill>
                  <a:schemeClr val="dk1"/>
                </a:solidFill>
                <a:latin typeface="Arial"/>
                <a:ea typeface="Arial"/>
                <a:cs typeface="Arial"/>
                <a:sym typeface="Arial"/>
              </a:rPr>
              <a:t>:  </a:t>
            </a:r>
            <a:endParaRPr/>
          </a:p>
          <a:p>
            <a:pPr marL="0" marR="0" lvl="0" indent="0" algn="l" rtl="0">
              <a:spcBef>
                <a:spcPts val="0"/>
              </a:spcBef>
              <a:spcAft>
                <a:spcPts val="0"/>
              </a:spcAft>
              <a:buNone/>
            </a:pPr>
            <a:r>
              <a:rPr lang="en-US" sz="2000">
                <a:solidFill>
                  <a:schemeClr val="dk1"/>
                </a:solidFill>
                <a:latin typeface="Arial"/>
                <a:ea typeface="Arial"/>
                <a:cs typeface="Arial"/>
                <a:sym typeface="Arial"/>
              </a:rPr>
              <a:t>Sehingga yang dimaksud dengan komunikasi matematika adalah proses suatu penyampaian informasi dari satu orang ke orang lain sehingga mereka mempunyai makna yang sama terhadap informasi tersebut. Melalui komunikasi ide dapat di cerminkan, diperbaiki, didiskusikan, dan di kembangkan</a:t>
            </a:r>
            <a:r>
              <a:rPr lang="en-US" sz="1800">
                <a:solidFill>
                  <a:schemeClr val="dk1"/>
                </a:solidFill>
                <a:latin typeface="Arial"/>
                <a:ea typeface="Arial"/>
                <a:cs typeface="Arial"/>
                <a:sym typeface="Arial"/>
              </a:rPr>
              <a:t>.</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112" name="Google Shape;112;p15"/>
          <p:cNvSpPr txBox="1"/>
          <p:nvPr/>
        </p:nvSpPr>
        <p:spPr>
          <a:xfrm>
            <a:off x="539552" y="752794"/>
            <a:ext cx="7920880" cy="1631216"/>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Menurut NCTM (2000), komunikasi adalah proses berbagi makna melalui perilaku verbal dan non verbal. Komunikasi merupakan faktor yang sangat penting dalam menunjang keberhasilan suatu tujuan proses pembelajaran, terutama pembelajaran matematika disekolah.</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body" idx="1"/>
          </p:nvPr>
        </p:nvSpPr>
        <p:spPr>
          <a:xfrm>
            <a:off x="395536" y="1124744"/>
            <a:ext cx="8229600" cy="4176464"/>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400"/>
              <a:buFont typeface="Noto Sans Symbols"/>
              <a:buChar char="▪"/>
            </a:pPr>
            <a:r>
              <a:rPr lang="en-US" sz="2400"/>
              <a:t>KEMAMPUAN KOMUNIKASI MATEMATIKA</a:t>
            </a:r>
            <a:endParaRPr/>
          </a:p>
          <a:p>
            <a:pPr marL="0" lvl="0" indent="0" algn="just" rtl="0">
              <a:spcBef>
                <a:spcPts val="640"/>
              </a:spcBef>
              <a:spcAft>
                <a:spcPts val="0"/>
              </a:spcAft>
              <a:buClr>
                <a:schemeClr val="dk1"/>
              </a:buClr>
              <a:buSzPts val="3200"/>
              <a:buNone/>
            </a:pPr>
            <a:r>
              <a:rPr lang="en-US"/>
              <a:t>  </a:t>
            </a:r>
            <a:r>
              <a:rPr lang="en-US" sz="2400"/>
              <a:t>Adalah kemampuan siswa dalam mengekspresikan dimana siswa dapat menyatakan ide-ide matematika menggunakan simbol atau bahasa matematika secara tertulis sebagai Representasi dari suatu ide atau gagasan,dapat melukiskan atau menggambarkan dan membaca gambar, diagram, grafik maupun tabel, serta pemahaman matematika dimana siswa dapat menjelaskan masalah dengan memberikan argumen terhadap permasalahan matematika yang diberikan.</a:t>
            </a:r>
            <a:endParaRPr/>
          </a:p>
          <a:p>
            <a:pPr marL="0" lvl="0" indent="0" algn="l" rtl="0">
              <a:spcBef>
                <a:spcPts val="400"/>
              </a:spcBef>
              <a:spcAft>
                <a:spcPts val="0"/>
              </a:spcAft>
              <a:buClr>
                <a:schemeClr val="dk1"/>
              </a:buClr>
              <a:buSzPts val="2000"/>
              <a:buNone/>
            </a:pPr>
            <a:endParaRPr sz="2000"/>
          </a:p>
          <a:p>
            <a:pPr marL="0" lvl="0" indent="0" algn="l" rtl="0">
              <a:spcBef>
                <a:spcPts val="360"/>
              </a:spcBef>
              <a:spcAft>
                <a:spcPts val="0"/>
              </a:spcAft>
              <a:buClr>
                <a:schemeClr val="dk1"/>
              </a:buClr>
              <a:buSzPts val="1800"/>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p:nvPr/>
        </p:nvSpPr>
        <p:spPr>
          <a:xfrm>
            <a:off x="827584" y="908720"/>
            <a:ext cx="7368522" cy="89255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ASPEK- ASPEK KOMUNIKASI MATEMATIKA</a:t>
            </a:r>
            <a:endParaRPr/>
          </a:p>
          <a:p>
            <a:pPr marL="0" marR="0" lvl="0" indent="0" algn="ctr" rtl="0">
              <a:spcBef>
                <a:spcPts val="0"/>
              </a:spcBef>
              <a:spcAft>
                <a:spcPts val="0"/>
              </a:spcAft>
              <a:buNone/>
            </a:pPr>
            <a:endParaRPr sz="2400">
              <a:solidFill>
                <a:schemeClr val="dk1"/>
              </a:solidFill>
              <a:latin typeface="Arial"/>
              <a:ea typeface="Arial"/>
              <a:cs typeface="Arial"/>
              <a:sym typeface="Arial"/>
            </a:endParaRPr>
          </a:p>
        </p:txBody>
      </p:sp>
      <p:sp>
        <p:nvSpPr>
          <p:cNvPr id="123" name="Google Shape;123;p17"/>
          <p:cNvSpPr txBox="1"/>
          <p:nvPr/>
        </p:nvSpPr>
        <p:spPr>
          <a:xfrm>
            <a:off x="395536" y="1779252"/>
            <a:ext cx="7272808" cy="44012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Arial"/>
                <a:ea typeface="Arial"/>
                <a:cs typeface="Arial"/>
                <a:sym typeface="Arial"/>
              </a:rPr>
              <a:t> Menurut Baroody ada 5 aspek komunikasi :</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Representasi  :  dapat membantu anak menjelaskan konsep atau ide dan memudahkan anak mendapatkan strategi pemecahan. Selain itu, penggunaan representasi dapat meningkatkan fleksibilitas dalam menjawab soal soal matematik.</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Mendengar (listening)</a:t>
            </a:r>
            <a:endParaRPr/>
          </a:p>
          <a:p>
            <a:pPr marL="0" marR="0" lvl="0" indent="0" algn="l" rtl="0">
              <a:spcBef>
                <a:spcPts val="0"/>
              </a:spcBef>
              <a:spcAft>
                <a:spcPts val="0"/>
              </a:spcAft>
              <a:buNone/>
            </a:pPr>
            <a:r>
              <a:rPr lang="en-US" sz="2000">
                <a:solidFill>
                  <a:schemeClr val="dk1"/>
                </a:solidFill>
                <a:latin typeface="Arial"/>
                <a:ea typeface="Arial"/>
                <a:cs typeface="Arial"/>
                <a:sym typeface="Arial"/>
              </a:rPr>
              <a:t>	Mendengar merupakan aspek penting dalam suatu diskusi siswa tidak akan mampu berkomentar dengan baik apabila tidak mampu mengambil inti dari suatu topik diskusi.</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	</a:t>
            </a:r>
            <a:endParaRPr/>
          </a:p>
          <a:p>
            <a:pPr marL="0" marR="0" lvl="0" indent="0" algn="l" rtl="0">
              <a:spcBef>
                <a:spcPts val="0"/>
              </a:spcBef>
              <a:spcAft>
                <a:spcPts val="0"/>
              </a:spcAft>
              <a:buNone/>
            </a:pPr>
            <a:r>
              <a:rPr lang="en-US"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body" idx="1"/>
          </p:nvPr>
        </p:nvSpPr>
        <p:spPr>
          <a:xfrm>
            <a:off x="457200" y="476672"/>
            <a:ext cx="8075240" cy="583264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US" sz="2000"/>
              <a:t>Membaca (Reading)</a:t>
            </a:r>
            <a:endParaRPr/>
          </a:p>
          <a:p>
            <a:pPr marL="0" lvl="0" indent="0" algn="l" rtl="0">
              <a:spcBef>
                <a:spcPts val="400"/>
              </a:spcBef>
              <a:spcAft>
                <a:spcPts val="0"/>
              </a:spcAft>
              <a:buClr>
                <a:schemeClr val="dk1"/>
              </a:buClr>
              <a:buSzPts val="2000"/>
              <a:buNone/>
            </a:pPr>
            <a:r>
              <a:rPr lang="en-US" sz="2000"/>
              <a:t>Adalah aktivitas membaca teks secara aktif untuk mencari  jawaban atas pertanyaan-pertanyaan yang telah disusun.</a:t>
            </a:r>
            <a:endParaRPr/>
          </a:p>
          <a:p>
            <a:pPr marL="0" lvl="0" indent="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US" sz="2000"/>
              <a:t>Diskusi (discussing)</a:t>
            </a:r>
            <a:endParaRPr/>
          </a:p>
          <a:p>
            <a:pPr marL="0" lvl="0" indent="0" algn="l" rtl="0">
              <a:spcBef>
                <a:spcPts val="400"/>
              </a:spcBef>
              <a:spcAft>
                <a:spcPts val="0"/>
              </a:spcAft>
              <a:buClr>
                <a:schemeClr val="dk1"/>
              </a:buClr>
              <a:buSzPts val="2000"/>
              <a:buNone/>
            </a:pPr>
            <a:r>
              <a:rPr lang="en-US" sz="2000"/>
              <a:t>  diskusi merupakan sarana untuk mengungkapkan  dan merelasksikan pikiran siswa, gokhale menyatakan aktivitas siswa dalam diskusi tidak hanya meningkatkan cara berpikir kritis. </a:t>
            </a:r>
            <a:endParaRPr/>
          </a:p>
          <a:p>
            <a:pPr marL="0" lvl="0" indent="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US" sz="2000"/>
              <a:t>Menulis ( writing)</a:t>
            </a:r>
            <a:endParaRPr/>
          </a:p>
          <a:p>
            <a:pPr marL="0" lvl="0" indent="0" algn="l" rtl="0">
              <a:spcBef>
                <a:spcPts val="400"/>
              </a:spcBef>
              <a:spcAft>
                <a:spcPts val="0"/>
              </a:spcAft>
              <a:buClr>
                <a:schemeClr val="dk1"/>
              </a:buClr>
              <a:buSzPts val="2000"/>
              <a:buNone/>
            </a:pPr>
            <a:r>
              <a:rPr lang="en-US" sz="2000"/>
              <a:t> adalah suatu kegiatan untuk mengungkapkan dan merefleksikan pikiran.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body" idx="1"/>
          </p:nvPr>
        </p:nvSpPr>
        <p:spPr>
          <a:xfrm>
            <a:off x="457200" y="476672"/>
            <a:ext cx="8229600" cy="554461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400"/>
              <a:buNone/>
            </a:pPr>
            <a:r>
              <a:rPr lang="en-US" sz="2400"/>
              <a:t>INDIKATOR KEMAMPUAN KOMUNIKASI MATEMATIS</a:t>
            </a:r>
            <a:endParaRPr sz="2000"/>
          </a:p>
          <a:p>
            <a:pPr marL="0" lvl="0" indent="0" algn="l" rtl="0">
              <a:spcBef>
                <a:spcPts val="400"/>
              </a:spcBef>
              <a:spcAft>
                <a:spcPts val="0"/>
              </a:spcAft>
              <a:buClr>
                <a:schemeClr val="dk1"/>
              </a:buClr>
              <a:buSzPts val="2000"/>
              <a:buNone/>
            </a:pPr>
            <a:endParaRPr sz="2000"/>
          </a:p>
          <a:p>
            <a:pPr marL="0" lvl="0" indent="0" algn="l" rtl="0">
              <a:spcBef>
                <a:spcPts val="400"/>
              </a:spcBef>
              <a:spcAft>
                <a:spcPts val="0"/>
              </a:spcAft>
              <a:buClr>
                <a:schemeClr val="dk1"/>
              </a:buClr>
              <a:buSzPts val="2000"/>
              <a:buNone/>
            </a:pPr>
            <a:r>
              <a:rPr lang="en-US" sz="2000"/>
              <a:t>Indikator  kemampuan komunikasi matematis menurut NCTM (2000) diantaranya:</a:t>
            </a:r>
            <a:endParaRPr sz="2000"/>
          </a:p>
          <a:p>
            <a:pPr marL="0" lvl="0" indent="0" algn="l" rtl="0">
              <a:spcBef>
                <a:spcPts val="400"/>
              </a:spcBef>
              <a:spcAft>
                <a:spcPts val="0"/>
              </a:spcAft>
              <a:buClr>
                <a:schemeClr val="dk1"/>
              </a:buClr>
              <a:buSzPts val="2000"/>
              <a:buNone/>
            </a:pPr>
            <a:endParaRPr sz="2000"/>
          </a:p>
          <a:p>
            <a:pPr marL="457200" lvl="0" indent="-457200" algn="l" rtl="0">
              <a:spcBef>
                <a:spcPts val="400"/>
              </a:spcBef>
              <a:spcAft>
                <a:spcPts val="0"/>
              </a:spcAft>
              <a:buClr>
                <a:schemeClr val="dk1"/>
              </a:buClr>
              <a:buSzPts val="2000"/>
              <a:buFont typeface="Arial"/>
              <a:buAutoNum type="arabicPeriod"/>
            </a:pPr>
            <a:r>
              <a:rPr lang="en-US" sz="2000"/>
              <a:t>Kemampuan mengekspresikan ide-ide matematis melalui lisan, tulisan, dan mendemonstrasikannya serta menggambarkannya secara virtual.</a:t>
            </a:r>
            <a:endParaRPr/>
          </a:p>
          <a:p>
            <a:pPr marL="457200" lvl="0" indent="-457200" algn="l" rtl="0">
              <a:spcBef>
                <a:spcPts val="400"/>
              </a:spcBef>
              <a:spcAft>
                <a:spcPts val="0"/>
              </a:spcAft>
              <a:buClr>
                <a:schemeClr val="dk1"/>
              </a:buClr>
              <a:buSzPts val="2000"/>
              <a:buFont typeface="Arial"/>
              <a:buAutoNum type="arabicPeriod"/>
            </a:pPr>
            <a:r>
              <a:rPr lang="en-US" sz="2000"/>
              <a:t>Kemampuan memahami, menginterprestasikan, dan mengevaluasi ide-ide matematis baik secara lisan, tulisan, maupun dalam bentuk visual lainnya</a:t>
            </a:r>
            <a:endParaRPr/>
          </a:p>
          <a:p>
            <a:pPr marL="457200" lvl="0" indent="-457200" algn="l" rtl="0">
              <a:spcBef>
                <a:spcPts val="400"/>
              </a:spcBef>
              <a:spcAft>
                <a:spcPts val="0"/>
              </a:spcAft>
              <a:buClr>
                <a:schemeClr val="dk1"/>
              </a:buClr>
              <a:buSzPts val="2000"/>
              <a:buFont typeface="Arial"/>
              <a:buAutoNum type="arabicPeriod"/>
            </a:pPr>
            <a:r>
              <a:rPr lang="en-US" sz="2000"/>
              <a:t>Kemampuan dalam menggunakan istilah-istilah, notasi-notasi matematika dan struktur-strukturnya untuk menyajikan ide-ide, menggambarkan hubungan-hubungan dengan model-model situasi</a:t>
            </a:r>
            <a:endParaRPr sz="2000"/>
          </a:p>
          <a:p>
            <a:pPr marL="0" lvl="0" indent="0" algn="l" rtl="0">
              <a:spcBef>
                <a:spcPts val="400"/>
              </a:spcBef>
              <a:spcAft>
                <a:spcPts val="0"/>
              </a:spcAft>
              <a:buClr>
                <a:schemeClr val="dk1"/>
              </a:buClr>
              <a:buSzPts val="2000"/>
              <a:buNone/>
            </a:pP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p:nvPr/>
        </p:nvSpPr>
        <p:spPr>
          <a:xfrm>
            <a:off x="755576" y="404664"/>
            <a:ext cx="7632848" cy="59400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Menurut  Soemarmo ( Hendriana, rochaeti &amp; sumarno, 2017: 62)</a:t>
            </a:r>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US" sz="2000">
                <a:solidFill>
                  <a:schemeClr val="dk1"/>
                </a:solidFill>
                <a:latin typeface="Arial"/>
                <a:ea typeface="Arial"/>
                <a:cs typeface="Arial"/>
                <a:sym typeface="Arial"/>
              </a:rPr>
              <a:t>Adapun indikator kemampuan komunikasi matematis siswa antara lain :</a:t>
            </a:r>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Menghubungkan benda nyata, gambar dan diagram kedalam ide matematika.</a:t>
            </a:r>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Menjelaskan ide, situasi dan relasi matematik secara lisan atau tulisan dengan benda nyata, gambar, grafik, dan aljabar.</a:t>
            </a:r>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Menyatakan peristiwa sehari-hari dalam bahasa atau simbol matematika.</a:t>
            </a:r>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Membuat konjektur, menyusun argumen, merumuskan definisi dan generalisasi</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Menjelaskan dan membuat pertanyaan tentang matematika yang di pelajari.</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Mendengarkan, berdiskusi dan menulis tentang matematika</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Membaca dengan pemahaman suatu presentasi matematika</a:t>
            </a:r>
            <a:endParaRPr/>
          </a:p>
          <a:p>
            <a:pPr marL="342900" marR="0" lvl="0" indent="-342900" algn="l" rtl="0">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Mengungkapkan kembali suatu uraian atau paragraf matematika dalam bahasa sendiri</a:t>
            </a:r>
            <a:endParaRPr sz="2000">
              <a:solidFill>
                <a:schemeClr val="dk1"/>
              </a:solidFill>
              <a:latin typeface="Arial"/>
              <a:ea typeface="Arial"/>
              <a:cs typeface="Arial"/>
              <a:sym typeface="Arial"/>
            </a:endParaRPr>
          </a:p>
          <a:p>
            <a:pPr marL="342900" marR="0" lvl="0" indent="-215900" algn="l" rtl="0">
              <a:spcBef>
                <a:spcPts val="0"/>
              </a:spcBef>
              <a:spcAft>
                <a:spcPts val="0"/>
              </a:spcAft>
              <a:buClr>
                <a:schemeClr val="dk1"/>
              </a:buClr>
              <a:buSzPts val="2000"/>
              <a:buFont typeface="Arial"/>
              <a:buNone/>
            </a:pPr>
            <a:endParaRPr sz="20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txBox="1">
            <a:spLocks noGrp="1"/>
          </p:cNvSpPr>
          <p:nvPr>
            <p:ph type="body" idx="1"/>
          </p:nvPr>
        </p:nvSpPr>
        <p:spPr>
          <a:xfrm>
            <a:off x="457200" y="476672"/>
            <a:ext cx="8229600" cy="5649491"/>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000"/>
              <a:buNone/>
            </a:pPr>
            <a:endParaRPr sz="2000"/>
          </a:p>
          <a:p>
            <a:pPr marL="0" lvl="0" indent="0" algn="ctr" rtl="0">
              <a:spcBef>
                <a:spcPts val="400"/>
              </a:spcBef>
              <a:spcAft>
                <a:spcPts val="0"/>
              </a:spcAft>
              <a:buClr>
                <a:schemeClr val="dk1"/>
              </a:buClr>
              <a:buSzPts val="2000"/>
              <a:buNone/>
            </a:pPr>
            <a:r>
              <a:rPr lang="en-US" sz="2000"/>
              <a:t>MATERI YANG MEMUAT KEMAMPUAN KOMUNIKASI MATEMATIS </a:t>
            </a:r>
            <a:endParaRPr/>
          </a:p>
          <a:p>
            <a:pPr marL="0" lvl="0" indent="0" algn="ctr" rtl="0">
              <a:spcBef>
                <a:spcPts val="400"/>
              </a:spcBef>
              <a:spcAft>
                <a:spcPts val="0"/>
              </a:spcAft>
              <a:buClr>
                <a:schemeClr val="dk1"/>
              </a:buClr>
              <a:buSzPts val="2000"/>
              <a:buNone/>
            </a:pPr>
            <a:r>
              <a:rPr lang="en-US" sz="2000"/>
              <a:t>( Dengan menggunakan indikator komunikasi matematis dari Soemarmo)</a:t>
            </a:r>
            <a:endParaRPr/>
          </a:p>
          <a:p>
            <a:pPr marL="0" lvl="0" indent="0" algn="l" rtl="0">
              <a:spcBef>
                <a:spcPts val="400"/>
              </a:spcBef>
              <a:spcAft>
                <a:spcPts val="0"/>
              </a:spcAft>
              <a:buClr>
                <a:schemeClr val="dk1"/>
              </a:buClr>
              <a:buSzPts val="2000"/>
              <a:buNone/>
            </a:pPr>
            <a:endParaRPr sz="2000"/>
          </a:p>
          <a:p>
            <a:pPr marL="0" lvl="0" indent="0" algn="l" rtl="0">
              <a:spcBef>
                <a:spcPts val="400"/>
              </a:spcBef>
              <a:spcAft>
                <a:spcPts val="0"/>
              </a:spcAft>
              <a:buClr>
                <a:schemeClr val="dk1"/>
              </a:buClr>
              <a:buSzPts val="2000"/>
              <a:buNone/>
            </a:pPr>
            <a:r>
              <a:rPr lang="en-US" sz="2000"/>
              <a:t>1. Menghubungkan benda nyata, gambar dan diagram kedalam ide matematika. </a:t>
            </a:r>
            <a:endParaRPr/>
          </a:p>
          <a:p>
            <a:pPr marL="0" lvl="0" indent="0" algn="l" rtl="0">
              <a:spcBef>
                <a:spcPts val="400"/>
              </a:spcBef>
              <a:spcAft>
                <a:spcPts val="0"/>
              </a:spcAft>
              <a:buClr>
                <a:schemeClr val="dk1"/>
              </a:buClr>
              <a:buSzPts val="2000"/>
              <a:buNone/>
            </a:pPr>
            <a:r>
              <a:rPr lang="en-US" sz="2000"/>
              <a:t> </a:t>
            </a:r>
            <a:endParaRPr/>
          </a:p>
          <a:p>
            <a:pPr marL="0" lvl="0" indent="0" algn="l" rtl="0">
              <a:spcBef>
                <a:spcPts val="400"/>
              </a:spcBef>
              <a:spcAft>
                <a:spcPts val="0"/>
              </a:spcAft>
              <a:buClr>
                <a:schemeClr val="dk1"/>
              </a:buClr>
              <a:buSzPts val="2000"/>
              <a:buNone/>
            </a:pPr>
            <a:endParaRPr sz="2000"/>
          </a:p>
          <a:p>
            <a:pPr marL="0" lvl="0" indent="0" algn="l" rtl="0">
              <a:spcBef>
                <a:spcPts val="400"/>
              </a:spcBef>
              <a:spcAft>
                <a:spcPts val="0"/>
              </a:spcAft>
              <a:buClr>
                <a:schemeClr val="dk1"/>
              </a:buClr>
              <a:buSzPts val="2000"/>
              <a:buNone/>
            </a:pPr>
            <a:endParaRPr sz="2000"/>
          </a:p>
        </p:txBody>
      </p:sp>
      <p:pic>
        <p:nvPicPr>
          <p:cNvPr id="145" name="Google Shape;145;p21"/>
          <p:cNvPicPr preferRelativeResize="0"/>
          <p:nvPr/>
        </p:nvPicPr>
        <p:blipFill rotWithShape="1">
          <a:blip r:embed="rId3">
            <a:alphaModFix/>
          </a:blip>
          <a:srcRect l="46439" t="13836" r="7808" b="42816"/>
          <a:stretch/>
        </p:blipFill>
        <p:spPr>
          <a:xfrm>
            <a:off x="1187624" y="2852936"/>
            <a:ext cx="6080227" cy="3240360"/>
          </a:xfrm>
          <a:prstGeom prst="rect">
            <a:avLst/>
          </a:prstGeom>
          <a:noFill/>
          <a:ln>
            <a:noFill/>
          </a:ln>
        </p:spPr>
      </p:pic>
      <p:sp>
        <p:nvSpPr>
          <p:cNvPr id="146" name="Google Shape;146;p21"/>
          <p:cNvSpPr/>
          <p:nvPr/>
        </p:nvSpPr>
        <p:spPr>
          <a:xfrm>
            <a:off x="4227737" y="4005064"/>
            <a:ext cx="416271" cy="72008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906</Words>
  <Application>Microsoft Office PowerPoint</Application>
  <PresentationFormat>On-screen Show (4:3)</PresentationFormat>
  <Paragraphs>110</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Noto Sans Symbols</vt:lpstr>
      <vt:lpstr>Office Theme</vt:lpstr>
      <vt:lpstr>KOMUNIKASI DAN SIKAP MATEMATIKA </vt:lpstr>
      <vt:lpstr>Komunikasi Matematis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 Menyatakan peristiwa sehari-hari dalam bahasa atau simbol matematika</vt:lpstr>
      <vt:lpstr>4. Membuat konjektur, menyusun argumen, merumuskan definisi dan generalisasi</vt:lpstr>
      <vt:lpstr>5. Menjelaskan dan membuat pertanyaan tentang matematika yang di pelajari</vt:lpstr>
      <vt:lpstr>Sikap Matematika</vt:lpstr>
      <vt:lpstr>PowerPoint Presentation</vt:lpstr>
      <vt:lpstr>PowerPoint Presentation</vt:lpstr>
      <vt:lpstr>Penilaian Sikap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DAN SIKAP MATEMATIKA </dc:title>
  <dc:creator>LATITUDE</dc:creator>
  <cp:lastModifiedBy>LATITUDE</cp:lastModifiedBy>
  <cp:revision>1</cp:revision>
  <dcterms:modified xsi:type="dcterms:W3CDTF">2021-07-21T03:01:22Z</dcterms:modified>
</cp:coreProperties>
</file>