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983" r:id="rId2"/>
    <p:sldId id="543" r:id="rId3"/>
    <p:sldId id="1018" r:id="rId4"/>
    <p:sldId id="990" r:id="rId5"/>
    <p:sldId id="991" r:id="rId6"/>
    <p:sldId id="994" r:id="rId7"/>
    <p:sldId id="995" r:id="rId8"/>
    <p:sldId id="992" r:id="rId9"/>
    <p:sldId id="986" r:id="rId10"/>
    <p:sldId id="1019" r:id="rId11"/>
    <p:sldId id="1001" r:id="rId12"/>
    <p:sldId id="1002" r:id="rId13"/>
    <p:sldId id="1006" r:id="rId14"/>
    <p:sldId id="1004" r:id="rId15"/>
    <p:sldId id="985" r:id="rId16"/>
    <p:sldId id="1053" r:id="rId17"/>
    <p:sldId id="1054" r:id="rId18"/>
    <p:sldId id="1057" r:id="rId19"/>
    <p:sldId id="1058" r:id="rId20"/>
    <p:sldId id="1059" r:id="rId21"/>
    <p:sldId id="1063" r:id="rId22"/>
    <p:sldId id="1060" r:id="rId23"/>
    <p:sldId id="1061" r:id="rId24"/>
    <p:sldId id="1062" r:id="rId25"/>
    <p:sldId id="1055" r:id="rId26"/>
    <p:sldId id="1056" r:id="rId27"/>
    <p:sldId id="1000" r:id="rId28"/>
    <p:sldId id="988" r:id="rId29"/>
    <p:sldId id="1017" r:id="rId30"/>
    <p:sldId id="987" r:id="rId31"/>
    <p:sldId id="982" r:id="rId32"/>
    <p:sldId id="1020" r:id="rId33"/>
    <p:sldId id="288" r:id="rId34"/>
    <p:sldId id="289" r:id="rId35"/>
    <p:sldId id="1008" r:id="rId36"/>
    <p:sldId id="544" r:id="rId37"/>
    <p:sldId id="1007" r:id="rId38"/>
    <p:sldId id="545" r:id="rId39"/>
    <p:sldId id="548" r:id="rId40"/>
    <p:sldId id="553" r:id="rId41"/>
    <p:sldId id="549" r:id="rId42"/>
    <p:sldId id="1051" r:id="rId43"/>
    <p:sldId id="850" r:id="rId44"/>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9900CC"/>
    <a:srgbClr val="993300"/>
    <a:srgbClr val="CCCCFF"/>
    <a:srgbClr val="CCFFFF"/>
    <a:srgbClr val="0000FF"/>
    <a:srgbClr val="990000"/>
    <a:srgbClr val="008000"/>
    <a:srgbClr val="00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69343" autoAdjust="0"/>
  </p:normalViewPr>
  <p:slideViewPr>
    <p:cSldViewPr>
      <p:cViewPr varScale="1">
        <p:scale>
          <a:sx n="87" d="100"/>
          <a:sy n="87" d="100"/>
        </p:scale>
        <p:origin x="130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6316BF6-6EA0-4542-AF67-CA5D21264FEA}" type="datetimeFigureOut">
              <a:rPr lang="en-US" smtClean="0"/>
              <a:pPr/>
              <a:t>9/12/2021</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4AC305A1-E6CC-4074-87CB-AB7D8EA65D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AC305A1-E6CC-4074-87CB-AB7D8EA65DBF}" type="slidenum">
              <a:rPr lang="en-US" smtClean="0"/>
              <a:pPr/>
              <a:t>7</a:t>
            </a:fld>
            <a:endParaRPr lang="en-US"/>
          </a:p>
        </p:txBody>
      </p:sp>
    </p:spTree>
    <p:extLst>
      <p:ext uri="{BB962C8B-B14F-4D97-AF65-F5344CB8AC3E}">
        <p14:creationId xmlns:p14="http://schemas.microsoft.com/office/powerpoint/2010/main" val="4203500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AC305A1-E6CC-4074-87CB-AB7D8EA65DBF}" type="slidenum">
              <a:rPr lang="en-US" smtClean="0"/>
              <a:pPr/>
              <a:t>37</a:t>
            </a:fld>
            <a:endParaRPr lang="en-US"/>
          </a:p>
        </p:txBody>
      </p:sp>
    </p:spTree>
    <p:extLst>
      <p:ext uri="{BB962C8B-B14F-4D97-AF65-F5344CB8AC3E}">
        <p14:creationId xmlns:p14="http://schemas.microsoft.com/office/powerpoint/2010/main" val="446920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DBF07621-EC26-42A9-A59D-346163D572FF}" type="slidenum">
              <a:rPr lang="en-ID" smtClean="0"/>
              <a:t>42</a:t>
            </a:fld>
            <a:endParaRPr lang="en-ID"/>
          </a:p>
        </p:txBody>
      </p:sp>
    </p:spTree>
    <p:extLst>
      <p:ext uri="{BB962C8B-B14F-4D97-AF65-F5344CB8AC3E}">
        <p14:creationId xmlns:p14="http://schemas.microsoft.com/office/powerpoint/2010/main" val="366960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AC305A1-E6CC-4074-87CB-AB7D8EA65DBF}" type="slidenum">
              <a:rPr lang="en-US" smtClean="0"/>
              <a:pPr/>
              <a:t>18</a:t>
            </a:fld>
            <a:endParaRPr lang="en-US"/>
          </a:p>
        </p:txBody>
      </p:sp>
    </p:spTree>
    <p:extLst>
      <p:ext uri="{BB962C8B-B14F-4D97-AF65-F5344CB8AC3E}">
        <p14:creationId xmlns:p14="http://schemas.microsoft.com/office/powerpoint/2010/main" val="230085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AC305A1-E6CC-4074-87CB-AB7D8EA65DBF}" type="slidenum">
              <a:rPr lang="en-US" smtClean="0"/>
              <a:pPr/>
              <a:t>20</a:t>
            </a:fld>
            <a:endParaRPr lang="en-US"/>
          </a:p>
        </p:txBody>
      </p:sp>
    </p:spTree>
    <p:extLst>
      <p:ext uri="{BB962C8B-B14F-4D97-AF65-F5344CB8AC3E}">
        <p14:creationId xmlns:p14="http://schemas.microsoft.com/office/powerpoint/2010/main" val="292359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AC305A1-E6CC-4074-87CB-AB7D8EA65DBF}" type="slidenum">
              <a:rPr lang="en-US" smtClean="0"/>
              <a:pPr/>
              <a:t>22</a:t>
            </a:fld>
            <a:endParaRPr lang="en-US"/>
          </a:p>
        </p:txBody>
      </p:sp>
    </p:spTree>
    <p:extLst>
      <p:ext uri="{BB962C8B-B14F-4D97-AF65-F5344CB8AC3E}">
        <p14:creationId xmlns:p14="http://schemas.microsoft.com/office/powerpoint/2010/main" val="410999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DC16A53-D0A4-4F33-955E-108268B25C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31AB7F6F-6365-443A-8D98-54AC54766F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
        <p:nvSpPr>
          <p:cNvPr id="40964" name="Slide Number Placeholder 3">
            <a:extLst>
              <a:ext uri="{FF2B5EF4-FFF2-40B4-BE49-F238E27FC236}">
                <a16:creationId xmlns:a16="http://schemas.microsoft.com/office/drawing/2014/main" id="{D13FE192-304A-4EB2-BA3D-523F8FC391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1033F0-667D-4231-9368-B5B633FD4B5B}" type="slidenum">
              <a:rPr lang="en-US" altLang="en-US" sz="1300" smtClean="0"/>
              <a:pPr>
                <a:spcBef>
                  <a:spcPct val="0"/>
                </a:spcBef>
              </a:pPr>
              <a:t>24</a:t>
            </a:fld>
            <a:endParaRPr lang="en-US" altLang="en-US" sz="1300"/>
          </a:p>
        </p:txBody>
      </p:sp>
    </p:spTree>
    <p:extLst>
      <p:ext uri="{BB962C8B-B14F-4D97-AF65-F5344CB8AC3E}">
        <p14:creationId xmlns:p14="http://schemas.microsoft.com/office/powerpoint/2010/main" val="637848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AC305A1-E6CC-4074-87CB-AB7D8EA65DBF}" type="slidenum">
              <a:rPr lang="en-US" smtClean="0"/>
              <a:pPr/>
              <a:t>27</a:t>
            </a:fld>
            <a:endParaRPr lang="en-US"/>
          </a:p>
        </p:txBody>
      </p:sp>
    </p:spTree>
    <p:extLst>
      <p:ext uri="{BB962C8B-B14F-4D97-AF65-F5344CB8AC3E}">
        <p14:creationId xmlns:p14="http://schemas.microsoft.com/office/powerpoint/2010/main" val="257254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AC305A1-E6CC-4074-87CB-AB7D8EA65DBF}" type="slidenum">
              <a:rPr lang="en-US" smtClean="0"/>
              <a:pPr/>
              <a:t>30</a:t>
            </a:fld>
            <a:endParaRPr lang="en-US"/>
          </a:p>
        </p:txBody>
      </p:sp>
    </p:spTree>
    <p:extLst>
      <p:ext uri="{BB962C8B-B14F-4D97-AF65-F5344CB8AC3E}">
        <p14:creationId xmlns:p14="http://schemas.microsoft.com/office/powerpoint/2010/main" val="16291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DC16A53-D0A4-4F33-955E-108268B25C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31AB7F6F-6365-443A-8D98-54AC54766F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
        <p:nvSpPr>
          <p:cNvPr id="40964" name="Slide Number Placeholder 3">
            <a:extLst>
              <a:ext uri="{FF2B5EF4-FFF2-40B4-BE49-F238E27FC236}">
                <a16:creationId xmlns:a16="http://schemas.microsoft.com/office/drawing/2014/main" id="{D13FE192-304A-4EB2-BA3D-523F8FC391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1033F0-667D-4231-9368-B5B633FD4B5B}" type="slidenum">
              <a:rPr lang="en-US" altLang="en-US" sz="1300" smtClean="0"/>
              <a:pPr>
                <a:spcBef>
                  <a:spcPct val="0"/>
                </a:spcBef>
              </a:pPr>
              <a:t>32</a:t>
            </a:fld>
            <a:endParaRPr lang="en-US" altLang="en-US" sz="1300"/>
          </a:p>
        </p:txBody>
      </p:sp>
    </p:spTree>
    <p:extLst>
      <p:ext uri="{BB962C8B-B14F-4D97-AF65-F5344CB8AC3E}">
        <p14:creationId xmlns:p14="http://schemas.microsoft.com/office/powerpoint/2010/main" val="123435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AC305A1-E6CC-4074-87CB-AB7D8EA65DBF}" type="slidenum">
              <a:rPr lang="en-US" smtClean="0"/>
              <a:pPr/>
              <a:t>35</a:t>
            </a:fld>
            <a:endParaRPr lang="en-US"/>
          </a:p>
        </p:txBody>
      </p:sp>
    </p:spTree>
    <p:extLst>
      <p:ext uri="{BB962C8B-B14F-4D97-AF65-F5344CB8AC3E}">
        <p14:creationId xmlns:p14="http://schemas.microsoft.com/office/powerpoint/2010/main" val="170106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5400C1-0CA3-42F5-B6F5-B8573E871C32}"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0BA9D-D385-4BE3-AF22-D328148E06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5400C1-0CA3-42F5-B6F5-B8573E871C32}"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0BA9D-D385-4BE3-AF22-D328148E06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5400C1-0CA3-42F5-B6F5-B8573E871C32}"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0BA9D-D385-4BE3-AF22-D328148E06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5400C1-0CA3-42F5-B6F5-B8573E871C32}"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0BA9D-D385-4BE3-AF22-D328148E06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5400C1-0CA3-42F5-B6F5-B8573E871C32}"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0BA9D-D385-4BE3-AF22-D328148E06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5400C1-0CA3-42F5-B6F5-B8573E871C32}"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0BA9D-D385-4BE3-AF22-D328148E06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5400C1-0CA3-42F5-B6F5-B8573E871C32}" type="datetimeFigureOut">
              <a:rPr lang="en-US" smtClean="0"/>
              <a:pPr/>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50BA9D-D385-4BE3-AF22-D328148E06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5400C1-0CA3-42F5-B6F5-B8573E871C32}" type="datetimeFigureOut">
              <a:rPr lang="en-US" smtClean="0"/>
              <a:pPr/>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0BA9D-D385-4BE3-AF22-D328148E06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400C1-0CA3-42F5-B6F5-B8573E871C32}"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50BA9D-D385-4BE3-AF22-D328148E06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5400C1-0CA3-42F5-B6F5-B8573E871C32}"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0BA9D-D385-4BE3-AF22-D328148E06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5400C1-0CA3-42F5-B6F5-B8573E871C32}"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0BA9D-D385-4BE3-AF22-D328148E06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400C1-0CA3-42F5-B6F5-B8573E871C32}" type="datetimeFigureOut">
              <a:rPr lang="en-US" smtClean="0"/>
              <a:pPr/>
              <a:t>9/12/2021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0BA9D-D385-4BE3-AF22-D328148E06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duniamatematika15.wordpress.com/2016/10/03/daya-matematis-mathematical-power/#_ftn1"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7.jpe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6.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8.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4.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3.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4.png"/><Relationship Id="rId4" Type="http://schemas.microsoft.com/office/2007/relationships/hdphoto" Target="../media/hdphoto3.wdp"/><Relationship Id="rId9"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33.pn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7.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jp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4.png"/><Relationship Id="rId4" Type="http://schemas.microsoft.com/office/2007/relationships/hdphoto" Target="../media/hdphoto3.wdp"/><Relationship Id="rId9" Type="http://schemas.microsoft.com/office/2007/relationships/hdphoto" Target="../media/hdphoto6.wdp"/></Relationships>
</file>

<file path=ppt/slides/_rels/slide2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0.png"/><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duniamatematika15.wordpress.com/2016/10/03/daya-matematis-mathematical-power/#_ftn1" TargetMode="External"/><Relationship Id="rId7" Type="http://schemas.microsoft.com/office/2007/relationships/hdphoto" Target="../media/hdphoto9.wdp"/><Relationship Id="rId2" Type="http://schemas.openxmlformats.org/officeDocument/2006/relationships/image" Target="../media/image24.jpg"/><Relationship Id="rId1" Type="http://schemas.openxmlformats.org/officeDocument/2006/relationships/slideLayout" Target="../slideLayouts/slideLayout1.xml"/><Relationship Id="rId6" Type="http://schemas.openxmlformats.org/officeDocument/2006/relationships/image" Target="../media/image41.png"/><Relationship Id="rId5" Type="http://schemas.microsoft.com/office/2007/relationships/hdphoto" Target="../media/hdphoto3.wdp"/><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3.pn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4.jpg"/><Relationship Id="rId2" Type="http://schemas.openxmlformats.org/officeDocument/2006/relationships/image" Target="../media/image37.jpe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40.pn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5.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6.jpeg"/><Relationship Id="rId5" Type="http://schemas.microsoft.com/office/2007/relationships/hdphoto" Target="../media/hdphoto3.wdp"/><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15.jpe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7.jpeg"/><Relationship Id="rId7" Type="http://schemas.microsoft.com/office/2007/relationships/hdphoto" Target="../media/hdphoto2.wdp"/><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8.jpeg"/><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7.jpeg"/><Relationship Id="rId2" Type="http://schemas.openxmlformats.org/officeDocument/2006/relationships/image" Target="../media/image50.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1.jpeg"/><Relationship Id="rId2" Type="http://schemas.openxmlformats.org/officeDocument/2006/relationships/image" Target="../media/image51.jpeg"/><Relationship Id="rId1" Type="http://schemas.openxmlformats.org/officeDocument/2006/relationships/slideLayout" Target="../slideLayouts/slideLayout4.xml"/><Relationship Id="rId6" Type="http://schemas.openxmlformats.org/officeDocument/2006/relationships/image" Target="../media/image12.jpg"/><Relationship Id="rId5" Type="http://schemas.microsoft.com/office/2007/relationships/hdphoto" Target="../media/hdphoto1.wdp"/><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2.jpeg"/><Relationship Id="rId1" Type="http://schemas.openxmlformats.org/officeDocument/2006/relationships/slideLayout" Target="../slideLayouts/slideLayout1.xml"/><Relationship Id="rId6" Type="http://schemas.openxmlformats.org/officeDocument/2006/relationships/image" Target="../media/image53.jpeg"/><Relationship Id="rId5" Type="http://schemas.microsoft.com/office/2007/relationships/hdphoto" Target="../media/hdphoto1.wdp"/><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43.xml.rels><?xml version="1.0" encoding="UTF-8" standalone="yes"?>
<Relationships xmlns="http://schemas.openxmlformats.org/package/2006/relationships"><Relationship Id="rId8" Type="http://schemas.openxmlformats.org/officeDocument/2006/relationships/image" Target="../media/image61.png"/><Relationship Id="rId3" Type="http://schemas.microsoft.com/office/2007/relationships/hdphoto" Target="../media/hdphoto10.wdp"/><Relationship Id="rId7" Type="http://schemas.microsoft.com/office/2007/relationships/hdphoto" Target="../media/hdphoto11.wdp"/><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14.jpeg"/><Relationship Id="rId4" Type="http://schemas.openxmlformats.org/officeDocument/2006/relationships/image" Target="../media/image59.png"/><Relationship Id="rId9" Type="http://schemas.openxmlformats.org/officeDocument/2006/relationships/image" Target="../media/image62.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4.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jpeg"/><Relationship Id="rId5" Type="http://schemas.microsoft.com/office/2007/relationships/hdphoto" Target="../media/hdphoto4.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3.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terangan foto tidak tersedia.">
            <a:extLst>
              <a:ext uri="{FF2B5EF4-FFF2-40B4-BE49-F238E27FC236}">
                <a16:creationId xmlns:a16="http://schemas.microsoft.com/office/drawing/2014/main" id="{9829446B-231C-4C69-89CE-9B5398B3D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91" y="140593"/>
            <a:ext cx="8358618" cy="65768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AFA8B8-ECDA-4F7C-816C-88EE01724BA6}"/>
              </a:ext>
            </a:extLst>
          </p:cNvPr>
          <p:cNvSpPr txBox="1"/>
          <p:nvPr/>
        </p:nvSpPr>
        <p:spPr>
          <a:xfrm>
            <a:off x="3596488" y="404664"/>
            <a:ext cx="5154821" cy="1354217"/>
          </a:xfrm>
          <a:prstGeom prst="rect">
            <a:avLst/>
          </a:prstGeom>
          <a:noFill/>
        </p:spPr>
        <p:txBody>
          <a:bodyPr wrap="square">
            <a:spAutoFit/>
          </a:bodyPr>
          <a:lstStyle/>
          <a:p>
            <a:pPr algn="ctr"/>
            <a:r>
              <a:rPr lang="en-US" sz="2400" b="1" i="1" dirty="0">
                <a:solidFill>
                  <a:srgbClr val="FF0000"/>
                </a:solidFill>
                <a:latin typeface="Algerian" panose="04020705040A02060702" pitchFamily="82" charset="0"/>
              </a:rPr>
              <a:t>RELIABLE &amp; FRIENDLY INSTITUTE</a:t>
            </a:r>
          </a:p>
          <a:p>
            <a:pPr algn="ctr"/>
            <a:r>
              <a:rPr lang="en-ID" sz="2000" b="1" dirty="0">
                <a:solidFill>
                  <a:srgbClr val="0033CC"/>
                </a:solidFill>
                <a:latin typeface="-apple-system"/>
              </a:rPr>
              <a:t>The Leader of Learning Innovation Entering World Class University</a:t>
            </a:r>
            <a:br>
              <a:rPr lang="en-ID" b="1" dirty="0">
                <a:solidFill>
                  <a:srgbClr val="0033CC"/>
                </a:solidFill>
                <a:latin typeface="-apple-system"/>
              </a:rPr>
            </a:br>
            <a:endParaRPr lang="en-US" b="1" i="1" dirty="0">
              <a:solidFill>
                <a:srgbClr val="FF0000"/>
              </a:solidFill>
              <a:latin typeface="Algerian" panose="04020705040A02060702" pitchFamily="82" charset="0"/>
            </a:endParaRPr>
          </a:p>
        </p:txBody>
      </p:sp>
      <p:sp>
        <p:nvSpPr>
          <p:cNvPr id="8" name="TextBox 7">
            <a:extLst>
              <a:ext uri="{FF2B5EF4-FFF2-40B4-BE49-F238E27FC236}">
                <a16:creationId xmlns:a16="http://schemas.microsoft.com/office/drawing/2014/main" id="{27C8AC69-035B-4684-A837-3AC7AFA74C0B}"/>
              </a:ext>
            </a:extLst>
          </p:cNvPr>
          <p:cNvSpPr txBox="1"/>
          <p:nvPr/>
        </p:nvSpPr>
        <p:spPr>
          <a:xfrm>
            <a:off x="1024203" y="5093289"/>
            <a:ext cx="7707701" cy="1754326"/>
          </a:xfrm>
          <a:prstGeom prst="rect">
            <a:avLst/>
          </a:prstGeom>
          <a:noFill/>
        </p:spPr>
        <p:txBody>
          <a:bodyPr wrap="square">
            <a:spAutoFit/>
          </a:bodyPr>
          <a:lstStyle/>
          <a:p>
            <a:pPr algn="ctr"/>
            <a:r>
              <a:rPr lang="en-US" b="1" dirty="0">
                <a:solidFill>
                  <a:srgbClr val="0000FF"/>
                </a:solidFill>
                <a:latin typeface="Arial" pitchFamily="34" charset="0"/>
                <a:cs typeface="Arial" pitchFamily="34" charset="0"/>
              </a:rPr>
              <a:t>UTARI SUMARMO, MASTA HUTAJULU</a:t>
            </a:r>
          </a:p>
          <a:p>
            <a:pPr algn="ctr"/>
            <a:r>
              <a:rPr lang="id-ID" altLang="en-US" b="1" dirty="0">
                <a:solidFill>
                  <a:srgbClr val="0000FF"/>
                </a:solidFill>
                <a:latin typeface="Arial" panose="020B0604020202020204" pitchFamily="34" charset="0"/>
              </a:rPr>
              <a:t>PROGRAM MAGISTER PENDIDIKAN MATEMATIKA</a:t>
            </a:r>
            <a:endParaRPr lang="en-US" b="1" dirty="0">
              <a:solidFill>
                <a:srgbClr val="0000FF"/>
              </a:solidFill>
              <a:latin typeface="Arial" pitchFamily="34" charset="0"/>
              <a:cs typeface="Arial" pitchFamily="34" charset="0"/>
            </a:endParaRPr>
          </a:p>
          <a:p>
            <a:pPr algn="ctr"/>
            <a:r>
              <a:rPr lang="en-US" sz="1800" b="1" dirty="0">
                <a:solidFill>
                  <a:srgbClr val="0000FF"/>
                </a:solidFill>
                <a:latin typeface="Arial" panose="020B0604020202020204" pitchFamily="34" charset="0"/>
                <a:cs typeface="Arial" panose="020B0604020202020204" pitchFamily="34" charset="0"/>
              </a:rPr>
              <a:t>INSTITUT KEGURUAN DAN ILMU PENDIDIKAN</a:t>
            </a:r>
          </a:p>
          <a:p>
            <a:pPr algn="ctr"/>
            <a:r>
              <a:rPr lang="en-US" b="1" dirty="0">
                <a:solidFill>
                  <a:srgbClr val="0000FF"/>
                </a:solidFill>
                <a:latin typeface="Arial" panose="020B0604020202020204" pitchFamily="34" charset="0"/>
                <a:cs typeface="Arial" panose="020B0604020202020204" pitchFamily="34" charset="0"/>
              </a:rPr>
              <a:t>KAMPUS  BERKUALITAS, BIAYA PAS</a:t>
            </a:r>
          </a:p>
          <a:p>
            <a:pPr algn="ctr"/>
            <a:endParaRPr lang="en-US" b="1" dirty="0">
              <a:solidFill>
                <a:srgbClr val="0033CC"/>
              </a:solidFill>
              <a:latin typeface="Arial" panose="020B0604020202020204" pitchFamily="34" charset="0"/>
              <a:cs typeface="Arial" panose="020B0604020202020204" pitchFamily="34" charset="0"/>
            </a:endParaRPr>
          </a:p>
          <a:p>
            <a:endParaRPr lang="en-US" b="1" dirty="0">
              <a:solidFill>
                <a:srgbClr val="0033CC"/>
              </a:solidFill>
              <a:latin typeface="Arial" panose="020B0604020202020204" pitchFamily="34" charset="0"/>
              <a:cs typeface="Arial" panose="020B0604020202020204" pitchFamily="34" charset="0"/>
            </a:endParaRPr>
          </a:p>
        </p:txBody>
      </p:sp>
      <p:sp>
        <p:nvSpPr>
          <p:cNvPr id="2" name="Flowchart: Alternate Process 1">
            <a:extLst>
              <a:ext uri="{FF2B5EF4-FFF2-40B4-BE49-F238E27FC236}">
                <a16:creationId xmlns:a16="http://schemas.microsoft.com/office/drawing/2014/main" id="{98F7AC26-6F8E-4941-A5DE-FD633C01EE02}"/>
              </a:ext>
            </a:extLst>
          </p:cNvPr>
          <p:cNvSpPr/>
          <p:nvPr/>
        </p:nvSpPr>
        <p:spPr>
          <a:xfrm>
            <a:off x="3491880" y="1585829"/>
            <a:ext cx="5068746" cy="684232"/>
          </a:xfrm>
          <a:prstGeom prst="flowChartAlternateProcess">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id-ID" altLang="en-US" sz="1600" dirty="0">
                <a:solidFill>
                  <a:srgbClr val="006600"/>
                </a:solidFill>
                <a:latin typeface="Arial" panose="020B0604020202020204" pitchFamily="34" charset="0"/>
              </a:rPr>
            </a:br>
            <a:endParaRPr lang="en-US" altLang="en-US" sz="1600" dirty="0">
              <a:solidFill>
                <a:srgbClr val="006600"/>
              </a:solidFill>
              <a:latin typeface="Arial" panose="020B0604020202020204" pitchFamily="34" charset="0"/>
            </a:endParaRPr>
          </a:p>
          <a:p>
            <a:pPr algn="ctr"/>
            <a:endParaRPr lang="en-US" altLang="en-US" sz="1600" b="1" dirty="0">
              <a:solidFill>
                <a:srgbClr val="006600"/>
              </a:solidFill>
              <a:latin typeface="Arial" panose="020B0604020202020204" pitchFamily="34" charset="0"/>
            </a:endParaRPr>
          </a:p>
          <a:p>
            <a:pPr algn="ctr"/>
            <a:endParaRPr lang="en-US" altLang="en-US" sz="1600" b="1" dirty="0">
              <a:solidFill>
                <a:srgbClr val="006600"/>
              </a:solidFill>
              <a:latin typeface="Arial" panose="020B0604020202020204" pitchFamily="34" charset="0"/>
            </a:endParaRPr>
          </a:p>
          <a:p>
            <a:pPr algn="ctr"/>
            <a:endParaRPr lang="en-US" altLang="en-US" sz="1600" b="1" dirty="0">
              <a:solidFill>
                <a:srgbClr val="C00000"/>
              </a:solidFill>
              <a:latin typeface="Arial" panose="020B0604020202020204" pitchFamily="34" charset="0"/>
            </a:endParaRPr>
          </a:p>
          <a:p>
            <a:pPr algn="ctr"/>
            <a:endParaRPr lang="en-US" altLang="en-US" sz="1600" b="1" dirty="0">
              <a:solidFill>
                <a:srgbClr val="C00000"/>
              </a:solidFill>
              <a:latin typeface="Arial" panose="020B0604020202020204" pitchFamily="34" charset="0"/>
            </a:endParaRPr>
          </a:p>
          <a:p>
            <a:pPr algn="ctr"/>
            <a:r>
              <a:rPr lang="id-ID" altLang="en-US" sz="1600" b="1" dirty="0">
                <a:solidFill>
                  <a:srgbClr val="C00000"/>
                </a:solidFill>
                <a:latin typeface="Arial" panose="020B0604020202020204" pitchFamily="34" charset="0"/>
              </a:rPr>
              <a:t>HANDOUT  MATAKULIAH </a:t>
            </a:r>
            <a:br>
              <a:rPr lang="id-ID" altLang="en-US" sz="1600" b="1" dirty="0">
                <a:solidFill>
                  <a:srgbClr val="C00000"/>
                </a:solidFill>
                <a:latin typeface="Arial" panose="020B0604020202020204" pitchFamily="34" charset="0"/>
              </a:rPr>
            </a:br>
            <a:r>
              <a:rPr lang="id-ID" altLang="en-US" sz="1600" b="1" dirty="0">
                <a:solidFill>
                  <a:srgbClr val="C00000"/>
                </a:solidFill>
                <a:latin typeface="Arial" panose="020B0604020202020204" pitchFamily="34" charset="0"/>
              </a:rPr>
              <a:t>PROSES BERPIKIR MATEMATIK</a:t>
            </a:r>
            <a:br>
              <a:rPr lang="id-ID" altLang="en-US" sz="1600" dirty="0">
                <a:latin typeface="Arial" panose="020B0604020202020204" pitchFamily="34" charset="0"/>
              </a:rPr>
            </a:br>
            <a:br>
              <a:rPr lang="id-ID" altLang="en-US" sz="1600" dirty="0">
                <a:latin typeface="Arial" panose="020B0604020202020204" pitchFamily="34" charset="0"/>
              </a:rPr>
            </a:br>
            <a:br>
              <a:rPr lang="id-ID" altLang="en-US" sz="2000" b="1" dirty="0">
                <a:solidFill>
                  <a:srgbClr val="000099"/>
                </a:solidFill>
                <a:latin typeface="Arial" panose="020B0604020202020204" pitchFamily="34" charset="0"/>
              </a:rPr>
            </a:br>
            <a:endParaRPr lang="en-US" altLang="en-US" sz="2000" b="1" dirty="0">
              <a:solidFill>
                <a:srgbClr val="000099"/>
              </a:solidFill>
              <a:latin typeface="Arial" panose="020B0604020202020204" pitchFamily="34" charset="0"/>
            </a:endParaRPr>
          </a:p>
          <a:p>
            <a:pPr algn="ctr"/>
            <a:endParaRPr lang="en-US" sz="2000" b="1" dirty="0">
              <a:solidFill>
                <a:srgbClr val="000099"/>
              </a:solidFill>
              <a:latin typeface="Arial" panose="020B0604020202020204" pitchFamily="34" charset="0"/>
            </a:endParaRPr>
          </a:p>
          <a:p>
            <a:pPr algn="ctr"/>
            <a:endParaRPr lang="en-ID" sz="2400" dirty="0"/>
          </a:p>
        </p:txBody>
      </p:sp>
    </p:spTree>
    <p:extLst>
      <p:ext uri="{BB962C8B-B14F-4D97-AF65-F5344CB8AC3E}">
        <p14:creationId xmlns:p14="http://schemas.microsoft.com/office/powerpoint/2010/main" val="6365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EE874D9-A044-4C82-BBC9-006EB7C02305}"/>
              </a:ext>
            </a:extLst>
          </p:cNvPr>
          <p:cNvSpPr txBox="1"/>
          <p:nvPr/>
        </p:nvSpPr>
        <p:spPr>
          <a:xfrm>
            <a:off x="4716016" y="374755"/>
            <a:ext cx="4104456" cy="4154984"/>
          </a:xfrm>
          <a:prstGeom prst="rect">
            <a:avLst/>
          </a:prstGeom>
          <a:solidFill>
            <a:srgbClr val="CCCCFF"/>
          </a:solidFill>
          <a:ln>
            <a:solidFill>
              <a:srgbClr val="990033"/>
            </a:solidFill>
          </a:ln>
        </p:spPr>
        <p:txBody>
          <a:bodyPr wrap="square" rtlCol="0">
            <a:spAutoFit/>
          </a:bodyPr>
          <a:lstStyle/>
          <a:p>
            <a:r>
              <a:rPr lang="en-US" sz="2200" i="1" dirty="0">
                <a:solidFill>
                  <a:srgbClr val="9900CC"/>
                </a:solidFill>
                <a:latin typeface="Arial" panose="020B0604020202020204" pitchFamily="34" charset="0"/>
                <a:cs typeface="Arial" panose="020B0604020202020204" pitchFamily="34" charset="0"/>
              </a:rPr>
              <a:t>Mathematical Power </a:t>
            </a:r>
            <a:r>
              <a:rPr lang="en-US" sz="2200" dirty="0" err="1">
                <a:solidFill>
                  <a:srgbClr val="9900CC"/>
                </a:solidFill>
                <a:latin typeface="Arial" panose="020B0604020202020204" pitchFamily="34" charset="0"/>
                <a:cs typeface="Arial" panose="020B0604020202020204" pitchFamily="34" charset="0"/>
              </a:rPr>
              <a:t>atau</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atau</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Daya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Matematis</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didefinisikan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sebagai</a:t>
            </a:r>
            <a:r>
              <a:rPr lang="en-US" sz="2200" dirty="0">
                <a:solidFill>
                  <a:srgbClr val="9900CC"/>
                </a:solidFill>
                <a:latin typeface="Arial" panose="020B0604020202020204" pitchFamily="34" charset="0"/>
                <a:cs typeface="Arial" panose="020B0604020202020204" pitchFamily="34" charset="0"/>
              </a:rPr>
              <a:t>:</a:t>
            </a:r>
          </a:p>
          <a:p>
            <a:pPr marL="266700" indent="-266700">
              <a:buAutoNum type="alphaLcPeriod"/>
            </a:pPr>
            <a:r>
              <a:rPr lang="en-ID" sz="220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kemampuan</a:t>
            </a:r>
            <a:r>
              <a:rPr lang="en-ID" sz="220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pemecahan</a:t>
            </a:r>
            <a:r>
              <a:rPr lang="en-ID" sz="220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masalah</a:t>
            </a:r>
            <a:r>
              <a:rPr lang="en-ID" sz="220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komunikasi</a:t>
            </a:r>
            <a:r>
              <a:rPr lang="en-ID" sz="220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koneksi</a:t>
            </a:r>
            <a:r>
              <a:rPr lang="en-ID" sz="220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penalaran</a:t>
            </a:r>
            <a:r>
              <a:rPr lang="en-ID" sz="220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dan </a:t>
            </a:r>
            <a:r>
              <a:rPr lang="en-ID" sz="220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representasi</a:t>
            </a:r>
            <a:r>
              <a:rPr lang="en-ID" sz="220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matematis</a:t>
            </a:r>
            <a:r>
              <a:rPr lang="en-ID" sz="220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(NCTM) yang </a:t>
            </a:r>
            <a:r>
              <a:rPr lang="en-ID" sz="220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tidak</a:t>
            </a:r>
            <a:r>
              <a:rPr lang="en-ID" sz="220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rutin</a:t>
            </a:r>
            <a:r>
              <a:rPr lang="en-ID" sz="220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p>
          <a:p>
            <a:pPr marL="266700" indent="-266700">
              <a:buAutoNum type="alphaLcPeriod"/>
            </a:pPr>
            <a:r>
              <a:rPr lang="en-ID" sz="2200" dirty="0" err="1">
                <a:solidFill>
                  <a:srgbClr val="9900CC"/>
                </a:solidFill>
                <a:latin typeface="Arial" panose="020B0604020202020204" pitchFamily="34" charset="0"/>
                <a:ea typeface="Times New Roman" panose="02020603050405020304" pitchFamily="18" charset="0"/>
                <a:cs typeface="Arial" panose="020B0604020202020204" pitchFamily="34" charset="0"/>
              </a:rPr>
              <a:t>Kemampuan</a:t>
            </a:r>
            <a:r>
              <a:rPr lang="en-ID" sz="2200" dirty="0">
                <a:solidFill>
                  <a:srgbClr val="9900CC"/>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9900CC"/>
                </a:solidFill>
                <a:latin typeface="Arial" panose="020B0604020202020204" pitchFamily="34" charset="0"/>
                <a:ea typeface="Times New Roman" panose="02020603050405020304" pitchFamily="18" charset="0"/>
                <a:cs typeface="Arial" panose="020B0604020202020204" pitchFamily="34" charset="0"/>
              </a:rPr>
              <a:t>pemecahan</a:t>
            </a:r>
            <a:r>
              <a:rPr lang="en-ID" sz="2200" dirty="0">
                <a:solidFill>
                  <a:srgbClr val="9900CC"/>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9900CC"/>
                </a:solidFill>
                <a:latin typeface="Arial" panose="020B0604020202020204" pitchFamily="34" charset="0"/>
                <a:ea typeface="Times New Roman" panose="02020603050405020304" pitchFamily="18" charset="0"/>
                <a:cs typeface="Arial" panose="020B0604020202020204" pitchFamily="34" charset="0"/>
              </a:rPr>
              <a:t>masalah</a:t>
            </a:r>
            <a:r>
              <a:rPr lang="en-ID" sz="2200" dirty="0">
                <a:solidFill>
                  <a:srgbClr val="9900CC"/>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9900CC"/>
                </a:solidFill>
                <a:latin typeface="Arial" panose="020B0604020202020204" pitchFamily="34" charset="0"/>
                <a:ea typeface="Times New Roman" panose="02020603050405020304" pitchFamily="18" charset="0"/>
                <a:cs typeface="Arial" panose="020B0604020202020204" pitchFamily="34" charset="0"/>
              </a:rPr>
              <a:t>komunikasi</a:t>
            </a:r>
            <a:r>
              <a:rPr lang="en-ID" sz="2200" dirty="0">
                <a:solidFill>
                  <a:srgbClr val="9900CC"/>
                </a:solidFill>
                <a:latin typeface="Arial" panose="020B0604020202020204" pitchFamily="34" charset="0"/>
                <a:ea typeface="Times New Roman" panose="02020603050405020304" pitchFamily="18" charset="0"/>
                <a:cs typeface="Arial" panose="020B0604020202020204" pitchFamily="34" charset="0"/>
              </a:rPr>
              <a:t>, dan </a:t>
            </a:r>
            <a:r>
              <a:rPr lang="en-ID" sz="2200" dirty="0" err="1">
                <a:solidFill>
                  <a:srgbClr val="9900CC"/>
                </a:solidFill>
                <a:latin typeface="Arial" panose="020B0604020202020204" pitchFamily="34" charset="0"/>
                <a:ea typeface="Times New Roman" panose="02020603050405020304" pitchFamily="18" charset="0"/>
                <a:cs typeface="Arial" panose="020B0604020202020204" pitchFamily="34" charset="0"/>
              </a:rPr>
              <a:t>penalaran</a:t>
            </a:r>
            <a:r>
              <a:rPr lang="en-ID" sz="2200" dirty="0">
                <a:solidFill>
                  <a:srgbClr val="9900CC"/>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9900CC"/>
                </a:solidFill>
                <a:latin typeface="Arial" panose="020B0604020202020204" pitchFamily="34" charset="0"/>
                <a:ea typeface="Times New Roman" panose="02020603050405020304" pitchFamily="18" charset="0"/>
                <a:cs typeface="Arial" panose="020B0604020202020204" pitchFamily="34" charset="0"/>
              </a:rPr>
              <a:t>matematis</a:t>
            </a:r>
            <a:r>
              <a:rPr lang="en-ID" sz="2200" dirty="0">
                <a:solidFill>
                  <a:srgbClr val="9900CC"/>
                </a:solidFill>
                <a:latin typeface="Arial" panose="020B0604020202020204" pitchFamily="34" charset="0"/>
                <a:ea typeface="Times New Roman" panose="02020603050405020304" pitchFamily="18" charset="0"/>
                <a:cs typeface="Arial" panose="020B0604020202020204" pitchFamily="34" charset="0"/>
              </a:rPr>
              <a:t> (NAEP);</a:t>
            </a:r>
            <a:endParaRPr lang="en-ID" sz="2200" u="sng" dirty="0">
              <a:solidFill>
                <a:srgbClr val="9900CC"/>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endParaRPr>
          </a:p>
        </p:txBody>
      </p:sp>
      <p:sp>
        <p:nvSpPr>
          <p:cNvPr id="19" name="TextBox 18">
            <a:extLst>
              <a:ext uri="{FF2B5EF4-FFF2-40B4-BE49-F238E27FC236}">
                <a16:creationId xmlns:a16="http://schemas.microsoft.com/office/drawing/2014/main" id="{0DACA8ED-64C9-4464-B38A-73745E580F85}"/>
              </a:ext>
            </a:extLst>
          </p:cNvPr>
          <p:cNvSpPr txBox="1"/>
          <p:nvPr/>
        </p:nvSpPr>
        <p:spPr>
          <a:xfrm>
            <a:off x="209466" y="3107539"/>
            <a:ext cx="4362534" cy="3139321"/>
          </a:xfrm>
          <a:prstGeom prst="rect">
            <a:avLst/>
          </a:prstGeom>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5400000" scaled="1"/>
            <a:tileRect/>
          </a:gradFill>
          <a:ln>
            <a:solidFill>
              <a:srgbClr val="006600"/>
            </a:solidFill>
          </a:ln>
        </p:spPr>
        <p:txBody>
          <a:bodyPr wrap="square">
            <a:spAutoFit/>
          </a:bodyPr>
          <a:lstStyle/>
          <a:p>
            <a:pPr marL="271463" indent="-271463"/>
            <a:r>
              <a:rPr lang="en-ID" sz="2200" dirty="0">
                <a:solidFill>
                  <a:srgbClr val="006600"/>
                </a:solidFill>
                <a:latin typeface="Arial" panose="020B0604020202020204" pitchFamily="34" charset="0"/>
                <a:ea typeface="Times New Roman" panose="02020603050405020304" pitchFamily="18" charset="0"/>
                <a:cs typeface="Arial" panose="020B0604020202020204" pitchFamily="34" charset="0"/>
              </a:rPr>
              <a:t>c</a:t>
            </a:r>
            <a:r>
              <a:rPr lang="en-ID" sz="2200" dirty="0">
                <a:solidFill>
                  <a:srgbClr val="9900CC"/>
                </a:solidFill>
                <a:latin typeface="Arial" panose="020B0604020202020204" pitchFamily="34" charset="0"/>
                <a:ea typeface="Times New Roman" panose="02020603050405020304" pitchFamily="18" charset="0"/>
                <a:cs typeface="Arial" panose="020B0604020202020204" pitchFamily="34" charset="0"/>
              </a:rPr>
              <a:t>.</a:t>
            </a:r>
            <a:r>
              <a:rPr lang="en-ID" dirty="0">
                <a:solidFill>
                  <a:srgbClr val="9900CC"/>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006600"/>
                </a:solidFill>
                <a:latin typeface="Arial" panose="020B0604020202020204" pitchFamily="34" charset="0"/>
                <a:ea typeface="Times New Roman" panose="02020603050405020304" pitchFamily="18" charset="0"/>
                <a:cs typeface="Arial" panose="020B0604020202020204" pitchFamily="34" charset="0"/>
              </a:rPr>
              <a:t>K</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emampuan</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menggali</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menyusun</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konjektur</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dan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menalar</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secara</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logik</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menyelesaikan</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soal</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yang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tidak</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rutin</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berkomunikasi</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secara</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mate-</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matis</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dan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mengaitkan</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ide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matematis</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dengan</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kegiatan</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HOTS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matematis</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lainnya</a:t>
            </a:r>
            <a:r>
              <a:rPr lang="en-ID" sz="22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a:t>
            </a:r>
            <a:r>
              <a:rPr lang="en-ID" sz="2200" u="sng"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(Sumarmo, NCTM) </a:t>
            </a:r>
            <a:endParaRPr lang="en-US" sz="2200" dirty="0">
              <a:solidFill>
                <a:srgbClr val="00660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D201AD54-6EF2-4CD8-B22D-80A989733407}"/>
              </a:ext>
            </a:extLst>
          </p:cNvPr>
          <p:cNvGrpSpPr/>
          <p:nvPr/>
        </p:nvGrpSpPr>
        <p:grpSpPr>
          <a:xfrm>
            <a:off x="660431" y="332657"/>
            <a:ext cx="3041685" cy="2774882"/>
            <a:chOff x="660431" y="332657"/>
            <a:chExt cx="3041685" cy="2774882"/>
          </a:xfrm>
        </p:grpSpPr>
        <p:pic>
          <p:nvPicPr>
            <p:cNvPr id="10" name="Picture 9">
              <a:extLst>
                <a:ext uri="{FF2B5EF4-FFF2-40B4-BE49-F238E27FC236}">
                  <a16:creationId xmlns:a16="http://schemas.microsoft.com/office/drawing/2014/main" id="{4E6898C6-45D1-4C61-AB02-D811DC840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431" y="332657"/>
              <a:ext cx="3041685" cy="2304256"/>
            </a:xfrm>
            <a:prstGeom prst="rect">
              <a:avLst/>
            </a:prstGeom>
          </p:spPr>
        </p:pic>
        <p:sp>
          <p:nvSpPr>
            <p:cNvPr id="3" name="TextBox 2">
              <a:extLst>
                <a:ext uri="{FF2B5EF4-FFF2-40B4-BE49-F238E27FC236}">
                  <a16:creationId xmlns:a16="http://schemas.microsoft.com/office/drawing/2014/main" id="{88A13248-5598-48DF-84D6-4292BAB85594}"/>
                </a:ext>
              </a:extLst>
            </p:cNvPr>
            <p:cNvSpPr txBox="1"/>
            <p:nvPr/>
          </p:nvSpPr>
          <p:spPr>
            <a:xfrm>
              <a:off x="660431" y="2184209"/>
              <a:ext cx="3024336" cy="923330"/>
            </a:xfrm>
            <a:prstGeom prst="rect">
              <a:avLst/>
            </a:prstGeom>
            <a:solidFill>
              <a:srgbClr val="CCFFFF"/>
            </a:solidFill>
          </p:spPr>
          <p:txBody>
            <a:bodyPr wrap="square" rtlCol="0">
              <a:spAutoFit/>
            </a:bodyPr>
            <a:lstStyle/>
            <a:p>
              <a:pPr algn="ctr"/>
              <a:r>
                <a:rPr lang="en-US" dirty="0" err="1">
                  <a:solidFill>
                    <a:srgbClr val="0000FF"/>
                  </a:solidFill>
                </a:rPr>
                <a:t>Pimpinan</a:t>
              </a:r>
              <a:r>
                <a:rPr lang="en-US" dirty="0">
                  <a:solidFill>
                    <a:srgbClr val="0000FF"/>
                  </a:solidFill>
                </a:rPr>
                <a:t> </a:t>
              </a:r>
              <a:r>
                <a:rPr lang="en-US" dirty="0" err="1">
                  <a:solidFill>
                    <a:srgbClr val="0000FF"/>
                  </a:solidFill>
                </a:rPr>
                <a:t>Pasca</a:t>
              </a:r>
              <a:r>
                <a:rPr lang="en-US" dirty="0">
                  <a:solidFill>
                    <a:srgbClr val="0000FF"/>
                  </a:solidFill>
                </a:rPr>
                <a:t> dan IKIP </a:t>
              </a:r>
              <a:r>
                <a:rPr lang="en-US" dirty="0" err="1">
                  <a:solidFill>
                    <a:srgbClr val="0000FF"/>
                  </a:solidFill>
                </a:rPr>
                <a:t>berfoto</a:t>
              </a:r>
              <a:r>
                <a:rPr lang="en-US" dirty="0">
                  <a:solidFill>
                    <a:srgbClr val="0000FF"/>
                  </a:solidFill>
                </a:rPr>
                <a:t> Bersama </a:t>
              </a:r>
              <a:r>
                <a:rPr lang="en-US" dirty="0" err="1">
                  <a:solidFill>
                    <a:srgbClr val="0000FF"/>
                  </a:solidFill>
                </a:rPr>
                <a:t>dengan</a:t>
              </a:r>
              <a:r>
                <a:rPr lang="en-US" dirty="0">
                  <a:solidFill>
                    <a:srgbClr val="0000FF"/>
                  </a:solidFill>
                </a:rPr>
                <a:t> </a:t>
              </a:r>
              <a:r>
                <a:rPr lang="en-US" dirty="0" err="1">
                  <a:solidFill>
                    <a:srgbClr val="0000FF"/>
                  </a:solidFill>
                </a:rPr>
                <a:t>peraih</a:t>
              </a:r>
              <a:r>
                <a:rPr lang="en-US" dirty="0">
                  <a:solidFill>
                    <a:srgbClr val="0000FF"/>
                  </a:solidFill>
                </a:rPr>
                <a:t> </a:t>
              </a:r>
              <a:r>
                <a:rPr lang="en-US" dirty="0" err="1">
                  <a:solidFill>
                    <a:srgbClr val="0000FF"/>
                  </a:solidFill>
                </a:rPr>
                <a:t>Yudisium</a:t>
              </a:r>
              <a:r>
                <a:rPr lang="en-US" dirty="0">
                  <a:solidFill>
                    <a:srgbClr val="0000FF"/>
                  </a:solidFill>
                </a:rPr>
                <a:t> </a:t>
              </a:r>
              <a:r>
                <a:rPr lang="en-US" dirty="0" err="1">
                  <a:solidFill>
                    <a:srgbClr val="0000FF"/>
                  </a:solidFill>
                </a:rPr>
                <a:t>tiga</a:t>
              </a:r>
              <a:r>
                <a:rPr lang="en-US" dirty="0">
                  <a:solidFill>
                    <a:srgbClr val="0000FF"/>
                  </a:solidFill>
                </a:rPr>
                <a:t> </a:t>
              </a:r>
              <a:r>
                <a:rPr lang="en-US" dirty="0" err="1">
                  <a:solidFill>
                    <a:srgbClr val="0000FF"/>
                  </a:solidFill>
                </a:rPr>
                <a:t>terbaik</a:t>
              </a:r>
              <a:endParaRPr lang="en-ID" dirty="0">
                <a:solidFill>
                  <a:srgbClr val="0000FF"/>
                </a:solidFill>
              </a:endParaRPr>
            </a:p>
          </p:txBody>
        </p:sp>
      </p:grpSp>
      <p:sp>
        <p:nvSpPr>
          <p:cNvPr id="2" name="Speech Bubble: Rectangle with Corners Rounded 1">
            <a:extLst>
              <a:ext uri="{FF2B5EF4-FFF2-40B4-BE49-F238E27FC236}">
                <a16:creationId xmlns:a16="http://schemas.microsoft.com/office/drawing/2014/main" id="{FC9FA43D-FFEA-4880-A018-600610B95FAD}"/>
              </a:ext>
            </a:extLst>
          </p:cNvPr>
          <p:cNvSpPr/>
          <p:nvPr/>
        </p:nvSpPr>
        <p:spPr>
          <a:xfrm>
            <a:off x="4752020" y="4797152"/>
            <a:ext cx="4032448" cy="1008112"/>
          </a:xfrm>
          <a:prstGeom prst="wedgeRoundRectCallout">
            <a:avLst>
              <a:gd name="adj1" fmla="val -39730"/>
              <a:gd name="adj2" fmla="val 73993"/>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000FF"/>
                </a:solidFill>
                <a:latin typeface="Arial" panose="020B0604020202020204" pitchFamily="34" charset="0"/>
                <a:cs typeface="Arial" panose="020B0604020202020204" pitchFamily="34" charset="0"/>
              </a:rPr>
              <a:t>Berikut</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ini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mari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kita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bahas</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tiap</a:t>
            </a:r>
            <a:r>
              <a:rPr lang="en-US" sz="2200" dirty="0">
                <a:solidFill>
                  <a:srgbClr val="0000FF"/>
                </a:solidFill>
                <a:latin typeface="Arial" panose="020B0604020202020204" pitchFamily="34" charset="0"/>
                <a:cs typeface="Arial" panose="020B0604020202020204" pitchFamily="34" charset="0"/>
              </a:rPr>
              <a:t> hard skills </a:t>
            </a:r>
            <a:r>
              <a:rPr lang="en-US" sz="2200" dirty="0" err="1">
                <a:solidFill>
                  <a:srgbClr val="0000FF"/>
                </a:solidFill>
                <a:latin typeface="Arial" panose="020B0604020202020204" pitchFamily="34" charset="0"/>
                <a:cs typeface="Arial" panose="020B0604020202020204" pitchFamily="34" charset="0"/>
              </a:rPr>
              <a:t>satu</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persatu</a:t>
            </a:r>
            <a:endParaRPr lang="en-US" sz="2200" dirty="0">
              <a:solidFill>
                <a:srgbClr val="0000FF"/>
              </a:solidFill>
              <a:latin typeface="Arial" panose="020B0604020202020204" pitchFamily="34" charset="0"/>
              <a:cs typeface="Arial" panose="020B0604020202020204" pitchFamily="34" charset="0"/>
            </a:endParaRPr>
          </a:p>
          <a:p>
            <a:pPr algn="ctr"/>
            <a:endParaRPr lang="en-ID"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5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ECF426-7A53-40C0-98B8-F6EBAD1A9FC5}"/>
              </a:ext>
            </a:extLst>
          </p:cNvPr>
          <p:cNvGrpSpPr/>
          <p:nvPr/>
        </p:nvGrpSpPr>
        <p:grpSpPr>
          <a:xfrm>
            <a:off x="527407" y="810390"/>
            <a:ext cx="3324513" cy="2762626"/>
            <a:chOff x="-127793" y="188667"/>
            <a:chExt cx="5171472" cy="2519984"/>
          </a:xfrm>
        </p:grpSpPr>
        <p:pic>
          <p:nvPicPr>
            <p:cNvPr id="1026" name="Picture 2" descr="Keterangan foto tidak tersedia.">
              <a:extLst>
                <a:ext uri="{FF2B5EF4-FFF2-40B4-BE49-F238E27FC236}">
                  <a16:creationId xmlns:a16="http://schemas.microsoft.com/office/drawing/2014/main" id="{9829446B-231C-4C69-89CE-9B5398B3DA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93" y="188667"/>
              <a:ext cx="4896546" cy="25199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AFA8B8-ECDA-4F7C-816C-88EE01724BA6}"/>
                </a:ext>
              </a:extLst>
            </p:cNvPr>
            <p:cNvSpPr txBox="1"/>
            <p:nvPr/>
          </p:nvSpPr>
          <p:spPr>
            <a:xfrm>
              <a:off x="886688" y="343294"/>
              <a:ext cx="4057529" cy="1082476"/>
            </a:xfrm>
            <a:prstGeom prst="rect">
              <a:avLst/>
            </a:prstGeom>
            <a:noFill/>
          </p:spPr>
          <p:txBody>
            <a:bodyPr wrap="square">
              <a:spAutoFit/>
            </a:bodyPr>
            <a:lstStyle/>
            <a:p>
              <a:pPr algn="ctr"/>
              <a:r>
                <a:rPr lang="en-US" sz="2000" b="1" i="1" dirty="0">
                  <a:solidFill>
                    <a:srgbClr val="006600"/>
                  </a:solidFill>
                  <a:latin typeface="Algerian" panose="04020705040A02060702" pitchFamily="82" charset="0"/>
                </a:rPr>
                <a:t>RELIABLE &amp; FRIENDLY INSTITUTE</a:t>
              </a:r>
            </a:p>
            <a:p>
              <a:pPr algn="ctr"/>
              <a:br>
                <a:rPr lang="en-ID" b="1" dirty="0">
                  <a:solidFill>
                    <a:srgbClr val="0033CC"/>
                  </a:solidFill>
                  <a:latin typeface="-apple-system"/>
                </a:rPr>
              </a:br>
              <a:endParaRPr lang="en-US" b="1" i="1" dirty="0">
                <a:solidFill>
                  <a:srgbClr val="FF0000"/>
                </a:solidFill>
                <a:latin typeface="Algerian" panose="04020705040A02060702" pitchFamily="82" charset="0"/>
              </a:endParaRPr>
            </a:p>
          </p:txBody>
        </p:sp>
        <p:sp>
          <p:nvSpPr>
            <p:cNvPr id="8" name="TextBox 7">
              <a:extLst>
                <a:ext uri="{FF2B5EF4-FFF2-40B4-BE49-F238E27FC236}">
                  <a16:creationId xmlns:a16="http://schemas.microsoft.com/office/drawing/2014/main" id="{CE992313-142C-4C37-9DCA-48F919552D8A}"/>
                </a:ext>
              </a:extLst>
            </p:cNvPr>
            <p:cNvSpPr txBox="1"/>
            <p:nvPr/>
          </p:nvSpPr>
          <p:spPr>
            <a:xfrm>
              <a:off x="70333" y="2031174"/>
              <a:ext cx="4973346" cy="554439"/>
            </a:xfrm>
            <a:prstGeom prst="rect">
              <a:avLst/>
            </a:prstGeom>
            <a:noFill/>
          </p:spPr>
          <p:txBody>
            <a:bodyPr wrap="square">
              <a:spAutoFit/>
            </a:bodyPr>
            <a:lstStyle/>
            <a:p>
              <a:r>
                <a:rPr lang="en-ID" b="1" dirty="0">
                  <a:solidFill>
                    <a:srgbClr val="FFFF00"/>
                  </a:solidFill>
                  <a:latin typeface="-apple-system"/>
                </a:rPr>
                <a:t>The Leader of Learning Innovation Entering World Class University</a:t>
              </a:r>
              <a:endParaRPr lang="en-ID" dirty="0">
                <a:solidFill>
                  <a:srgbClr val="FFFF00"/>
                </a:solidFill>
              </a:endParaRPr>
            </a:p>
          </p:txBody>
        </p:sp>
      </p:grpSp>
      <p:sp>
        <p:nvSpPr>
          <p:cNvPr id="13" name="Thought Bubble: Cloud 12">
            <a:extLst>
              <a:ext uri="{FF2B5EF4-FFF2-40B4-BE49-F238E27FC236}">
                <a16:creationId xmlns:a16="http://schemas.microsoft.com/office/drawing/2014/main" id="{FFD9B09C-D40A-485D-8E14-328FBF423DF7}"/>
              </a:ext>
            </a:extLst>
          </p:cNvPr>
          <p:cNvSpPr/>
          <p:nvPr/>
        </p:nvSpPr>
        <p:spPr>
          <a:xfrm>
            <a:off x="4001529" y="607222"/>
            <a:ext cx="4615064" cy="1130924"/>
          </a:xfrm>
          <a:prstGeom prst="cloudCallout">
            <a:avLst>
              <a:gd name="adj1" fmla="val -25154"/>
              <a:gd name="adj2" fmla="val 69783"/>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2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Kita </a:t>
            </a:r>
            <a:r>
              <a:rPr lang="en-US" sz="22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mulai</a:t>
            </a:r>
            <a:r>
              <a:rPr lang="en-US" sz="22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dengan</a:t>
            </a:r>
            <a:r>
              <a:rPr lang="en-US" sz="22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A.</a:t>
            </a:r>
            <a:r>
              <a:rPr lang="en-US" sz="22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Hakekat</a:t>
            </a:r>
            <a:r>
              <a:rPr lang="en-US" sz="2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Matematika</a:t>
            </a:r>
            <a:r>
              <a:rPr lang="en-US" sz="22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2200" dirty="0">
              <a:effectLst/>
              <a:ea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3B3C6C7A-BA5D-48F4-BC53-AAD0F8E0E4E5}"/>
              </a:ext>
            </a:extLst>
          </p:cNvPr>
          <p:cNvGrpSpPr/>
          <p:nvPr/>
        </p:nvGrpSpPr>
        <p:grpSpPr>
          <a:xfrm>
            <a:off x="527407" y="3717880"/>
            <a:ext cx="8406910" cy="2829612"/>
            <a:chOff x="527407" y="3717880"/>
            <a:chExt cx="8406910" cy="2829612"/>
          </a:xfrm>
        </p:grpSpPr>
        <p:pic>
          <p:nvPicPr>
            <p:cNvPr id="9" name="Picture 8">
              <a:extLst>
                <a:ext uri="{FF2B5EF4-FFF2-40B4-BE49-F238E27FC236}">
                  <a16:creationId xmlns:a16="http://schemas.microsoft.com/office/drawing/2014/main" id="{773B266D-63A0-4CEE-9E41-79E7C697458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rcRect/>
            <a:stretch>
              <a:fillRect/>
            </a:stretch>
          </p:blipFill>
          <p:spPr bwMode="auto">
            <a:xfrm>
              <a:off x="7345375" y="3717880"/>
              <a:ext cx="1475097" cy="1327576"/>
            </a:xfrm>
            <a:prstGeom prst="rect">
              <a:avLst/>
            </a:prstGeom>
            <a:noFill/>
            <a:ln w="9525">
              <a:noFill/>
              <a:miter lim="800000"/>
              <a:headEnd/>
              <a:tailEnd/>
            </a:ln>
          </p:spPr>
        </p:pic>
        <p:pic>
          <p:nvPicPr>
            <p:cNvPr id="15" name="Picture 14" descr="Hasil gambar untuk pasti bisa">
              <a:extLst>
                <a:ext uri="{FF2B5EF4-FFF2-40B4-BE49-F238E27FC236}">
                  <a16:creationId xmlns:a16="http://schemas.microsoft.com/office/drawing/2014/main" id="{E3E09D90-DD73-42F3-89E8-30B0A83588E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296669" y="5219916"/>
              <a:ext cx="1637648" cy="1327576"/>
            </a:xfrm>
            <a:prstGeom prst="rect">
              <a:avLst/>
            </a:prstGeom>
            <a:noFill/>
            <a:ln>
              <a:noFill/>
            </a:ln>
          </p:spPr>
        </p:pic>
        <p:sp>
          <p:nvSpPr>
            <p:cNvPr id="16" name="Speech Bubble: Rectangle with Corners Rounded 15">
              <a:extLst>
                <a:ext uri="{FF2B5EF4-FFF2-40B4-BE49-F238E27FC236}">
                  <a16:creationId xmlns:a16="http://schemas.microsoft.com/office/drawing/2014/main" id="{20C7AA08-EF5B-443E-8D21-ACC182C8278E}"/>
                </a:ext>
              </a:extLst>
            </p:cNvPr>
            <p:cNvSpPr/>
            <p:nvPr/>
          </p:nvSpPr>
          <p:spPr>
            <a:xfrm>
              <a:off x="527407" y="4022825"/>
              <a:ext cx="6649028" cy="2357670"/>
            </a:xfrm>
            <a:prstGeom prst="wedgeRoundRectCallout">
              <a:avLst>
                <a:gd name="adj1" fmla="val 983"/>
                <a:gd name="adj2" fmla="val 59006"/>
                <a:gd name="adj3" fmla="val 16667"/>
              </a:avLst>
            </a:prstGeom>
            <a:gradFill flip="none" rotWithShape="1">
              <a:gsLst>
                <a:gs pos="0">
                  <a:srgbClr val="CC6600">
                    <a:tint val="66000"/>
                    <a:satMod val="160000"/>
                  </a:srgbClr>
                </a:gs>
                <a:gs pos="50000">
                  <a:srgbClr val="CC6600">
                    <a:tint val="44500"/>
                    <a:satMod val="160000"/>
                  </a:srgbClr>
                </a:gs>
                <a:gs pos="100000">
                  <a:srgbClr val="CC6600">
                    <a:tint val="23500"/>
                    <a:satMod val="160000"/>
                  </a:srgbClr>
                </a:gs>
              </a:gsLst>
              <a:lin ang="5400000" scaled="1"/>
              <a:tileRect/>
            </a:gra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indent="-180340">
                <a:lnSpc>
                  <a:spcPct val="115000"/>
                </a:lnSpc>
                <a:spcAft>
                  <a:spcPts val="800"/>
                </a:spcAft>
              </a:pPr>
              <a:r>
                <a:rPr lang="id-ID" sz="1200" spc="75"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T</a:t>
              </a:r>
              <a:endParaRPr lang="en-US" sz="1200" spc="75"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endParaRPr>
            </a:p>
            <a:p>
              <a:pPr marL="180340" indent="-180340">
                <a:lnSpc>
                  <a:spcPct val="115000"/>
                </a:lnSpc>
                <a:spcAft>
                  <a:spcPts val="800"/>
                </a:spcAft>
              </a:pPr>
              <a:endParaRPr lang="en-US" sz="1200" spc="75" dirty="0">
                <a:solidFill>
                  <a:srgbClr val="660066"/>
                </a:solidFill>
                <a:latin typeface="Arial" panose="020B0604020202020204" pitchFamily="34" charset="0"/>
                <a:ea typeface="Times New Roman" panose="02020603050405020304" pitchFamily="18" charset="0"/>
                <a:cs typeface="Times New Roman" panose="02020603050405020304" pitchFamily="18" charset="0"/>
              </a:endParaRPr>
            </a:p>
            <a:p>
              <a:pPr marL="180340" indent="-180340">
                <a:lnSpc>
                  <a:spcPct val="115000"/>
                </a:lnSpc>
                <a:spcAft>
                  <a:spcPts val="800"/>
                </a:spcAft>
              </a:pPr>
              <a:endParaRPr lang="en-US" sz="1200" spc="75"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endParaRPr>
            </a:p>
            <a:p>
              <a:pPr marL="180340" indent="-180340">
                <a:lnSpc>
                  <a:spcPct val="115000"/>
                </a:lnSpc>
                <a:spcAft>
                  <a:spcPts val="800"/>
                </a:spcAft>
              </a:pPr>
              <a:endParaRPr lang="en-US" sz="1200" spc="75" dirty="0">
                <a:solidFill>
                  <a:srgbClr val="660066"/>
                </a:solidFill>
                <a:latin typeface="Arial" panose="020B0604020202020204" pitchFamily="34" charset="0"/>
                <a:ea typeface="Times New Roman" panose="02020603050405020304" pitchFamily="18" charset="0"/>
                <a:cs typeface="Times New Roman" panose="02020603050405020304" pitchFamily="18" charset="0"/>
              </a:endParaRPr>
            </a:p>
            <a:p>
              <a:pPr marL="180340" indent="-180340">
                <a:lnSpc>
                  <a:spcPct val="115000"/>
                </a:lnSpc>
                <a:spcAft>
                  <a:spcPts val="800"/>
                </a:spcAft>
              </a:pPr>
              <a:endParaRPr lang="en-US" sz="1200" spc="75"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endParaRPr>
            </a:p>
            <a:p>
              <a:pPr marL="180340" indent="-180340">
                <a:lnSpc>
                  <a:spcPct val="115000"/>
                </a:lnSpc>
                <a:spcAft>
                  <a:spcPts val="800"/>
                </a:spcAft>
              </a:pPr>
              <a:endParaRPr lang="en-US" sz="1200" spc="75" dirty="0">
                <a:solidFill>
                  <a:srgbClr val="660066"/>
                </a:solidFill>
                <a:latin typeface="Arial" panose="020B0604020202020204" pitchFamily="34" charset="0"/>
                <a:ea typeface="Times New Roman" panose="02020603050405020304" pitchFamily="18" charset="0"/>
                <a:cs typeface="Times New Roman" panose="02020603050405020304" pitchFamily="18" charset="0"/>
              </a:endParaRPr>
            </a:p>
            <a:p>
              <a:pPr marL="180340" indent="-180340">
                <a:lnSpc>
                  <a:spcPct val="115000"/>
                </a:lnSpc>
                <a:spcAft>
                  <a:spcPts val="800"/>
                </a:spcAft>
              </a:pPr>
              <a:r>
                <a:rPr lang="en-US" sz="1200" spc="75"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1</a:t>
              </a:r>
            </a:p>
            <a:p>
              <a:pPr marL="180340" indent="-180340">
                <a:lnSpc>
                  <a:spcPct val="115000"/>
                </a:lnSpc>
                <a:spcAft>
                  <a:spcPts val="800"/>
                </a:spcAft>
              </a:pPr>
              <a:endParaRPr lang="en-US" sz="1200" spc="75" dirty="0">
                <a:solidFill>
                  <a:srgbClr val="660066"/>
                </a:solidFill>
                <a:latin typeface="Arial" panose="020B0604020202020204" pitchFamily="34" charset="0"/>
                <a:ea typeface="Times New Roman" panose="02020603050405020304" pitchFamily="18" charset="0"/>
                <a:cs typeface="Times New Roman" panose="02020603050405020304" pitchFamily="18" charset="0"/>
              </a:endParaRPr>
            </a:p>
            <a:p>
              <a:pPr marL="180340" indent="-180340">
                <a:lnSpc>
                  <a:spcPct val="115000"/>
                </a:lnSpc>
                <a:spcAft>
                  <a:spcPts val="800"/>
                </a:spcAft>
              </a:pPr>
              <a:endParaRPr lang="en-US" sz="1200" spc="75"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endParaRPr>
            </a:p>
            <a:p>
              <a:pPr marL="180340" indent="-180340">
                <a:lnSpc>
                  <a:spcPct val="115000"/>
                </a:lnSpc>
                <a:spcAft>
                  <a:spcPts val="800"/>
                </a:spcAft>
              </a:pPr>
              <a:endParaRPr lang="en-US" sz="1200" spc="75" dirty="0">
                <a:solidFill>
                  <a:srgbClr val="660066"/>
                </a:solidFill>
                <a:latin typeface="Arial" panose="020B0604020202020204" pitchFamily="34" charset="0"/>
                <a:ea typeface="Times New Roman" panose="02020603050405020304" pitchFamily="18" charset="0"/>
                <a:cs typeface="Times New Roman" panose="02020603050405020304" pitchFamily="18" charset="0"/>
              </a:endParaRPr>
            </a:p>
            <a:p>
              <a:pPr marL="180340" indent="-180340">
                <a:lnSpc>
                  <a:spcPct val="115000"/>
                </a:lnSpc>
                <a:spcAft>
                  <a:spcPts val="800"/>
                </a:spcAft>
              </a:pPr>
              <a:endParaRPr lang="en-US" sz="1200" spc="75"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endParaRPr>
            </a:p>
            <a:p>
              <a:pPr marL="180340" indent="-180340">
                <a:lnSpc>
                  <a:spcPct val="115000"/>
                </a:lnSpc>
                <a:spcAft>
                  <a:spcPts val="800"/>
                </a:spcAft>
              </a:pPr>
              <a:r>
                <a:rPr lang="en-US" sz="1200" spc="75" dirty="0">
                  <a:solidFill>
                    <a:srgbClr val="660066"/>
                  </a:solidFill>
                  <a:latin typeface="Arial" panose="020B0604020202020204" pitchFamily="34" charset="0"/>
                  <a:ea typeface="Times New Roman" panose="02020603050405020304" pitchFamily="18" charset="0"/>
                  <a:cs typeface="Times New Roman" panose="02020603050405020304" pitchFamily="18" charset="0"/>
                </a:rPr>
                <a:t>AA</a:t>
              </a:r>
            </a:p>
            <a:p>
              <a:pPr marL="180340" indent="-180340">
                <a:lnSpc>
                  <a:spcPct val="115000"/>
                </a:lnSpc>
                <a:spcAft>
                  <a:spcPts val="800"/>
                </a:spcAft>
              </a:pPr>
              <a:r>
                <a:rPr lang="en-US" sz="1200" spc="75"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a:t>
              </a:r>
            </a:p>
            <a:p>
              <a:pPr marL="180340" indent="-180340">
                <a:lnSpc>
                  <a:spcPct val="115000"/>
                </a:lnSpc>
                <a:spcAft>
                  <a:spcPts val="800"/>
                </a:spcAft>
              </a:pPr>
              <a:endParaRPr lang="en-US" sz="1200" spc="75" dirty="0">
                <a:solidFill>
                  <a:srgbClr val="660066"/>
                </a:solidFill>
                <a:latin typeface="Arial" panose="020B0604020202020204" pitchFamily="34" charset="0"/>
                <a:ea typeface="Times New Roman" panose="02020603050405020304" pitchFamily="18" charset="0"/>
                <a:cs typeface="Times New Roman" panose="02020603050405020304" pitchFamily="18" charset="0"/>
              </a:endParaRPr>
            </a:p>
            <a:p>
              <a:pPr marL="180340" indent="-180340">
                <a:lnSpc>
                  <a:spcPct val="115000"/>
                </a:lnSpc>
                <a:spcAft>
                  <a:spcPts val="800"/>
                </a:spcAft>
              </a:pPr>
              <a:endParaRPr lang="en-US" sz="1200" spc="75"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endParaRPr>
            </a:p>
            <a:p>
              <a:pPr marL="180340" indent="-180340">
                <a:lnSpc>
                  <a:spcPct val="115000"/>
                </a:lnSpc>
                <a:spcAft>
                  <a:spcPts val="800"/>
                </a:spcAft>
              </a:pPr>
              <a:endParaRPr lang="en-US" sz="1200" spc="75" dirty="0">
                <a:solidFill>
                  <a:srgbClr val="660066"/>
                </a:solidFill>
                <a:latin typeface="Arial" panose="020B0604020202020204" pitchFamily="34" charset="0"/>
                <a:ea typeface="Times New Roman" panose="02020603050405020304" pitchFamily="18" charset="0"/>
                <a:cs typeface="Times New Roman" panose="02020603050405020304" pitchFamily="18" charset="0"/>
              </a:endParaRPr>
            </a:p>
            <a:p>
              <a:pPr marL="180340" indent="-180340">
                <a:lnSpc>
                  <a:spcPct val="115000"/>
                </a:lnSpc>
                <a:spcAft>
                  <a:spcPts val="800"/>
                </a:spcAft>
              </a:pPr>
              <a:endParaRPr lang="en-US" sz="1200" spc="75"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endParaRPr>
            </a:p>
            <a:p>
              <a:pPr marL="180340" indent="-180340">
                <a:lnSpc>
                  <a:spcPct val="115000"/>
                </a:lnSpc>
                <a:spcAft>
                  <a:spcPts val="800"/>
                </a:spcAft>
              </a:pPr>
              <a:endParaRPr lang="en-US" sz="1200" spc="75" dirty="0">
                <a:solidFill>
                  <a:srgbClr val="660066"/>
                </a:solidFill>
                <a:latin typeface="Arial" panose="020B0604020202020204" pitchFamily="34" charset="0"/>
                <a:ea typeface="Times New Roman" panose="02020603050405020304" pitchFamily="18" charset="0"/>
                <a:cs typeface="Times New Roman" panose="02020603050405020304" pitchFamily="18" charset="0"/>
              </a:endParaRPr>
            </a:p>
            <a:p>
              <a:pPr marL="180340" indent="-180340">
                <a:lnSpc>
                  <a:spcPct val="115000"/>
                </a:lnSpc>
                <a:spcAft>
                  <a:spcPts val="800"/>
                </a:spcAft>
              </a:pPr>
              <a:endParaRPr lang="en-US" sz="1200" spc="75"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endParaRPr>
            </a:p>
            <a:p>
              <a:pPr marL="180340" indent="-180340">
                <a:lnSpc>
                  <a:spcPct val="115000"/>
                </a:lnSpc>
                <a:spcAft>
                  <a:spcPts val="800"/>
                </a:spcAft>
              </a:pPr>
              <a:endParaRPr lang="en-US" sz="2400" spc="75"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endParaRPr>
            </a:p>
            <a:p>
              <a:pPr marL="358775" indent="-358775"/>
              <a:r>
                <a:rPr lang="en-US" sz="2400" spc="75"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2200" spc="75" dirty="0">
                  <a:solidFill>
                    <a:srgbClr val="99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id-ID" sz="2200" spc="75" dirty="0">
                  <a:solidFill>
                    <a:srgbClr val="990000"/>
                  </a:solidFill>
                  <a:effectLst/>
                  <a:latin typeface="Arial" panose="020B0604020202020204" pitchFamily="34" charset="0"/>
                  <a:ea typeface="Times New Roman" panose="02020603050405020304" pitchFamily="18" charset="0"/>
                  <a:cs typeface="Times New Roman" panose="02020603050405020304" pitchFamily="18" charset="0"/>
                </a:rPr>
                <a:t>iap orang apapun profesinya</a:t>
              </a:r>
              <a:r>
                <a:rPr lang="en-US" sz="2200" spc="75" dirty="0" err="1">
                  <a:solidFill>
                    <a:srgbClr val="990000"/>
                  </a:solidFill>
                  <a:latin typeface="Arial" panose="020B0604020202020204" pitchFamily="34" charset="0"/>
                  <a:ea typeface="Times New Roman" panose="02020603050405020304" pitchFamily="18" charset="0"/>
                  <a:cs typeface="Times New Roman" panose="02020603050405020304" pitchFamily="18" charset="0"/>
                </a:rPr>
                <a:t>pasti</a:t>
              </a:r>
              <a:r>
                <a:rPr lang="id-ID" sz="2200" spc="75" dirty="0">
                  <a:solidFill>
                    <a:srgbClr val="990000"/>
                  </a:solidFill>
                  <a:effectLst/>
                  <a:latin typeface="Arial" panose="020B0604020202020204" pitchFamily="34" charset="0"/>
                  <a:ea typeface="Times New Roman" panose="02020603050405020304" pitchFamily="18" charset="0"/>
                  <a:cs typeface="Times New Roman" panose="02020603050405020304" pitchFamily="18" charset="0"/>
                </a:rPr>
                <a:t> menggunakan</a:t>
              </a:r>
              <a:r>
                <a:rPr lang="en-US" sz="2200" spc="75" dirty="0">
                  <a:solidFill>
                    <a:srgbClr val="99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id-ID" sz="2200" spc="75" dirty="0">
                  <a:solidFill>
                    <a:srgbClr val="990000"/>
                  </a:solidFill>
                  <a:effectLst/>
                  <a:latin typeface="Arial" panose="020B0604020202020204" pitchFamily="34" charset="0"/>
                  <a:ea typeface="Times New Roman" panose="02020603050405020304" pitchFamily="18" charset="0"/>
                  <a:cs typeface="Times New Roman" panose="02020603050405020304" pitchFamily="18" charset="0"/>
                </a:rPr>
                <a:t>matematika dalam </a:t>
              </a:r>
              <a:r>
                <a:rPr lang="en-US" sz="2200" spc="75" dirty="0" err="1">
                  <a:solidFill>
                    <a:srgbClr val="990000"/>
                  </a:solidFill>
                  <a:effectLst/>
                  <a:latin typeface="Arial" panose="020B0604020202020204" pitchFamily="34" charset="0"/>
                  <a:ea typeface="Times New Roman" panose="02020603050405020304" pitchFamily="18" charset="0"/>
                  <a:cs typeface="Times New Roman" panose="02020603050405020304" pitchFamily="18" charset="0"/>
                </a:rPr>
                <a:t>kegiatan</a:t>
              </a:r>
              <a:r>
                <a:rPr lang="en-US" sz="2200" spc="75" dirty="0">
                  <a:solidFill>
                    <a:srgbClr val="99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id-ID" sz="2200" spc="75" dirty="0">
                  <a:solidFill>
                    <a:srgbClr val="990000"/>
                  </a:solidFill>
                  <a:effectLst/>
                  <a:latin typeface="Arial" panose="020B0604020202020204" pitchFamily="34" charset="0"/>
                  <a:ea typeface="Times New Roman" panose="02020603050405020304" pitchFamily="18" charset="0"/>
                  <a:cs typeface="Times New Roman" panose="02020603050405020304" pitchFamily="18" charset="0"/>
                </a:rPr>
                <a:t>hidupnya </a:t>
              </a:r>
              <a:endParaRPr lang="en-ID" sz="2200" spc="75" dirty="0">
                <a:solidFill>
                  <a:srgbClr val="990000"/>
                </a:solidFill>
                <a:effectLst/>
                <a:ea typeface="Times New Roman" panose="02020603050405020304" pitchFamily="18" charset="0"/>
                <a:cs typeface="Times New Roman" panose="02020603050405020304" pitchFamily="18" charset="0"/>
              </a:endParaRPr>
            </a:p>
            <a:p>
              <a:pPr marL="358775" indent="-358775" algn="just"/>
              <a:r>
                <a:rPr lang="en-US" sz="2200" kern="100" dirty="0">
                  <a:solidFill>
                    <a:srgbClr val="990000"/>
                  </a:solidFill>
                  <a:effectLst/>
                  <a:latin typeface="Arial" panose="020B0604020202020204" pitchFamily="34" charset="0"/>
                  <a:ea typeface="SimSun" panose="02010600030101010101" pitchFamily="2" charset="-122"/>
                </a:rPr>
                <a:t>2. </a:t>
              </a:r>
              <a:r>
                <a:rPr lang="en-US" sz="2200" kern="100" dirty="0" err="1">
                  <a:solidFill>
                    <a:srgbClr val="990000"/>
                  </a:solidFill>
                  <a:effectLst/>
                  <a:latin typeface="Arial" panose="020B0604020202020204" pitchFamily="34" charset="0"/>
                  <a:ea typeface="SimSun" panose="02010600030101010101" pitchFamily="2" charset="-122"/>
                </a:rPr>
                <a:t>Banyaknya</a:t>
              </a:r>
              <a:r>
                <a:rPr lang="en-US" sz="2200" kern="100" dirty="0">
                  <a:solidFill>
                    <a:srgbClr val="990000"/>
                  </a:solidFill>
                  <a:effectLst/>
                  <a:latin typeface="Arial" panose="020B0604020202020204" pitchFamily="34" charset="0"/>
                  <a:ea typeface="SimSun" panose="02010600030101010101" pitchFamily="2" charset="-122"/>
                </a:rPr>
                <a:t> </a:t>
              </a:r>
              <a:r>
                <a:rPr lang="en-US" sz="2200" kern="100" dirty="0" err="1">
                  <a:solidFill>
                    <a:srgbClr val="990000"/>
                  </a:solidFill>
                  <a:effectLst/>
                  <a:latin typeface="Arial" panose="020B0604020202020204" pitchFamily="34" charset="0"/>
                  <a:ea typeface="SimSun" panose="02010600030101010101" pitchFamily="2" charset="-122"/>
                </a:rPr>
                <a:t>anggota</a:t>
              </a:r>
              <a:r>
                <a:rPr lang="en-US" sz="2200" kern="100" dirty="0">
                  <a:solidFill>
                    <a:srgbClr val="990000"/>
                  </a:solidFill>
                  <a:effectLst/>
                  <a:latin typeface="Arial" panose="020B0604020202020204" pitchFamily="34" charset="0"/>
                  <a:ea typeface="SimSun" panose="02010600030101010101" pitchFamily="2" charset="-122"/>
                </a:rPr>
                <a:t> </a:t>
              </a:r>
              <a:r>
                <a:rPr lang="en-US" sz="2200" kern="100" dirty="0" err="1">
                  <a:solidFill>
                    <a:srgbClr val="990000"/>
                  </a:solidFill>
                  <a:effectLst/>
                  <a:latin typeface="Arial" panose="020B0604020202020204" pitchFamily="34" charset="0"/>
                  <a:ea typeface="SimSun" panose="02010600030101010101" pitchFamily="2" charset="-122"/>
                </a:rPr>
                <a:t>suatu</a:t>
              </a:r>
              <a:r>
                <a:rPr lang="en-US" sz="2200" kern="100" dirty="0">
                  <a:solidFill>
                    <a:srgbClr val="990000"/>
                  </a:solidFill>
                  <a:effectLst/>
                  <a:latin typeface="Arial" panose="020B0604020202020204" pitchFamily="34" charset="0"/>
                  <a:ea typeface="SimSun" panose="02010600030101010101" pitchFamily="2" charset="-122"/>
                </a:rPr>
                <a:t> </a:t>
              </a:r>
              <a:r>
                <a:rPr lang="en-US" sz="2200" kern="100" dirty="0" err="1">
                  <a:solidFill>
                    <a:srgbClr val="990000"/>
                  </a:solidFill>
                  <a:effectLst/>
                  <a:latin typeface="Arial" panose="020B0604020202020204" pitchFamily="34" charset="0"/>
                  <a:ea typeface="SimSun" panose="02010600030101010101" pitchFamily="2" charset="-122"/>
                </a:rPr>
                <a:t>himpunan</a:t>
              </a:r>
              <a:r>
                <a:rPr lang="en-US" sz="2200" kern="100" dirty="0">
                  <a:solidFill>
                    <a:srgbClr val="990000"/>
                  </a:solidFill>
                  <a:effectLst/>
                  <a:latin typeface="Arial" panose="020B0604020202020204" pitchFamily="34" charset="0"/>
                  <a:ea typeface="SimSun" panose="02010600030101010101" pitchFamily="2" charset="-122"/>
                </a:rPr>
                <a:t> </a:t>
              </a:r>
              <a:r>
                <a:rPr lang="en-US" sz="2200" kern="100" dirty="0" err="1">
                  <a:solidFill>
                    <a:srgbClr val="990000"/>
                  </a:solidFill>
                  <a:effectLst/>
                  <a:latin typeface="Arial" panose="020B0604020202020204" pitchFamily="34" charset="0"/>
                  <a:ea typeface="SimSun" panose="02010600030101010101" pitchFamily="2" charset="-122"/>
                </a:rPr>
                <a:t>dapat</a:t>
              </a:r>
              <a:r>
                <a:rPr lang="en-US" sz="2200" kern="100" dirty="0">
                  <a:solidFill>
                    <a:srgbClr val="990000"/>
                  </a:solidFill>
                  <a:effectLst/>
                  <a:latin typeface="Arial" panose="020B0604020202020204" pitchFamily="34" charset="0"/>
                  <a:ea typeface="SimSun" panose="02010600030101010101" pitchFamily="2" charset="-122"/>
                </a:rPr>
                <a:t> </a:t>
              </a:r>
              <a:r>
                <a:rPr lang="en-US" sz="2200" kern="100" dirty="0" err="1">
                  <a:solidFill>
                    <a:srgbClr val="990000"/>
                  </a:solidFill>
                  <a:effectLst/>
                  <a:latin typeface="Arial" panose="020B0604020202020204" pitchFamily="34" charset="0"/>
                  <a:ea typeface="SimSun" panose="02010600030101010101" pitchFamily="2" charset="-122"/>
                </a:rPr>
                <a:t>disimbolkan</a:t>
              </a:r>
              <a:r>
                <a:rPr lang="en-US" sz="2200" kern="100" dirty="0">
                  <a:solidFill>
                    <a:srgbClr val="990000"/>
                  </a:solidFill>
                  <a:effectLst/>
                  <a:latin typeface="Arial" panose="020B0604020202020204" pitchFamily="34" charset="0"/>
                  <a:ea typeface="SimSun" panose="02010600030101010101" pitchFamily="2" charset="-122"/>
                </a:rPr>
                <a:t> </a:t>
              </a:r>
              <a:r>
                <a:rPr lang="en-US" sz="2200" kern="100" dirty="0" err="1">
                  <a:solidFill>
                    <a:srgbClr val="990000"/>
                  </a:solidFill>
                  <a:effectLst/>
                  <a:latin typeface="Arial" panose="020B0604020202020204" pitchFamily="34" charset="0"/>
                  <a:ea typeface="SimSun" panose="02010600030101010101" pitchFamily="2" charset="-122"/>
                </a:rPr>
                <a:t>dalam</a:t>
              </a:r>
              <a:r>
                <a:rPr lang="en-US" sz="2200" kern="100" dirty="0">
                  <a:solidFill>
                    <a:srgbClr val="990000"/>
                  </a:solidFill>
                  <a:effectLst/>
                  <a:latin typeface="Arial" panose="020B0604020202020204" pitchFamily="34" charset="0"/>
                  <a:ea typeface="SimSun" panose="02010600030101010101" pitchFamily="2" charset="-122"/>
                </a:rPr>
                <a:t> </a:t>
              </a:r>
              <a:r>
                <a:rPr lang="en-US" sz="2200" kern="100" dirty="0" err="1">
                  <a:solidFill>
                    <a:srgbClr val="990000"/>
                  </a:solidFill>
                  <a:effectLst/>
                  <a:latin typeface="Arial" panose="020B0604020202020204" pitchFamily="34" charset="0"/>
                  <a:ea typeface="SimSun" panose="02010600030101010101" pitchFamily="2" charset="-122"/>
                </a:rPr>
                <a:t>bentuk</a:t>
              </a:r>
              <a:r>
                <a:rPr lang="en-US" sz="2200" kern="100" dirty="0">
                  <a:solidFill>
                    <a:srgbClr val="990000"/>
                  </a:solidFill>
                  <a:effectLst/>
                  <a:latin typeface="Arial" panose="020B0604020202020204" pitchFamily="34" charset="0"/>
                  <a:ea typeface="SimSun" panose="02010600030101010101" pitchFamily="2" charset="-122"/>
                </a:rPr>
                <a:t> </a:t>
              </a:r>
              <a:r>
                <a:rPr lang="en-US" sz="2200" kern="100" dirty="0" err="1">
                  <a:solidFill>
                    <a:srgbClr val="990000"/>
                  </a:solidFill>
                  <a:effectLst/>
                  <a:latin typeface="Arial" panose="020B0604020202020204" pitchFamily="34" charset="0"/>
                  <a:ea typeface="SimSun" panose="02010600030101010101" pitchFamily="2" charset="-122"/>
                </a:rPr>
                <a:t>simbol</a:t>
              </a:r>
              <a:r>
                <a:rPr lang="en-US" sz="2200" kern="100" dirty="0">
                  <a:solidFill>
                    <a:srgbClr val="990000"/>
                  </a:solidFill>
                  <a:effectLst/>
                  <a:latin typeface="Arial" panose="020B0604020202020204" pitchFamily="34" charset="0"/>
                  <a:ea typeface="SimSun" panose="02010600030101010101" pitchFamily="2" charset="-122"/>
                </a:rPr>
                <a:t> </a:t>
              </a:r>
              <a:r>
                <a:rPr lang="en-US" sz="2200" kern="100" dirty="0" err="1">
                  <a:solidFill>
                    <a:srgbClr val="990000"/>
                  </a:solidFill>
                  <a:effectLst/>
                  <a:latin typeface="Arial" panose="020B0604020202020204" pitchFamily="34" charset="0"/>
                  <a:ea typeface="SimSun" panose="02010600030101010101" pitchFamily="2" charset="-122"/>
                </a:rPr>
                <a:t>bilangan</a:t>
              </a:r>
              <a:r>
                <a:rPr lang="en-US" sz="2200" kern="100" dirty="0">
                  <a:solidFill>
                    <a:srgbClr val="990000"/>
                  </a:solidFill>
                  <a:effectLst/>
                  <a:latin typeface="Arial" panose="020B0604020202020204" pitchFamily="34" charset="0"/>
                  <a:ea typeface="SimSun" panose="02010600030101010101" pitchFamily="2" charset="-122"/>
                </a:rPr>
                <a:t> 1, 2, . . d</a:t>
              </a:r>
              <a:r>
                <a:rPr lang="en-US" sz="2200" kern="100" dirty="0">
                  <a:solidFill>
                    <a:srgbClr val="990000"/>
                  </a:solidFill>
                  <a:latin typeface="Arial" panose="020B0604020202020204" pitchFamily="34" charset="0"/>
                  <a:ea typeface="SimSun" panose="02010600030101010101" pitchFamily="2" charset="-122"/>
                </a:rPr>
                <a:t>an </a:t>
              </a:r>
              <a:r>
                <a:rPr lang="en-US" sz="2200" kern="100" dirty="0" err="1">
                  <a:solidFill>
                    <a:srgbClr val="990000"/>
                  </a:solidFill>
                  <a:latin typeface="Arial" panose="020B0604020202020204" pitchFamily="34" charset="0"/>
                  <a:ea typeface="SimSun" panose="02010600030101010101" pitchFamily="2" charset="-122"/>
                </a:rPr>
                <a:t>seterusnya</a:t>
              </a:r>
              <a:r>
                <a:rPr lang="en-US" sz="2200" kern="100" dirty="0">
                  <a:solidFill>
                    <a:srgbClr val="990000"/>
                  </a:solidFill>
                  <a:latin typeface="Arial" panose="020B0604020202020204" pitchFamily="34" charset="0"/>
                  <a:ea typeface="SimSun" panose="02010600030101010101" pitchFamily="2" charset="-122"/>
                </a:rPr>
                <a:t> </a:t>
              </a:r>
              <a:r>
                <a:rPr lang="en-US" sz="2200" kern="100" dirty="0" err="1">
                  <a:solidFill>
                    <a:srgbClr val="990000"/>
                  </a:solidFill>
                  <a:latin typeface="Arial" panose="020B0604020202020204" pitchFamily="34" charset="0"/>
                  <a:ea typeface="SimSun" panose="02010600030101010101" pitchFamily="2" charset="-122"/>
                </a:rPr>
                <a:t>sampai</a:t>
              </a:r>
              <a:r>
                <a:rPr lang="en-US" sz="2200" kern="100" dirty="0">
                  <a:solidFill>
                    <a:srgbClr val="990000"/>
                  </a:solidFill>
                  <a:latin typeface="Arial" panose="020B0604020202020204" pitchFamily="34" charset="0"/>
                  <a:ea typeface="SimSun" panose="02010600030101010101" pitchFamily="2" charset="-122"/>
                </a:rPr>
                <a:t> </a:t>
              </a:r>
              <a:r>
                <a:rPr lang="en-US" sz="2200" kern="100" dirty="0">
                  <a:solidFill>
                    <a:srgbClr val="990000"/>
                  </a:solidFill>
                  <a:effectLst/>
                  <a:latin typeface="Arial" panose="020B0604020202020204" pitchFamily="34" charset="0"/>
                  <a:ea typeface="SimSun" panose="02010600030101010101" pitchFamily="2" charset="-122"/>
                </a:rPr>
                <a:t>n</a:t>
              </a:r>
            </a:p>
            <a:p>
              <a:pPr indent="-358775" algn="just"/>
              <a:endParaRPr lang="en-US" sz="2400" kern="100" dirty="0">
                <a:solidFill>
                  <a:srgbClr val="660066"/>
                </a:solidFill>
                <a:latin typeface="Arial" panose="020B0604020202020204" pitchFamily="34" charset="0"/>
                <a:ea typeface="SimSun" panose="02010600030101010101" pitchFamily="2" charset="-122"/>
              </a:endParaRPr>
            </a:p>
            <a:p>
              <a:pPr marL="358775" indent="-358775" algn="just"/>
              <a:endParaRPr lang="en-US" sz="2400" kern="100" dirty="0">
                <a:solidFill>
                  <a:srgbClr val="660066"/>
                </a:solidFill>
                <a:effectLst/>
                <a:latin typeface="Arial" panose="020B0604020202020204" pitchFamily="34" charset="0"/>
                <a:ea typeface="SimSun" panose="02010600030101010101" pitchFamily="2" charset="-122"/>
              </a:endParaRPr>
            </a:p>
            <a:p>
              <a:pPr marL="358775" indent="-358775" algn="just"/>
              <a:endParaRPr lang="en-US" sz="2400" kern="100" dirty="0">
                <a:solidFill>
                  <a:srgbClr val="660066"/>
                </a:solidFill>
                <a:latin typeface="Arial" panose="020B0604020202020204" pitchFamily="34" charset="0"/>
                <a:ea typeface="SimSun" panose="02010600030101010101" pitchFamily="2" charset="-122"/>
              </a:endParaRPr>
            </a:p>
            <a:p>
              <a:pPr marL="358775" indent="-358775" algn="just"/>
              <a:endParaRPr lang="en-ID" sz="2400" kern="100" dirty="0">
                <a:effectLst/>
                <a:latin typeface="Times New Roman" panose="02020603050405020304" pitchFamily="18" charset="0"/>
                <a:ea typeface="SimSun" panose="02010600030101010101" pitchFamily="2" charset="-122"/>
              </a:endParaRPr>
            </a:p>
            <a:p>
              <a:pPr marL="180340" indent="-180340" algn="just"/>
              <a:r>
                <a:rPr lang="en-US" sz="2400" kern="100" dirty="0">
                  <a:solidFill>
                    <a:srgbClr val="660066"/>
                  </a:solidFill>
                  <a:effectLst/>
                  <a:latin typeface="Arial" panose="020B0604020202020204" pitchFamily="34" charset="0"/>
                  <a:ea typeface="SimSun" panose="02010600030101010101" pitchFamily="2" charset="-122"/>
                </a:rPr>
                <a:t>3. </a:t>
              </a:r>
              <a:r>
                <a:rPr lang="en-US" sz="2400" kern="100" dirty="0" err="1">
                  <a:solidFill>
                    <a:srgbClr val="660066"/>
                  </a:solidFill>
                  <a:effectLst/>
                  <a:latin typeface="Arial" panose="020B0604020202020204" pitchFamily="34" charset="0"/>
                  <a:ea typeface="SimSun" panose="02010600030101010101" pitchFamily="2" charset="-122"/>
                </a:rPr>
                <a:t>Perhitungan</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luas</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daerah</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segitiga</a:t>
              </a:r>
              <a:r>
                <a:rPr lang="en-US" sz="2400" kern="100" dirty="0">
                  <a:solidFill>
                    <a:srgbClr val="660066"/>
                  </a:solidFill>
                  <a:latin typeface="Arial" panose="020B0604020202020204" pitchFamily="34" charset="0"/>
                  <a:ea typeface="SimSun" panose="02010600030101010101" pitchFamily="2" charset="-122"/>
                </a:rPr>
                <a:t>, </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berkaitan</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dengan</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unsur-unsur</a:t>
              </a:r>
              <a:r>
                <a:rPr lang="en-US" sz="2400" kern="100" dirty="0">
                  <a:solidFill>
                    <a:srgbClr val="660066"/>
                  </a:solidFill>
                  <a:effectLst/>
                  <a:latin typeface="Arial" panose="020B0604020202020204" pitchFamily="34" charset="0"/>
                  <a:ea typeface="SimSun" panose="02010600030101010101" pitchFamily="2" charset="-122"/>
                </a:rPr>
                <a:t> lain </a:t>
              </a:r>
              <a:r>
                <a:rPr lang="en-US" sz="2400" kern="100" dirty="0" err="1">
                  <a:solidFill>
                    <a:srgbClr val="660066"/>
                  </a:solidFill>
                  <a:effectLst/>
                  <a:latin typeface="Arial" panose="020B0604020202020204" pitchFamily="34" charset="0"/>
                  <a:ea typeface="SimSun" panose="02010600030101010101" pitchFamily="2" charset="-122"/>
                </a:rPr>
                <a:t>dari</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segitiga</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tsb</a:t>
              </a:r>
              <a:r>
                <a:rPr lang="en-US" sz="2400" kern="100" dirty="0">
                  <a:solidFill>
                    <a:srgbClr val="660066"/>
                  </a:solidFill>
                  <a:effectLst/>
                  <a:latin typeface="Arial" panose="020B0604020202020204" pitchFamily="34" charset="0"/>
                  <a:ea typeface="SimSun" panose="02010600030101010101" pitchFamily="2" charset="-122"/>
                </a:rPr>
                <a:t>. </a:t>
              </a:r>
              <a:endParaRPr lang="en-ID" sz="2400" kern="100" dirty="0">
                <a:effectLst/>
                <a:latin typeface="Times New Roman" panose="02020603050405020304" pitchFamily="18" charset="0"/>
                <a:ea typeface="SimSun" panose="02010600030101010101" pitchFamily="2" charset="-122"/>
              </a:endParaRPr>
            </a:p>
            <a:p>
              <a:pPr marL="180340" indent="-180340" algn="just"/>
              <a:r>
                <a:rPr lang="en-US" sz="2400" kern="100" dirty="0" err="1">
                  <a:solidFill>
                    <a:srgbClr val="660066"/>
                  </a:solidFill>
                  <a:effectLst/>
                  <a:latin typeface="Arial" panose="020B0604020202020204" pitchFamily="34" charset="0"/>
                  <a:ea typeface="SimSun" panose="02010600030101010101" pitchFamily="2" charset="-122"/>
                </a:rPr>
                <a:t>Dalam</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Fisika</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ada</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hubungan</a:t>
              </a:r>
              <a:r>
                <a:rPr lang="en-US" sz="2400" kern="100" dirty="0">
                  <a:solidFill>
                    <a:srgbClr val="660066"/>
                  </a:solidFill>
                  <a:effectLst/>
                  <a:latin typeface="Arial" panose="020B0604020202020204" pitchFamily="34" charset="0"/>
                  <a:ea typeface="SimSun" panose="02010600030101010101" pitchFamily="2" charset="-122"/>
                </a:rPr>
                <a:t> V(t) = S’(t).</a:t>
              </a:r>
              <a:endParaRPr lang="en-ID" sz="2400" kern="100" dirty="0">
                <a:effectLst/>
                <a:latin typeface="Times New Roman" panose="02020603050405020304" pitchFamily="18" charset="0"/>
                <a:ea typeface="SimSun" panose="02010600030101010101" pitchFamily="2" charset="-122"/>
              </a:endParaRPr>
            </a:p>
            <a:p>
              <a:pPr marL="180340" indent="-180340" algn="just"/>
              <a:r>
                <a:rPr lang="en-US" sz="2400" kern="100" dirty="0">
                  <a:solidFill>
                    <a:srgbClr val="660066"/>
                  </a:solidFill>
                  <a:effectLst/>
                  <a:latin typeface="Arial" panose="020B0604020202020204" pitchFamily="34" charset="0"/>
                  <a:ea typeface="SimSun" panose="02010600030101010101" pitchFamily="2" charset="-122"/>
                </a:rPr>
                <a:t>4. </a:t>
              </a:r>
              <a:r>
                <a:rPr lang="en-US" sz="2400" kern="100" dirty="0" err="1">
                  <a:solidFill>
                    <a:srgbClr val="660066"/>
                  </a:solidFill>
                  <a:effectLst/>
                  <a:latin typeface="Arial" panose="020B0604020202020204" pitchFamily="34" charset="0"/>
                  <a:ea typeface="SimSun" panose="02010600030101010101" pitchFamily="2" charset="-122"/>
                </a:rPr>
                <a:t>Misalkan</a:t>
              </a:r>
              <a:r>
                <a:rPr lang="en-US" sz="2400" kern="100" dirty="0">
                  <a:solidFill>
                    <a:srgbClr val="660066"/>
                  </a:solidFill>
                  <a:effectLst/>
                  <a:latin typeface="Arial" panose="020B0604020202020204" pitchFamily="34" charset="0"/>
                  <a:ea typeface="SimSun" panose="02010600030101010101" pitchFamily="2" charset="-122"/>
                </a:rPr>
                <a:t> 1 kg </a:t>
              </a:r>
              <a:r>
                <a:rPr lang="en-US" sz="2400" kern="100" dirty="0" err="1">
                  <a:solidFill>
                    <a:srgbClr val="660066"/>
                  </a:solidFill>
                  <a:effectLst/>
                  <a:latin typeface="Arial" panose="020B0604020202020204" pitchFamily="34" charset="0"/>
                  <a:ea typeface="SimSun" panose="02010600030101010101" pitchFamily="2" charset="-122"/>
                </a:rPr>
                <a:t>telur</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ada</a:t>
              </a:r>
              <a:r>
                <a:rPr lang="en-US" sz="2400" kern="100" dirty="0">
                  <a:solidFill>
                    <a:srgbClr val="660066"/>
                  </a:solidFill>
                  <a:effectLst/>
                  <a:latin typeface="Arial" panose="020B0604020202020204" pitchFamily="34" charset="0"/>
                  <a:ea typeface="SimSun" panose="02010600030101010101" pitchFamily="2" charset="-122"/>
                </a:rPr>
                <a:t> 3 </a:t>
              </a:r>
              <a:r>
                <a:rPr lang="en-US" sz="2400" kern="100" dirty="0" err="1">
                  <a:solidFill>
                    <a:srgbClr val="660066"/>
                  </a:solidFill>
                  <a:effectLst/>
                  <a:latin typeface="Arial" panose="020B0604020202020204" pitchFamily="34" charset="0"/>
                  <a:ea typeface="SimSun" panose="02010600030101010101" pitchFamily="2" charset="-122"/>
                </a:rPr>
                <a:t>butir</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Berapa</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butir</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dalam</a:t>
              </a:r>
              <a:r>
                <a:rPr lang="en-US" sz="2400" kern="100" dirty="0">
                  <a:solidFill>
                    <a:srgbClr val="660066"/>
                  </a:solidFill>
                  <a:effectLst/>
                  <a:latin typeface="Arial" panose="020B0604020202020204" pitchFamily="34" charset="0"/>
                  <a:ea typeface="SimSun" panose="02010600030101010101" pitchFamily="2" charset="-122"/>
                </a:rPr>
                <a:t> 4 kg </a:t>
              </a:r>
              <a:r>
                <a:rPr lang="en-US" sz="2400" kern="100" dirty="0" err="1">
                  <a:solidFill>
                    <a:srgbClr val="660066"/>
                  </a:solidFill>
                  <a:effectLst/>
                  <a:latin typeface="Arial" panose="020B0604020202020204" pitchFamily="34" charset="0"/>
                  <a:ea typeface="SimSun" panose="02010600030101010101" pitchFamily="2" charset="-122"/>
                </a:rPr>
                <a:t>telur</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Masuk</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akalkah</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pernyataan</a:t>
              </a:r>
              <a:r>
                <a:rPr lang="en-US" sz="2400" kern="100" dirty="0">
                  <a:solidFill>
                    <a:srgbClr val="660066"/>
                  </a:solidFill>
                  <a:effectLst/>
                  <a:latin typeface="Arial" panose="020B0604020202020204" pitchFamily="34" charset="0"/>
                  <a:ea typeface="SimSun" panose="02010600030101010101" pitchFamily="2" charset="-122"/>
                </a:rPr>
                <a:t> </a:t>
              </a:r>
              <a:r>
                <a:rPr lang="en-US" sz="2400" kern="100" dirty="0" err="1">
                  <a:solidFill>
                    <a:srgbClr val="660066"/>
                  </a:solidFill>
                  <a:effectLst/>
                  <a:latin typeface="Arial" panose="020B0604020202020204" pitchFamily="34" charset="0"/>
                  <a:ea typeface="SimSun" panose="02010600030101010101" pitchFamily="2" charset="-122"/>
                </a:rPr>
                <a:t>ini</a:t>
              </a:r>
              <a:r>
                <a:rPr lang="en-US" sz="2400" kern="100" dirty="0">
                  <a:solidFill>
                    <a:srgbClr val="660066"/>
                  </a:solidFill>
                  <a:effectLst/>
                  <a:latin typeface="Arial" panose="020B0604020202020204" pitchFamily="34" charset="0"/>
                  <a:ea typeface="SimSun" panose="02010600030101010101" pitchFamily="2" charset="-122"/>
                </a:rPr>
                <a:t>?</a:t>
              </a:r>
              <a:endParaRPr lang="en-ID" sz="2400" kern="100" dirty="0">
                <a:effectLst/>
                <a:latin typeface="Times New Roman" panose="02020603050405020304" pitchFamily="18" charset="0"/>
                <a:ea typeface="SimSun" panose="02010600030101010101" pitchFamily="2" charset="-122"/>
              </a:endParaRPr>
            </a:p>
            <a:p>
              <a:pPr marL="180340" algn="just"/>
              <a:r>
                <a:rPr lang="en-US" sz="1050" kern="100" dirty="0">
                  <a:solidFill>
                    <a:srgbClr val="660066"/>
                  </a:solidFill>
                  <a:effectLst/>
                  <a:latin typeface="Arial" panose="020B0604020202020204" pitchFamily="34" charset="0"/>
                  <a:ea typeface="SimSun" panose="02010600030101010101" pitchFamily="2" charset="-122"/>
                </a:rPr>
                <a:t> </a:t>
              </a:r>
              <a:endParaRPr lang="en-ID" sz="1050" kern="100" dirty="0">
                <a:effectLst/>
                <a:latin typeface="Times New Roman" panose="02020603050405020304" pitchFamily="18" charset="0"/>
                <a:ea typeface="SimSun" panose="02010600030101010101" pitchFamily="2" charset="-122"/>
              </a:endParaRPr>
            </a:p>
            <a:p>
              <a:pPr marL="457200" algn="just"/>
              <a:r>
                <a:rPr lang="en-US" sz="1200" kern="100" dirty="0">
                  <a:solidFill>
                    <a:srgbClr val="C00000"/>
                  </a:solidFill>
                  <a:effectLst/>
                  <a:latin typeface="Times New Roman" panose="02020603050405020304" pitchFamily="18" charset="0"/>
                  <a:ea typeface="SimSun" panose="02010600030101010101" pitchFamily="2" charset="-122"/>
                </a:rPr>
                <a:t> </a:t>
              </a:r>
              <a:endParaRPr lang="en-ID" sz="1050" kern="100" dirty="0">
                <a:effectLst/>
                <a:latin typeface="Times New Roman" panose="02020603050405020304" pitchFamily="18" charset="0"/>
                <a:ea typeface="SimSun" panose="02010600030101010101" pitchFamily="2" charset="-122"/>
              </a:endParaRPr>
            </a:p>
            <a:p>
              <a:pPr marL="457200" algn="just"/>
              <a:r>
                <a:rPr lang="en-US" sz="1050" kern="100" dirty="0">
                  <a:effectLst/>
                  <a:latin typeface="Times New Roman" panose="02020603050405020304" pitchFamily="18" charset="0"/>
                  <a:ea typeface="SimSun" panose="02010600030101010101" pitchFamily="2" charset="-122"/>
                </a:rPr>
                <a:t> </a:t>
              </a:r>
              <a:endParaRPr lang="en-ID" sz="1050" kern="100" dirty="0">
                <a:effectLst/>
                <a:latin typeface="Times New Roman" panose="02020603050405020304" pitchFamily="18" charset="0"/>
                <a:ea typeface="SimSun" panose="02010600030101010101" pitchFamily="2" charset="-122"/>
              </a:endParaRPr>
            </a:p>
            <a:p>
              <a:pPr>
                <a:lnSpc>
                  <a:spcPct val="115000"/>
                </a:lnSpc>
                <a:spcAft>
                  <a:spcPts val="1000"/>
                </a:spcAft>
              </a:pPr>
              <a:r>
                <a:rPr lang="en-US" sz="1100" dirty="0">
                  <a:effectLst/>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a:p>
              <a:pPr>
                <a:lnSpc>
                  <a:spcPct val="115000"/>
                </a:lnSpc>
                <a:spcAft>
                  <a:spcPts val="800"/>
                </a:spcAft>
              </a:pPr>
              <a:r>
                <a:rPr lang="en-US" sz="1100" spc="75" dirty="0">
                  <a:solidFill>
                    <a:srgbClr val="5A5A5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100" spc="75" dirty="0">
                <a:solidFill>
                  <a:srgbClr val="5A5A5A"/>
                </a:solidFill>
                <a:effectLst/>
                <a:ea typeface="Times New Roman" panose="02020603050405020304" pitchFamily="18" charset="0"/>
                <a:cs typeface="Times New Roman" panose="02020603050405020304" pitchFamily="18" charset="0"/>
              </a:endParaRPr>
            </a:p>
            <a:p>
              <a:pPr>
                <a:lnSpc>
                  <a:spcPct val="115000"/>
                </a:lnSpc>
                <a:spcAft>
                  <a:spcPts val="800"/>
                </a:spcAft>
              </a:pPr>
              <a:r>
                <a:rPr lang="en-US" sz="1100" spc="75" dirty="0">
                  <a:solidFill>
                    <a:srgbClr val="5A5A5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100" spc="75" dirty="0">
                <a:solidFill>
                  <a:srgbClr val="5A5A5A"/>
                </a:solidFill>
                <a:effectLst/>
                <a:ea typeface="Times New Roman" panose="02020603050405020304" pitchFamily="18" charset="0"/>
                <a:cs typeface="Times New Roman" panose="02020603050405020304" pitchFamily="18" charset="0"/>
              </a:endParaRPr>
            </a:p>
            <a:p>
              <a:pPr>
                <a:lnSpc>
                  <a:spcPct val="115000"/>
                </a:lnSpc>
                <a:spcAft>
                  <a:spcPts val="800"/>
                </a:spcAft>
              </a:pPr>
              <a:r>
                <a:rPr lang="en-US" sz="1100" spc="75" dirty="0">
                  <a:solidFill>
                    <a:srgbClr val="5A5A5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100" spc="75" dirty="0">
                <a:solidFill>
                  <a:srgbClr val="5A5A5A"/>
                </a:solidFill>
                <a:effectLst/>
                <a:ea typeface="Times New Roman" panose="02020603050405020304" pitchFamily="18" charset="0"/>
                <a:cs typeface="Times New Roman" panose="02020603050405020304" pitchFamily="18" charset="0"/>
              </a:endParaRPr>
            </a:p>
            <a:p>
              <a:pPr>
                <a:lnSpc>
                  <a:spcPct val="115000"/>
                </a:lnSpc>
                <a:spcAft>
                  <a:spcPts val="800"/>
                </a:spcAft>
              </a:pPr>
              <a:r>
                <a:rPr lang="en-US" sz="1100" spc="75" dirty="0">
                  <a:solidFill>
                    <a:srgbClr val="5A5A5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100" spc="75" dirty="0">
                <a:solidFill>
                  <a:srgbClr val="5A5A5A"/>
                </a:solidFill>
                <a:effectLst/>
                <a:ea typeface="Times New Roman" panose="02020603050405020304" pitchFamily="18" charset="0"/>
                <a:cs typeface="Times New Roman" panose="02020603050405020304" pitchFamily="18" charset="0"/>
              </a:endParaRPr>
            </a:p>
          </p:txBody>
        </p:sp>
      </p:grpSp>
      <p:sp>
        <p:nvSpPr>
          <p:cNvPr id="2" name="Speech Bubble: Rectangle with Corners Rounded 1">
            <a:extLst>
              <a:ext uri="{FF2B5EF4-FFF2-40B4-BE49-F238E27FC236}">
                <a16:creationId xmlns:a16="http://schemas.microsoft.com/office/drawing/2014/main" id="{AD0AE878-6FB0-436D-863C-FC79866D8B0A}"/>
              </a:ext>
            </a:extLst>
          </p:cNvPr>
          <p:cNvSpPr/>
          <p:nvPr/>
        </p:nvSpPr>
        <p:spPr>
          <a:xfrm>
            <a:off x="4115769" y="1900982"/>
            <a:ext cx="4615064" cy="1816898"/>
          </a:xfrm>
          <a:prstGeom prst="wedgeRoundRectCallout">
            <a:avLst>
              <a:gd name="adj1" fmla="val -54274"/>
              <a:gd name="adj2" fmla="val 71765"/>
              <a:gd name="adj3" fmla="val 16667"/>
            </a:avLst>
          </a:prstGeom>
          <a:solidFill>
            <a:srgbClr val="CCCCFF"/>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spc="75"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Mari </a:t>
            </a:r>
            <a:r>
              <a:rPr lang="en-US" sz="2200" spc="75"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kita</a:t>
            </a:r>
            <a:r>
              <a:rPr lang="en-US" sz="2200" spc="75"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spc="75"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cermati</a:t>
            </a:r>
            <a:r>
              <a:rPr lang="en-US" sz="2200" spc="75"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spc="75"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contoh</a:t>
            </a:r>
            <a:r>
              <a:rPr lang="en-US" sz="2200" spc="75"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di </a:t>
            </a:r>
            <a:r>
              <a:rPr lang="en-US" sz="2200" spc="75"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bawah</a:t>
            </a:r>
            <a:r>
              <a:rPr lang="en-US" sz="2200" spc="75"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spc="75"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ini</a:t>
            </a:r>
            <a:r>
              <a:rPr lang="en-US" sz="2200" spc="75"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spc="75"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kemudian</a:t>
            </a:r>
            <a:r>
              <a:rPr lang="en-US" sz="2200" spc="75"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spc="75"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dari</a:t>
            </a:r>
            <a:r>
              <a:rPr lang="en-US" sz="2200" spc="75"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spc="75"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contoh</a:t>
            </a:r>
            <a:r>
              <a:rPr lang="en-US" sz="2200" spc="75"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spc="75"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tersebut</a:t>
            </a:r>
            <a:r>
              <a:rPr lang="en-US" sz="2200" spc="75"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spc="75"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kita</a:t>
            </a:r>
            <a:r>
              <a:rPr lang="en-US" sz="2200" spc="75"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spc="75"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turun-kan</a:t>
            </a:r>
            <a:r>
              <a:rPr lang="en-US" sz="2200" spc="75"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spc="75"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pengertian</a:t>
            </a:r>
            <a:r>
              <a:rPr lang="en-US" sz="2200" spc="75"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spc="75"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Hakekat</a:t>
            </a:r>
            <a:r>
              <a:rPr lang="en-US" sz="2200" spc="75"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spc="75"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Matematika</a:t>
            </a:r>
            <a:r>
              <a:rPr lang="en-US" sz="2200" spc="75"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2200" dirty="0"/>
          </a:p>
        </p:txBody>
      </p:sp>
    </p:spTree>
    <p:extLst>
      <p:ext uri="{BB962C8B-B14F-4D97-AF65-F5344CB8AC3E}">
        <p14:creationId xmlns:p14="http://schemas.microsoft.com/office/powerpoint/2010/main" val="262916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B050D2-BF48-4D20-9DB3-039E75F65E26}"/>
              </a:ext>
            </a:extLst>
          </p:cNvPr>
          <p:cNvGrpSpPr/>
          <p:nvPr/>
        </p:nvGrpSpPr>
        <p:grpSpPr>
          <a:xfrm>
            <a:off x="364624" y="272885"/>
            <a:ext cx="3622238" cy="3088781"/>
            <a:chOff x="323528" y="237360"/>
            <a:chExt cx="3622238" cy="3088781"/>
          </a:xfrm>
        </p:grpSpPr>
        <p:pic>
          <p:nvPicPr>
            <p:cNvPr id="2" name="Picture 2">
              <a:extLst>
                <a:ext uri="{FF2B5EF4-FFF2-40B4-BE49-F238E27FC236}">
                  <a16:creationId xmlns:a16="http://schemas.microsoft.com/office/drawing/2014/main" id="{6449A715-D413-482E-8F96-9FD22AE75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90" y="237360"/>
              <a:ext cx="3088286" cy="2265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E20BB3-2AD8-416C-8277-87C5A3C5E266}"/>
                </a:ext>
              </a:extLst>
            </p:cNvPr>
            <p:cNvSpPr txBox="1"/>
            <p:nvPr/>
          </p:nvSpPr>
          <p:spPr>
            <a:xfrm>
              <a:off x="323528" y="2402811"/>
              <a:ext cx="3622238" cy="923330"/>
            </a:xfrm>
            <a:prstGeom prst="rect">
              <a:avLst/>
            </a:prstGeom>
            <a:noFill/>
          </p:spPr>
          <p:txBody>
            <a:bodyPr wrap="square" rtlCol="0">
              <a:spAutoFit/>
            </a:bodyPr>
            <a:lstStyle/>
            <a:p>
              <a:pPr algn="ctr"/>
              <a:r>
                <a:rPr lang="en-US" b="1" dirty="0" err="1">
                  <a:solidFill>
                    <a:srgbClr val="FF0000"/>
                  </a:solidFill>
                  <a:latin typeface="Arial" panose="020B0604020202020204" pitchFamily="34" charset="0"/>
                  <a:cs typeface="Arial" panose="020B0604020202020204" pitchFamily="34" charset="0"/>
                </a:rPr>
                <a:t>Ucapan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Selamat</a:t>
              </a:r>
              <a:r>
                <a:rPr lang="en-US" b="1" dirty="0">
                  <a:solidFill>
                    <a:srgbClr val="FF0000"/>
                  </a:solidFill>
                  <a:latin typeface="Arial" panose="020B0604020202020204" pitchFamily="34" charset="0"/>
                  <a:cs typeface="Arial" panose="020B0604020202020204" pitchFamily="34" charset="0"/>
                </a:rPr>
                <a:t> pada </a:t>
              </a:r>
              <a:r>
                <a:rPr lang="en-US" b="1" dirty="0" err="1">
                  <a:solidFill>
                    <a:srgbClr val="FF0000"/>
                  </a:solidFill>
                  <a:latin typeface="Arial" panose="020B0604020202020204" pitchFamily="34" charset="0"/>
                  <a:cs typeface="Arial" panose="020B0604020202020204" pitchFamily="34" charset="0"/>
                </a:rPr>
                <a:t>Mahasiswa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dengan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Yudisium</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terbaik</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Pascasarjana</a:t>
              </a:r>
              <a:r>
                <a:rPr lang="en-US" b="1" dirty="0">
                  <a:solidFill>
                    <a:srgbClr val="FF0000"/>
                  </a:solidFill>
                  <a:latin typeface="Arial" panose="020B0604020202020204" pitchFamily="34" charset="0"/>
                  <a:cs typeface="Arial" panose="020B0604020202020204" pitchFamily="34" charset="0"/>
                </a:rPr>
                <a:t> 2017</a:t>
              </a:r>
              <a:r>
                <a:rPr lang="en-US" dirty="0">
                  <a:solidFill>
                    <a:srgbClr val="FF0000"/>
                  </a:solidFill>
                </a:rPr>
                <a:t> </a:t>
              </a:r>
              <a:endParaRPr lang="en-ID" dirty="0">
                <a:solidFill>
                  <a:srgbClr val="FF0000"/>
                </a:solidFill>
              </a:endParaRPr>
            </a:p>
          </p:txBody>
        </p:sp>
      </p:grpSp>
      <p:grpSp>
        <p:nvGrpSpPr>
          <p:cNvPr id="3" name="Group 2">
            <a:extLst>
              <a:ext uri="{FF2B5EF4-FFF2-40B4-BE49-F238E27FC236}">
                <a16:creationId xmlns:a16="http://schemas.microsoft.com/office/drawing/2014/main" id="{94945BE0-7AB3-4FEF-B558-3628D1AA7E99}"/>
              </a:ext>
            </a:extLst>
          </p:cNvPr>
          <p:cNvGrpSpPr/>
          <p:nvPr/>
        </p:nvGrpSpPr>
        <p:grpSpPr>
          <a:xfrm>
            <a:off x="4007142" y="364328"/>
            <a:ext cx="4772234" cy="3874800"/>
            <a:chOff x="4020754" y="250552"/>
            <a:chExt cx="4772234" cy="3874800"/>
          </a:xfrm>
        </p:grpSpPr>
        <p:pic>
          <p:nvPicPr>
            <p:cNvPr id="25" name="Picture 24" descr="Hasil gambar untuk gambar kartun semangat belajar matematika">
              <a:extLst>
                <a:ext uri="{FF2B5EF4-FFF2-40B4-BE49-F238E27FC236}">
                  <a16:creationId xmlns:a16="http://schemas.microsoft.com/office/drawing/2014/main" id="{6885703A-D845-4BF5-8F1F-9F9A0843CB92}"/>
                </a:ext>
              </a:extLst>
            </p:cNvPr>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095644" y="310656"/>
              <a:ext cx="1867370" cy="1577172"/>
            </a:xfrm>
            <a:prstGeom prst="rect">
              <a:avLst/>
            </a:prstGeom>
            <a:noFill/>
            <a:ln>
              <a:noFill/>
            </a:ln>
          </p:spPr>
        </p:pic>
        <p:grpSp>
          <p:nvGrpSpPr>
            <p:cNvPr id="7" name="Group 6">
              <a:extLst>
                <a:ext uri="{FF2B5EF4-FFF2-40B4-BE49-F238E27FC236}">
                  <a16:creationId xmlns:a16="http://schemas.microsoft.com/office/drawing/2014/main" id="{60CDB790-831C-4CFB-9DC0-8AFF20ABAF41}"/>
                </a:ext>
              </a:extLst>
            </p:cNvPr>
            <p:cNvGrpSpPr/>
            <p:nvPr/>
          </p:nvGrpSpPr>
          <p:grpSpPr>
            <a:xfrm>
              <a:off x="4020754" y="1597870"/>
              <a:ext cx="4772234" cy="2527482"/>
              <a:chOff x="447538" y="3585091"/>
              <a:chExt cx="4772234" cy="2733325"/>
            </a:xfrm>
          </p:grpSpPr>
          <p:sp>
            <p:nvSpPr>
              <p:cNvPr id="18" name="Flowchart: Punched Tape 17">
                <a:extLst>
                  <a:ext uri="{FF2B5EF4-FFF2-40B4-BE49-F238E27FC236}">
                    <a16:creationId xmlns:a16="http://schemas.microsoft.com/office/drawing/2014/main" id="{A137B032-09DA-4FEA-9067-2EC409A2ADB7}"/>
                  </a:ext>
                </a:extLst>
              </p:cNvPr>
              <p:cNvSpPr/>
              <p:nvPr/>
            </p:nvSpPr>
            <p:spPr>
              <a:xfrm>
                <a:off x="447538" y="3585091"/>
                <a:ext cx="4772234" cy="2733325"/>
              </a:xfrm>
              <a:prstGeom prst="flowChartPunchedTape">
                <a:avLst/>
              </a:prstGeom>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5400000" scaled="1"/>
                <a:tileRect/>
              </a:gra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 Box 152">
                <a:extLst>
                  <a:ext uri="{FF2B5EF4-FFF2-40B4-BE49-F238E27FC236}">
                    <a16:creationId xmlns:a16="http://schemas.microsoft.com/office/drawing/2014/main" id="{7A5D57FB-3CC2-497F-BEDE-8299F7651AA7}"/>
                  </a:ext>
                </a:extLst>
              </p:cNvPr>
              <p:cNvSpPr txBox="1">
                <a:spLocks noChangeArrowheads="1"/>
              </p:cNvSpPr>
              <p:nvPr/>
            </p:nvSpPr>
            <p:spPr bwMode="auto">
              <a:xfrm>
                <a:off x="1767840" y="3717925"/>
                <a:ext cx="2390140" cy="90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Bef>
                    <a:spcPts val="95"/>
                  </a:spcBef>
                  <a:spcAft>
                    <a:spcPts val="1000"/>
                  </a:spcAft>
                </a:pPr>
                <a:r>
                  <a:rPr lang="id-ID" sz="12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3200" dirty="0">
                    <a:effectLst/>
                    <a:latin typeface="Wingdings" panose="05000000000000000000" pitchFamily="2" charset="2"/>
                    <a:ea typeface="Wingdings" panose="05000000000000000000" pitchFamily="2" charset="2"/>
                    <a:cs typeface="Wingdings" panose="05000000000000000000" pitchFamily="2" charset="2"/>
                  </a:rPr>
                  <a:t> </a:t>
                </a:r>
                <a:endParaRPr lang="en-ID"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151">
                <a:extLst>
                  <a:ext uri="{FF2B5EF4-FFF2-40B4-BE49-F238E27FC236}">
                    <a16:creationId xmlns:a16="http://schemas.microsoft.com/office/drawing/2014/main" id="{C55F3F9C-A3C7-4EEB-BF99-B9A0B1F19488}"/>
                  </a:ext>
                </a:extLst>
              </p:cNvPr>
              <p:cNvSpPr txBox="1">
                <a:spLocks noChangeArrowheads="1"/>
              </p:cNvSpPr>
              <p:nvPr/>
            </p:nvSpPr>
            <p:spPr bwMode="auto">
              <a:xfrm>
                <a:off x="1767840" y="4205605"/>
                <a:ext cx="2185670" cy="90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Bef>
                    <a:spcPts val="100"/>
                  </a:spcBef>
                  <a:spcAft>
                    <a:spcPts val="1000"/>
                  </a:spcAft>
                </a:pPr>
                <a:r>
                  <a:rPr lang="id-ID" sz="1200">
                    <a:effectLst/>
                    <a:latin typeface="Calibri" panose="020F0502020204030204" pitchFamily="34" charset="0"/>
                    <a:ea typeface="Calibri" panose="020F0502020204030204" pitchFamily="34" charset="0"/>
                    <a:cs typeface="Times New Roman" panose="02020603050405020304" pitchFamily="18" charset="0"/>
                  </a:rPr>
                  <a:t>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3200">
                    <a:effectLst/>
                    <a:latin typeface="Wingdings" panose="05000000000000000000" pitchFamily="2" charset="2"/>
                    <a:ea typeface="Wingdings" panose="05000000000000000000" pitchFamily="2" charset="2"/>
                    <a:cs typeface="Wingdings" panose="05000000000000000000" pitchFamily="2" charset="2"/>
                  </a:rPr>
                  <a:t>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150">
                <a:extLst>
                  <a:ext uri="{FF2B5EF4-FFF2-40B4-BE49-F238E27FC236}">
                    <a16:creationId xmlns:a16="http://schemas.microsoft.com/office/drawing/2014/main" id="{F36EA647-1F93-4966-8CD6-5173910B4E51}"/>
                  </a:ext>
                </a:extLst>
              </p:cNvPr>
              <p:cNvSpPr txBox="1">
                <a:spLocks noChangeArrowheads="1"/>
              </p:cNvSpPr>
              <p:nvPr/>
            </p:nvSpPr>
            <p:spPr bwMode="auto">
              <a:xfrm>
                <a:off x="1767840" y="4693285"/>
                <a:ext cx="2828925" cy="90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00"/>
                  </a:lnSpc>
                  <a:spcAft>
                    <a:spcPts val="1000"/>
                  </a:spcAft>
                </a:pPr>
                <a:r>
                  <a:rPr lang="id-ID" sz="1300">
                    <a:effectLst/>
                    <a:latin typeface="Calibri" panose="020F0502020204030204" pitchFamily="34" charset="0"/>
                    <a:ea typeface="Calibri" panose="020F0502020204030204" pitchFamily="34" charset="0"/>
                    <a:cs typeface="Times New Roman" panose="02020603050405020304" pitchFamily="18" charset="0"/>
                  </a:rPr>
                  <a:t>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3200">
                    <a:effectLst/>
                    <a:latin typeface="Wingdings" panose="05000000000000000000" pitchFamily="2" charset="2"/>
                    <a:ea typeface="Wingdings" panose="05000000000000000000" pitchFamily="2" charset="2"/>
                    <a:cs typeface="Wingdings" panose="05000000000000000000" pitchFamily="2" charset="2"/>
                  </a:rPr>
                  <a:t>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149">
                <a:extLst>
                  <a:ext uri="{FF2B5EF4-FFF2-40B4-BE49-F238E27FC236}">
                    <a16:creationId xmlns:a16="http://schemas.microsoft.com/office/drawing/2014/main" id="{9345A000-B943-4D71-8AE4-863D6EE5389D}"/>
                  </a:ext>
                </a:extLst>
              </p:cNvPr>
              <p:cNvSpPr txBox="1">
                <a:spLocks noChangeArrowheads="1"/>
              </p:cNvSpPr>
              <p:nvPr/>
            </p:nvSpPr>
            <p:spPr bwMode="auto">
              <a:xfrm>
                <a:off x="1767840" y="5180965"/>
                <a:ext cx="2073275" cy="90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00"/>
                  </a:lnSpc>
                  <a:spcBef>
                    <a:spcPts val="5"/>
                  </a:spcBef>
                  <a:spcAft>
                    <a:spcPts val="1000"/>
                  </a:spcAft>
                </a:pPr>
                <a:r>
                  <a:rPr lang="id-ID" sz="1300">
                    <a:effectLst/>
                    <a:latin typeface="Calibri" panose="020F0502020204030204" pitchFamily="34" charset="0"/>
                    <a:ea typeface="Calibri" panose="020F0502020204030204" pitchFamily="34" charset="0"/>
                    <a:cs typeface="Times New Roman" panose="02020603050405020304" pitchFamily="18" charset="0"/>
                  </a:rPr>
                  <a:t>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3200">
                    <a:effectLst/>
                    <a:latin typeface="Wingdings" panose="05000000000000000000" pitchFamily="2" charset="2"/>
                    <a:ea typeface="Wingdings" panose="05000000000000000000" pitchFamily="2" charset="2"/>
                    <a:cs typeface="Wingdings" panose="05000000000000000000" pitchFamily="2" charset="2"/>
                  </a:rPr>
                  <a:t>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2" name="Picture 21">
              <a:extLst>
                <a:ext uri="{FF2B5EF4-FFF2-40B4-BE49-F238E27FC236}">
                  <a16:creationId xmlns:a16="http://schemas.microsoft.com/office/drawing/2014/main" id="{7475D2F2-5AEC-41C3-8611-7AC0A9666F62}"/>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60147" y="250552"/>
              <a:ext cx="1619092" cy="1460691"/>
            </a:xfrm>
            <a:prstGeom prst="rect">
              <a:avLst/>
            </a:prstGeom>
          </p:spPr>
        </p:pic>
        <p:sp>
          <p:nvSpPr>
            <p:cNvPr id="21" name="TextBox 20">
              <a:extLst>
                <a:ext uri="{FF2B5EF4-FFF2-40B4-BE49-F238E27FC236}">
                  <a16:creationId xmlns:a16="http://schemas.microsoft.com/office/drawing/2014/main" id="{5F68AE81-4695-4263-95DA-DF1CF1B61944}"/>
                </a:ext>
              </a:extLst>
            </p:cNvPr>
            <p:cNvSpPr txBox="1"/>
            <p:nvPr/>
          </p:nvSpPr>
          <p:spPr>
            <a:xfrm>
              <a:off x="4095644" y="2135895"/>
              <a:ext cx="4283742" cy="1785104"/>
            </a:xfrm>
            <a:prstGeom prst="rect">
              <a:avLst/>
            </a:prstGeom>
            <a:noFill/>
          </p:spPr>
          <p:txBody>
            <a:bodyPr wrap="square">
              <a:spAutoFit/>
            </a:bodyPr>
            <a:lstStyle/>
            <a:p>
              <a:pPr marL="174625" indent="-174625"/>
              <a:r>
                <a:rPr lang="en-US" sz="2200" kern="100" dirty="0">
                  <a:solidFill>
                    <a:srgbClr val="660066"/>
                  </a:solidFill>
                  <a:latin typeface="Arial" panose="020B0604020202020204" pitchFamily="34" charset="0"/>
                  <a:ea typeface="SimSun" panose="02010600030101010101" pitchFamily="2" charset="-122"/>
                </a:rPr>
                <a:t>3.</a:t>
              </a:r>
              <a:r>
                <a:rPr lang="en-US" sz="2200" kern="100" dirty="0">
                  <a:solidFill>
                    <a:srgbClr val="008000"/>
                  </a:solidFill>
                  <a:latin typeface="Arial" panose="020B0604020202020204" pitchFamily="34" charset="0"/>
                  <a:ea typeface="SimSun" panose="02010600030101010101" pitchFamily="2" charset="-122"/>
                </a:rPr>
                <a:t>Perhitungan </a:t>
              </a:r>
              <a:r>
                <a:rPr lang="en-US" sz="2200" kern="100" dirty="0" err="1">
                  <a:solidFill>
                    <a:srgbClr val="008000"/>
                  </a:solidFill>
                  <a:latin typeface="Arial" panose="020B0604020202020204" pitchFamily="34" charset="0"/>
                  <a:ea typeface="SimSun" panose="02010600030101010101" pitchFamily="2" charset="-122"/>
                </a:rPr>
                <a:t>luas</a:t>
              </a:r>
              <a:r>
                <a:rPr lang="en-US" sz="2200" kern="100" dirty="0">
                  <a:solidFill>
                    <a:srgbClr val="008000"/>
                  </a:solidFill>
                  <a:latin typeface="Arial" panose="020B0604020202020204" pitchFamily="34" charset="0"/>
                  <a:ea typeface="SimSun" panose="02010600030101010101" pitchFamily="2" charset="-122"/>
                </a:rPr>
                <a:t> </a:t>
              </a:r>
              <a:r>
                <a:rPr lang="en-US" sz="2200" kern="100" dirty="0" err="1">
                  <a:solidFill>
                    <a:srgbClr val="008000"/>
                  </a:solidFill>
                  <a:latin typeface="Arial" panose="020B0604020202020204" pitchFamily="34" charset="0"/>
                  <a:ea typeface="SimSun" panose="02010600030101010101" pitchFamily="2" charset="-122"/>
                </a:rPr>
                <a:t>daerah</a:t>
              </a:r>
              <a:r>
                <a:rPr lang="en-US" sz="2200" kern="100" dirty="0">
                  <a:solidFill>
                    <a:srgbClr val="008000"/>
                  </a:solidFill>
                  <a:latin typeface="Arial" panose="020B0604020202020204" pitchFamily="34" charset="0"/>
                  <a:ea typeface="SimSun" panose="02010600030101010101" pitchFamily="2" charset="-122"/>
                </a:rPr>
                <a:t> </a:t>
              </a:r>
              <a:r>
                <a:rPr lang="en-US" sz="2200" kern="100" dirty="0" err="1">
                  <a:solidFill>
                    <a:srgbClr val="008000"/>
                  </a:solidFill>
                  <a:latin typeface="Arial" panose="020B0604020202020204" pitchFamily="34" charset="0"/>
                  <a:ea typeface="SimSun" panose="02010600030101010101" pitchFamily="2" charset="-122"/>
                </a:rPr>
                <a:t>segi-tiga</a:t>
              </a:r>
              <a:r>
                <a:rPr lang="en-US" sz="2200" kern="100" dirty="0">
                  <a:solidFill>
                    <a:srgbClr val="008000"/>
                  </a:solidFill>
                  <a:latin typeface="Arial" panose="020B0604020202020204" pitchFamily="34" charset="0"/>
                  <a:ea typeface="SimSun" panose="02010600030101010101" pitchFamily="2" charset="-122"/>
                </a:rPr>
                <a:t>  </a:t>
              </a:r>
              <a:r>
                <a:rPr lang="en-US" sz="2200" kern="100" dirty="0" err="1">
                  <a:solidFill>
                    <a:srgbClr val="008000"/>
                  </a:solidFill>
                  <a:latin typeface="Arial" panose="020B0604020202020204" pitchFamily="34" charset="0"/>
                  <a:ea typeface="SimSun" panose="02010600030101010101" pitchFamily="2" charset="-122"/>
                </a:rPr>
                <a:t>berkaitan</a:t>
              </a:r>
              <a:r>
                <a:rPr lang="en-US" sz="2200" kern="100" dirty="0">
                  <a:solidFill>
                    <a:srgbClr val="008000"/>
                  </a:solidFill>
                  <a:latin typeface="Arial" panose="020B0604020202020204" pitchFamily="34" charset="0"/>
                  <a:ea typeface="SimSun" panose="02010600030101010101" pitchFamily="2" charset="-122"/>
                </a:rPr>
                <a:t> </a:t>
              </a:r>
              <a:r>
                <a:rPr lang="en-US" sz="2200" kern="100" dirty="0" err="1">
                  <a:solidFill>
                    <a:srgbClr val="008000"/>
                  </a:solidFill>
                  <a:latin typeface="Arial" panose="020B0604020202020204" pitchFamily="34" charset="0"/>
                  <a:ea typeface="SimSun" panose="02010600030101010101" pitchFamily="2" charset="-122"/>
                </a:rPr>
                <a:t>dengan</a:t>
              </a:r>
              <a:r>
                <a:rPr lang="en-US" sz="2200" kern="100" dirty="0">
                  <a:solidFill>
                    <a:srgbClr val="008000"/>
                  </a:solidFill>
                  <a:latin typeface="Arial" panose="020B0604020202020204" pitchFamily="34" charset="0"/>
                  <a:ea typeface="SimSun" panose="02010600030101010101" pitchFamily="2" charset="-122"/>
                </a:rPr>
                <a:t> </a:t>
              </a:r>
              <a:r>
                <a:rPr lang="en-US" sz="2200" kern="100" dirty="0" err="1">
                  <a:solidFill>
                    <a:srgbClr val="008000"/>
                  </a:solidFill>
                  <a:latin typeface="Arial" panose="020B0604020202020204" pitchFamily="34" charset="0"/>
                  <a:ea typeface="SimSun" panose="02010600030101010101" pitchFamily="2" charset="-122"/>
                </a:rPr>
                <a:t>ukuran</a:t>
              </a:r>
              <a:r>
                <a:rPr lang="en-US" sz="2200" kern="100" dirty="0">
                  <a:solidFill>
                    <a:srgbClr val="008000"/>
                  </a:solidFill>
                  <a:latin typeface="Arial" panose="020B0604020202020204" pitchFamily="34" charset="0"/>
                  <a:ea typeface="SimSun" panose="02010600030101010101" pitchFamily="2" charset="-122"/>
                </a:rPr>
                <a:t> </a:t>
              </a:r>
              <a:r>
                <a:rPr lang="en-US" sz="2200" kern="100" dirty="0" err="1">
                  <a:solidFill>
                    <a:srgbClr val="008000"/>
                  </a:solidFill>
                  <a:latin typeface="Arial" panose="020B0604020202020204" pitchFamily="34" charset="0"/>
                  <a:ea typeface="SimSun" panose="02010600030101010101" pitchFamily="2" charset="-122"/>
                </a:rPr>
                <a:t>unsur-unsur</a:t>
              </a:r>
              <a:r>
                <a:rPr lang="en-US" sz="2200" kern="100" dirty="0">
                  <a:solidFill>
                    <a:srgbClr val="008000"/>
                  </a:solidFill>
                  <a:latin typeface="Arial" panose="020B0604020202020204" pitchFamily="34" charset="0"/>
                  <a:ea typeface="SimSun" panose="02010600030101010101" pitchFamily="2" charset="-122"/>
                </a:rPr>
                <a:t> </a:t>
              </a:r>
              <a:r>
                <a:rPr lang="en-US" sz="2200" kern="100" dirty="0" err="1">
                  <a:solidFill>
                    <a:srgbClr val="008000"/>
                  </a:solidFill>
                  <a:latin typeface="Arial" panose="020B0604020202020204" pitchFamily="34" charset="0"/>
                  <a:ea typeface="SimSun" panose="02010600030101010101" pitchFamily="2" charset="-122"/>
                </a:rPr>
                <a:t>lainnya</a:t>
              </a:r>
              <a:endParaRPr lang="en-US" sz="2200" kern="100" dirty="0">
                <a:solidFill>
                  <a:srgbClr val="008000"/>
                </a:solidFill>
                <a:latin typeface="Arial" panose="020B0604020202020204" pitchFamily="34" charset="0"/>
                <a:ea typeface="SimSun" panose="02010600030101010101" pitchFamily="2" charset="-122"/>
              </a:endParaRPr>
            </a:p>
            <a:p>
              <a:pPr marL="174625" indent="-174625"/>
              <a:r>
                <a:rPr lang="en-US" sz="2200" kern="100" dirty="0">
                  <a:solidFill>
                    <a:srgbClr val="008000"/>
                  </a:solidFill>
                  <a:latin typeface="Arial" panose="020B0604020202020204" pitchFamily="34" charset="0"/>
                  <a:ea typeface="SimSun" panose="02010600030101010101" pitchFamily="2" charset="-122"/>
                </a:rPr>
                <a:t>4. </a:t>
              </a:r>
              <a:r>
                <a:rPr lang="en-US" sz="2200" kern="100" dirty="0" err="1">
                  <a:solidFill>
                    <a:srgbClr val="008000"/>
                  </a:solidFill>
                  <a:latin typeface="Arial" panose="020B0604020202020204" pitchFamily="34" charset="0"/>
                  <a:ea typeface="SimSun" panose="02010600030101010101" pitchFamily="2" charset="-122"/>
                </a:rPr>
                <a:t>Dalam</a:t>
              </a:r>
              <a:r>
                <a:rPr lang="en-US" sz="2200" kern="100" dirty="0">
                  <a:solidFill>
                    <a:srgbClr val="008000"/>
                  </a:solidFill>
                  <a:latin typeface="Arial" panose="020B0604020202020204" pitchFamily="34" charset="0"/>
                  <a:ea typeface="SimSun" panose="02010600030101010101" pitchFamily="2" charset="-122"/>
                </a:rPr>
                <a:t> </a:t>
              </a:r>
              <a:r>
                <a:rPr lang="en-US" sz="2200" kern="100" dirty="0" err="1">
                  <a:solidFill>
                    <a:srgbClr val="008000"/>
                  </a:solidFill>
                  <a:latin typeface="Arial" panose="020B0604020202020204" pitchFamily="34" charset="0"/>
                  <a:ea typeface="SimSun" panose="02010600030101010101" pitchFamily="2" charset="-122"/>
                </a:rPr>
                <a:t>Fisika</a:t>
              </a:r>
              <a:r>
                <a:rPr lang="en-US" sz="2200" kern="100" dirty="0">
                  <a:solidFill>
                    <a:srgbClr val="008000"/>
                  </a:solidFill>
                  <a:latin typeface="Arial" panose="020B0604020202020204" pitchFamily="34" charset="0"/>
                  <a:ea typeface="SimSun" panose="02010600030101010101" pitchFamily="2" charset="-122"/>
                </a:rPr>
                <a:t> </a:t>
              </a:r>
              <a:r>
                <a:rPr lang="en-US" sz="2200" kern="100" dirty="0" err="1">
                  <a:solidFill>
                    <a:srgbClr val="008000"/>
                  </a:solidFill>
                  <a:latin typeface="Arial" panose="020B0604020202020204" pitchFamily="34" charset="0"/>
                  <a:ea typeface="SimSun" panose="02010600030101010101" pitchFamily="2" charset="-122"/>
                </a:rPr>
                <a:t>ada</a:t>
              </a:r>
              <a:r>
                <a:rPr lang="en-US" sz="2200" kern="100" dirty="0">
                  <a:solidFill>
                    <a:srgbClr val="008000"/>
                  </a:solidFill>
                  <a:latin typeface="Arial" panose="020B0604020202020204" pitchFamily="34" charset="0"/>
                  <a:ea typeface="SimSun" panose="02010600030101010101" pitchFamily="2" charset="-122"/>
                </a:rPr>
                <a:t> </a:t>
              </a:r>
              <a:r>
                <a:rPr lang="en-US" sz="2200" kern="100" dirty="0" err="1">
                  <a:solidFill>
                    <a:srgbClr val="008000"/>
                  </a:solidFill>
                  <a:latin typeface="Arial" panose="020B0604020202020204" pitchFamily="34" charset="0"/>
                  <a:ea typeface="SimSun" panose="02010600030101010101" pitchFamily="2" charset="-122"/>
                </a:rPr>
                <a:t>hubungan</a:t>
              </a:r>
              <a:r>
                <a:rPr lang="en-US" sz="2200" kern="100" dirty="0">
                  <a:solidFill>
                    <a:srgbClr val="008000"/>
                  </a:solidFill>
                  <a:latin typeface="Arial" panose="020B0604020202020204" pitchFamily="34" charset="0"/>
                  <a:ea typeface="SimSun" panose="02010600030101010101" pitchFamily="2" charset="-122"/>
                </a:rPr>
                <a:t> V(t) = S’(t).</a:t>
              </a:r>
              <a:endParaRPr lang="en-ID" sz="2200" dirty="0">
                <a:solidFill>
                  <a:srgbClr val="008000"/>
                </a:solidFill>
              </a:endParaRPr>
            </a:p>
          </p:txBody>
        </p:sp>
      </p:grpSp>
      <p:grpSp>
        <p:nvGrpSpPr>
          <p:cNvPr id="6" name="Group 5">
            <a:extLst>
              <a:ext uri="{FF2B5EF4-FFF2-40B4-BE49-F238E27FC236}">
                <a16:creationId xmlns:a16="http://schemas.microsoft.com/office/drawing/2014/main" id="{95C2D14F-BEE4-4917-942C-8A786E0E0EBA}"/>
              </a:ext>
            </a:extLst>
          </p:cNvPr>
          <p:cNvGrpSpPr/>
          <p:nvPr/>
        </p:nvGrpSpPr>
        <p:grpSpPr>
          <a:xfrm>
            <a:off x="197459" y="3383543"/>
            <a:ext cx="8409829" cy="3357825"/>
            <a:chOff x="197459" y="3383543"/>
            <a:chExt cx="8409829" cy="3357825"/>
          </a:xfrm>
        </p:grpSpPr>
        <p:sp>
          <p:nvSpPr>
            <p:cNvPr id="9" name="Text Box 153">
              <a:extLst>
                <a:ext uri="{FF2B5EF4-FFF2-40B4-BE49-F238E27FC236}">
                  <a16:creationId xmlns:a16="http://schemas.microsoft.com/office/drawing/2014/main" id="{9B07F44F-622B-44CB-8B13-3B63A97F49A7}"/>
                </a:ext>
              </a:extLst>
            </p:cNvPr>
            <p:cNvSpPr txBox="1">
              <a:spLocks noChangeArrowheads="1"/>
            </p:cNvSpPr>
            <p:nvPr/>
          </p:nvSpPr>
          <p:spPr bwMode="auto">
            <a:xfrm>
              <a:off x="1984915" y="3427531"/>
              <a:ext cx="2058035" cy="90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Bef>
                  <a:spcPts val="95"/>
                </a:spcBef>
                <a:spcAft>
                  <a:spcPts val="1000"/>
                </a:spcAft>
              </a:pPr>
              <a:r>
                <a:rPr lang="id-ID" sz="1200">
                  <a:effectLst/>
                  <a:latin typeface="Calibri" panose="020F0502020204030204" pitchFamily="34" charset="0"/>
                  <a:ea typeface="Calibri" panose="020F0502020204030204" pitchFamily="34" charset="0"/>
                  <a:cs typeface="Times New Roman" panose="02020603050405020304" pitchFamily="18" charset="0"/>
                </a:rPr>
                <a:t>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3200">
                  <a:effectLst/>
                  <a:latin typeface="Wingdings" panose="05000000000000000000" pitchFamily="2" charset="2"/>
                  <a:ea typeface="Wingdings" panose="05000000000000000000" pitchFamily="2" charset="2"/>
                  <a:cs typeface="Wingdings" panose="05000000000000000000" pitchFamily="2" charset="2"/>
                </a:rPr>
                <a:t>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148">
              <a:extLst>
                <a:ext uri="{FF2B5EF4-FFF2-40B4-BE49-F238E27FC236}">
                  <a16:creationId xmlns:a16="http://schemas.microsoft.com/office/drawing/2014/main" id="{5E2BDC57-4677-4F80-8643-0F8054ED06BE}"/>
                </a:ext>
              </a:extLst>
            </p:cNvPr>
            <p:cNvSpPr txBox="1">
              <a:spLocks noChangeArrowheads="1"/>
            </p:cNvSpPr>
            <p:nvPr/>
          </p:nvSpPr>
          <p:spPr bwMode="auto">
            <a:xfrm>
              <a:off x="1767840" y="5668645"/>
              <a:ext cx="1853565" cy="90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00"/>
                </a:lnSpc>
                <a:spcBef>
                  <a:spcPts val="5"/>
                </a:spcBef>
                <a:spcAft>
                  <a:spcPts val="1000"/>
                </a:spcAft>
              </a:pPr>
              <a:r>
                <a:rPr lang="id-ID" sz="1300">
                  <a:effectLst/>
                  <a:latin typeface="Calibri" panose="020F0502020204030204" pitchFamily="34" charset="0"/>
                  <a:ea typeface="Calibri" panose="020F0502020204030204" pitchFamily="34" charset="0"/>
                  <a:cs typeface="Times New Roman" panose="02020603050405020304" pitchFamily="18" charset="0"/>
                </a:rPr>
                <a:t>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3200">
                  <a:effectLst/>
                  <a:latin typeface="Wingdings" panose="05000000000000000000" pitchFamily="2" charset="2"/>
                  <a:ea typeface="Wingdings" panose="05000000000000000000" pitchFamily="2" charset="2"/>
                  <a:cs typeface="Wingdings" panose="05000000000000000000" pitchFamily="2" charset="2"/>
                </a:rPr>
                <a:t>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peech Bubble: Rectangle with Corners Rounded 18">
              <a:extLst>
                <a:ext uri="{FF2B5EF4-FFF2-40B4-BE49-F238E27FC236}">
                  <a16:creationId xmlns:a16="http://schemas.microsoft.com/office/drawing/2014/main" id="{959691B7-9D80-40F2-B779-8116C934FCD0}"/>
                </a:ext>
              </a:extLst>
            </p:cNvPr>
            <p:cNvSpPr/>
            <p:nvPr/>
          </p:nvSpPr>
          <p:spPr>
            <a:xfrm>
              <a:off x="329735" y="3383543"/>
              <a:ext cx="3816424" cy="1486158"/>
            </a:xfrm>
            <a:prstGeom prst="wedgeRoundRectCallout">
              <a:avLst>
                <a:gd name="adj1" fmla="val -39766"/>
                <a:gd name="adj2" fmla="val 64140"/>
                <a:gd name="adj3" fmla="val 16667"/>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lvl="0" indent="-271463"/>
              <a:endParaRPr lang="en-US" sz="2400" kern="100" dirty="0">
                <a:solidFill>
                  <a:srgbClr val="660066"/>
                </a:solidFill>
                <a:latin typeface="Arial" panose="020B0604020202020204" pitchFamily="34" charset="0"/>
                <a:ea typeface="SimSun" panose="02010600030101010101" pitchFamily="2" charset="-122"/>
              </a:endParaRPr>
            </a:p>
            <a:p>
              <a:pPr marL="174625" lvl="0" indent="-174625"/>
              <a:r>
                <a:rPr lang="en-US" sz="2400" kern="100" dirty="0">
                  <a:solidFill>
                    <a:srgbClr val="660066"/>
                  </a:solidFill>
                  <a:latin typeface="Arial" panose="020B0604020202020204" pitchFamily="34" charset="0"/>
                  <a:ea typeface="SimSun" panose="02010600030101010101" pitchFamily="2" charset="-122"/>
                </a:rPr>
                <a:t>5</a:t>
              </a:r>
              <a:r>
                <a:rPr lang="en-US" sz="2400" kern="100" dirty="0">
                  <a:solidFill>
                    <a:srgbClr val="990000"/>
                  </a:solidFill>
                  <a:latin typeface="Arial" panose="020B0604020202020204" pitchFamily="34" charset="0"/>
                  <a:ea typeface="SimSun" panose="02010600030101010101" pitchFamily="2" charset="-122"/>
                </a:rPr>
                <a:t>.</a:t>
              </a:r>
              <a:r>
                <a:rPr lang="en-US" sz="2200" kern="100" dirty="0">
                  <a:solidFill>
                    <a:srgbClr val="990000"/>
                  </a:solidFill>
                  <a:latin typeface="Arial" panose="020B0604020202020204" pitchFamily="34" charset="0"/>
                  <a:ea typeface="SimSun" panose="02010600030101010101" pitchFamily="2" charset="-122"/>
                </a:rPr>
                <a:t>Misalkan 1 kg </a:t>
              </a:r>
              <a:r>
                <a:rPr lang="en-US" sz="2200" kern="100" dirty="0" err="1">
                  <a:solidFill>
                    <a:srgbClr val="990000"/>
                  </a:solidFill>
                  <a:latin typeface="Arial" panose="020B0604020202020204" pitchFamily="34" charset="0"/>
                  <a:ea typeface="SimSun" panose="02010600030101010101" pitchFamily="2" charset="-122"/>
                </a:rPr>
                <a:t>telur</a:t>
              </a:r>
              <a:r>
                <a:rPr lang="en-US" sz="2200" kern="100" dirty="0">
                  <a:solidFill>
                    <a:srgbClr val="990000"/>
                  </a:solidFill>
                  <a:latin typeface="Arial" panose="020B0604020202020204" pitchFamily="34" charset="0"/>
                  <a:ea typeface="SimSun" panose="02010600030101010101" pitchFamily="2" charset="-122"/>
                </a:rPr>
                <a:t> </a:t>
              </a:r>
              <a:r>
                <a:rPr lang="en-US" sz="2200" kern="100" dirty="0" err="1">
                  <a:solidFill>
                    <a:srgbClr val="990000"/>
                  </a:solidFill>
                  <a:latin typeface="Arial" panose="020B0604020202020204" pitchFamily="34" charset="0"/>
                  <a:ea typeface="SimSun" panose="02010600030101010101" pitchFamily="2" charset="-122"/>
                </a:rPr>
                <a:t>ada</a:t>
              </a:r>
              <a:r>
                <a:rPr lang="en-US" sz="2200" kern="100" dirty="0">
                  <a:solidFill>
                    <a:srgbClr val="990000"/>
                  </a:solidFill>
                  <a:latin typeface="Arial" panose="020B0604020202020204" pitchFamily="34" charset="0"/>
                  <a:ea typeface="SimSun" panose="02010600030101010101" pitchFamily="2" charset="-122"/>
                </a:rPr>
                <a:t> 3 </a:t>
              </a:r>
              <a:r>
                <a:rPr lang="en-US" sz="2200" kern="100" dirty="0" err="1">
                  <a:solidFill>
                    <a:srgbClr val="990000"/>
                  </a:solidFill>
                  <a:latin typeface="Arial" panose="020B0604020202020204" pitchFamily="34" charset="0"/>
                  <a:ea typeface="SimSun" panose="02010600030101010101" pitchFamily="2" charset="-122"/>
                </a:rPr>
                <a:t>butir</a:t>
              </a:r>
              <a:r>
                <a:rPr lang="en-US" sz="2200" kern="100" dirty="0">
                  <a:solidFill>
                    <a:srgbClr val="990000"/>
                  </a:solidFill>
                  <a:latin typeface="Arial" panose="020B0604020202020204" pitchFamily="34" charset="0"/>
                  <a:ea typeface="SimSun" panose="02010600030101010101" pitchFamily="2" charset="-122"/>
                </a:rPr>
                <a:t>. </a:t>
              </a:r>
              <a:r>
                <a:rPr lang="en-US" sz="2200" kern="100" dirty="0" err="1">
                  <a:solidFill>
                    <a:srgbClr val="990000"/>
                  </a:solidFill>
                  <a:latin typeface="Arial" panose="020B0604020202020204" pitchFamily="34" charset="0"/>
                  <a:ea typeface="SimSun" panose="02010600030101010101" pitchFamily="2" charset="-122"/>
                </a:rPr>
                <a:t>Berapa</a:t>
              </a:r>
              <a:r>
                <a:rPr lang="en-US" sz="2200" kern="100" dirty="0">
                  <a:solidFill>
                    <a:srgbClr val="990000"/>
                  </a:solidFill>
                  <a:latin typeface="Arial" panose="020B0604020202020204" pitchFamily="34" charset="0"/>
                  <a:ea typeface="SimSun" panose="02010600030101010101" pitchFamily="2" charset="-122"/>
                </a:rPr>
                <a:t> </a:t>
              </a:r>
              <a:r>
                <a:rPr lang="en-US" sz="2200" kern="100" dirty="0" err="1">
                  <a:solidFill>
                    <a:srgbClr val="990000"/>
                  </a:solidFill>
                  <a:latin typeface="Arial" panose="020B0604020202020204" pitchFamily="34" charset="0"/>
                  <a:ea typeface="SimSun" panose="02010600030101010101" pitchFamily="2" charset="-122"/>
                </a:rPr>
                <a:t>butir</a:t>
              </a:r>
              <a:r>
                <a:rPr lang="en-US" sz="2200" kern="100" dirty="0">
                  <a:solidFill>
                    <a:srgbClr val="990000"/>
                  </a:solidFill>
                  <a:latin typeface="Arial" panose="020B0604020202020204" pitchFamily="34" charset="0"/>
                  <a:ea typeface="SimSun" panose="02010600030101010101" pitchFamily="2" charset="-122"/>
                </a:rPr>
                <a:t> </a:t>
              </a:r>
              <a:r>
                <a:rPr lang="en-US" sz="2200" kern="100" dirty="0" err="1">
                  <a:solidFill>
                    <a:srgbClr val="990000"/>
                  </a:solidFill>
                  <a:latin typeface="Arial" panose="020B0604020202020204" pitchFamily="34" charset="0"/>
                  <a:ea typeface="SimSun" panose="02010600030101010101" pitchFamily="2" charset="-122"/>
                </a:rPr>
                <a:t>dalam</a:t>
              </a:r>
              <a:r>
                <a:rPr lang="en-US" sz="2200" kern="100" dirty="0">
                  <a:solidFill>
                    <a:srgbClr val="990000"/>
                  </a:solidFill>
                  <a:latin typeface="Arial" panose="020B0604020202020204" pitchFamily="34" charset="0"/>
                  <a:ea typeface="SimSun" panose="02010600030101010101" pitchFamily="2" charset="-122"/>
                </a:rPr>
                <a:t> 4 kg </a:t>
              </a:r>
              <a:r>
                <a:rPr lang="en-US" sz="2200" kern="100" dirty="0" err="1">
                  <a:solidFill>
                    <a:srgbClr val="990000"/>
                  </a:solidFill>
                  <a:latin typeface="Arial" panose="020B0604020202020204" pitchFamily="34" charset="0"/>
                  <a:ea typeface="SimSun" panose="02010600030101010101" pitchFamily="2" charset="-122"/>
                </a:rPr>
                <a:t>telur</a:t>
              </a:r>
              <a:r>
                <a:rPr lang="en-US" sz="2200" kern="100" dirty="0">
                  <a:solidFill>
                    <a:srgbClr val="990000"/>
                  </a:solidFill>
                  <a:latin typeface="Arial" panose="020B0604020202020204" pitchFamily="34" charset="0"/>
                  <a:ea typeface="SimSun" panose="02010600030101010101" pitchFamily="2" charset="-122"/>
                </a:rPr>
                <a:t>?  </a:t>
              </a:r>
              <a:r>
                <a:rPr lang="en-US" sz="2200" kern="100" dirty="0" err="1">
                  <a:solidFill>
                    <a:srgbClr val="990000"/>
                  </a:solidFill>
                  <a:latin typeface="Arial" panose="020B0604020202020204" pitchFamily="34" charset="0"/>
                  <a:ea typeface="SimSun" panose="02010600030101010101" pitchFamily="2" charset="-122"/>
                </a:rPr>
                <a:t>Masuk</a:t>
              </a:r>
              <a:r>
                <a:rPr lang="en-US" sz="2200" kern="100" dirty="0">
                  <a:solidFill>
                    <a:srgbClr val="990000"/>
                  </a:solidFill>
                  <a:latin typeface="Arial" panose="020B0604020202020204" pitchFamily="34" charset="0"/>
                  <a:ea typeface="SimSun" panose="02010600030101010101" pitchFamily="2" charset="-122"/>
                </a:rPr>
                <a:t> </a:t>
              </a:r>
              <a:r>
                <a:rPr lang="en-US" sz="2200" kern="100" dirty="0" err="1">
                  <a:solidFill>
                    <a:srgbClr val="990000"/>
                  </a:solidFill>
                  <a:latin typeface="Arial" panose="020B0604020202020204" pitchFamily="34" charset="0"/>
                  <a:ea typeface="SimSun" panose="02010600030101010101" pitchFamily="2" charset="-122"/>
                </a:rPr>
                <a:t>akalkah</a:t>
              </a:r>
              <a:r>
                <a:rPr lang="en-US" sz="2200" kern="100" dirty="0">
                  <a:solidFill>
                    <a:srgbClr val="990000"/>
                  </a:solidFill>
                  <a:latin typeface="Arial" panose="020B0604020202020204" pitchFamily="34" charset="0"/>
                  <a:ea typeface="SimSun" panose="02010600030101010101" pitchFamily="2" charset="-122"/>
                </a:rPr>
                <a:t> </a:t>
              </a:r>
              <a:r>
                <a:rPr lang="en-US" sz="2200" kern="100" dirty="0" err="1">
                  <a:solidFill>
                    <a:srgbClr val="990000"/>
                  </a:solidFill>
                  <a:latin typeface="Arial" panose="020B0604020202020204" pitchFamily="34" charset="0"/>
                  <a:ea typeface="SimSun" panose="02010600030101010101" pitchFamily="2" charset="-122"/>
                </a:rPr>
                <a:t>soal</a:t>
              </a:r>
              <a:r>
                <a:rPr lang="en-US" sz="2200" kern="100" dirty="0">
                  <a:solidFill>
                    <a:srgbClr val="990000"/>
                  </a:solidFill>
                  <a:latin typeface="Arial" panose="020B0604020202020204" pitchFamily="34" charset="0"/>
                  <a:ea typeface="SimSun" panose="02010600030101010101" pitchFamily="2" charset="-122"/>
                </a:rPr>
                <a:t> </a:t>
              </a:r>
              <a:r>
                <a:rPr lang="en-US" sz="2200" kern="100" dirty="0" err="1">
                  <a:solidFill>
                    <a:srgbClr val="990000"/>
                  </a:solidFill>
                  <a:latin typeface="Arial" panose="020B0604020202020204" pitchFamily="34" charset="0"/>
                  <a:ea typeface="SimSun" panose="02010600030101010101" pitchFamily="2" charset="-122"/>
                </a:rPr>
                <a:t>ini</a:t>
              </a:r>
              <a:r>
                <a:rPr lang="en-US" sz="2200" kern="100" dirty="0">
                  <a:solidFill>
                    <a:srgbClr val="990000"/>
                  </a:solidFill>
                  <a:latin typeface="Arial" panose="020B0604020202020204" pitchFamily="34" charset="0"/>
                  <a:ea typeface="SimSun" panose="02010600030101010101" pitchFamily="2" charset="-122"/>
                </a:rPr>
                <a:t>?</a:t>
              </a:r>
              <a:endParaRPr lang="en-ID" sz="2200" kern="100" dirty="0">
                <a:solidFill>
                  <a:srgbClr val="990000"/>
                </a:solidFill>
                <a:latin typeface="Times New Roman" panose="02020603050405020304" pitchFamily="18" charset="0"/>
                <a:ea typeface="SimSun" panose="02010600030101010101" pitchFamily="2" charset="-122"/>
              </a:endParaRPr>
            </a:p>
            <a:p>
              <a:pPr algn="ctr"/>
              <a:endParaRPr lang="en-ID" sz="2400" dirty="0">
                <a:solidFill>
                  <a:srgbClr val="FF0000"/>
                </a:solidFill>
                <a:latin typeface="Arial" panose="020B0604020202020204" pitchFamily="34" charset="0"/>
                <a:cs typeface="Arial" panose="020B0604020202020204" pitchFamily="34" charset="0"/>
              </a:endParaRPr>
            </a:p>
          </p:txBody>
        </p:sp>
        <p:sp>
          <p:nvSpPr>
            <p:cNvPr id="24" name="Flowchart: Alternate Process 23">
              <a:extLst>
                <a:ext uri="{FF2B5EF4-FFF2-40B4-BE49-F238E27FC236}">
                  <a16:creationId xmlns:a16="http://schemas.microsoft.com/office/drawing/2014/main" id="{3C836140-773C-4A61-B3C4-9F3BDF8ACF2B}"/>
                </a:ext>
              </a:extLst>
            </p:cNvPr>
            <p:cNvSpPr/>
            <p:nvPr/>
          </p:nvSpPr>
          <p:spPr>
            <a:xfrm>
              <a:off x="197459" y="5146354"/>
              <a:ext cx="5112568" cy="1595014"/>
            </a:xfrm>
            <a:prstGeom prst="flowChartAlternateProcess">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rgbClr val="0000FF"/>
                </a:solidFill>
                <a:latin typeface="Arial" panose="020B0604020202020204" pitchFamily="34" charset="0"/>
                <a:cs typeface="Arial" panose="020B0604020202020204" pitchFamily="34" charset="0"/>
              </a:endParaRPr>
            </a:p>
            <a:p>
              <a:endParaRPr lang="en-US" sz="2200" dirty="0">
                <a:solidFill>
                  <a:srgbClr val="0000FF"/>
                </a:solidFill>
                <a:latin typeface="Arial" panose="020B0604020202020204" pitchFamily="34" charset="0"/>
                <a:cs typeface="Arial" panose="020B0604020202020204" pitchFamily="34" charset="0"/>
              </a:endParaRPr>
            </a:p>
            <a:p>
              <a:r>
                <a:rPr lang="en-US" sz="2200" dirty="0">
                  <a:solidFill>
                    <a:srgbClr val="0000FF"/>
                  </a:solidFill>
                  <a:latin typeface="Arial" panose="020B0604020202020204" pitchFamily="34" charset="0"/>
                  <a:cs typeface="Arial" panose="020B0604020202020204" pitchFamily="34" charset="0"/>
                </a:rPr>
                <a:t>Nah, </a:t>
              </a:r>
              <a:r>
                <a:rPr lang="en-US" sz="2200" dirty="0" err="1">
                  <a:solidFill>
                    <a:srgbClr val="0000FF"/>
                  </a:solidFill>
                  <a:latin typeface="Arial" panose="020B0604020202020204" pitchFamily="34" charset="0"/>
                  <a:cs typeface="Arial" panose="020B0604020202020204" pitchFamily="34" charset="0"/>
                </a:rPr>
                <a:t>teman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interpretasikan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pengertian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Hakekat</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Matematika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dari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contoh-contoh</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tersebut</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Kemudian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coba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membuat</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contoh</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lainnya</a:t>
              </a:r>
              <a:r>
                <a:rPr lang="en-US" sz="2200" dirty="0">
                  <a:solidFill>
                    <a:srgbClr val="0000FF"/>
                  </a:solidFill>
                  <a:latin typeface="Arial" panose="020B0604020202020204" pitchFamily="34" charset="0"/>
                  <a:cs typeface="Arial" panose="020B0604020202020204" pitchFamily="34" charset="0"/>
                </a:rPr>
                <a:t>.</a:t>
              </a:r>
            </a:p>
            <a:p>
              <a:endParaRPr lang="en-US" sz="2200" dirty="0">
                <a:solidFill>
                  <a:srgbClr val="0000FF"/>
                </a:solidFill>
                <a:latin typeface="Arial" panose="020B0604020202020204" pitchFamily="34" charset="0"/>
                <a:cs typeface="Arial" panose="020B0604020202020204" pitchFamily="34" charset="0"/>
              </a:endParaRPr>
            </a:p>
            <a:p>
              <a:endParaRPr lang="en-US" sz="2200" dirty="0">
                <a:solidFill>
                  <a:srgbClr val="0000FF"/>
                </a:solidFill>
                <a:latin typeface="Arial" panose="020B0604020202020204" pitchFamily="34" charset="0"/>
                <a:cs typeface="Arial" panose="020B0604020202020204" pitchFamily="34" charset="0"/>
              </a:endParaRPr>
            </a:p>
            <a:p>
              <a:endParaRPr lang="en-ID" sz="2200" dirty="0">
                <a:solidFill>
                  <a:srgbClr val="0000FF"/>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EF862C81-D4D4-4AA2-83BB-82358BE68B61}"/>
                </a:ext>
              </a:extLst>
            </p:cNvPr>
            <p:cNvPicPr/>
            <p:nvPr/>
          </p:nvPicPr>
          <p:blipFill>
            <a:blip r:embed="rId5"/>
            <a:srcRect/>
            <a:stretch>
              <a:fillRect/>
            </a:stretch>
          </p:blipFill>
          <p:spPr bwMode="auto">
            <a:xfrm>
              <a:off x="5661923" y="4180835"/>
              <a:ext cx="2703851" cy="1940882"/>
            </a:xfrm>
            <a:prstGeom prst="rect">
              <a:avLst/>
            </a:prstGeom>
            <a:noFill/>
            <a:ln w="9525">
              <a:noFill/>
              <a:miter lim="800000"/>
              <a:headEnd/>
              <a:tailEnd/>
            </a:ln>
          </p:spPr>
        </p:pic>
        <p:sp>
          <p:nvSpPr>
            <p:cNvPr id="4" name="TextBox 3">
              <a:extLst>
                <a:ext uri="{FF2B5EF4-FFF2-40B4-BE49-F238E27FC236}">
                  <a16:creationId xmlns:a16="http://schemas.microsoft.com/office/drawing/2014/main" id="{D7BFD4E0-48B3-42EE-B456-E54389EAA0BB}"/>
                </a:ext>
              </a:extLst>
            </p:cNvPr>
            <p:cNvSpPr txBox="1"/>
            <p:nvPr/>
          </p:nvSpPr>
          <p:spPr>
            <a:xfrm>
              <a:off x="5654960" y="5974594"/>
              <a:ext cx="2952328" cy="646331"/>
            </a:xfrm>
            <a:prstGeom prst="rect">
              <a:avLst/>
            </a:prstGeom>
            <a:noFill/>
          </p:spPr>
          <p:txBody>
            <a:bodyPr wrap="square" rtlCol="0">
              <a:spAutoFit/>
            </a:bodyPr>
            <a:lstStyle/>
            <a:p>
              <a:r>
                <a:rPr lang="en-US" dirty="0" err="1">
                  <a:solidFill>
                    <a:srgbClr val="0000FF"/>
                  </a:solidFill>
                  <a:latin typeface="Arial" panose="020B0604020202020204" pitchFamily="34" charset="0"/>
                  <a:cs typeface="Arial" panose="020B0604020202020204" pitchFamily="34" charset="0"/>
                </a:rPr>
                <a:t>Siswa</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sudah</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terbiasa</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kerja</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kelompok</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dengan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senang</a:t>
              </a:r>
              <a:r>
                <a:rPr lang="en-US" dirty="0">
                  <a:solidFill>
                    <a:srgbClr val="0000FF"/>
                  </a:solidFill>
                  <a:latin typeface="Arial" panose="020B0604020202020204" pitchFamily="34" charset="0"/>
                  <a:cs typeface="Arial" panose="020B0604020202020204" pitchFamily="34" charset="0"/>
                </a:rPr>
                <a:t> </a:t>
              </a:r>
              <a:endParaRPr lang="en-ID"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250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B77012B-F2CE-4E45-83E1-77620C59CF5C}"/>
              </a:ext>
            </a:extLst>
          </p:cNvPr>
          <p:cNvGrpSpPr/>
          <p:nvPr/>
        </p:nvGrpSpPr>
        <p:grpSpPr>
          <a:xfrm>
            <a:off x="282573" y="409973"/>
            <a:ext cx="3168352" cy="2678153"/>
            <a:chOff x="118460" y="335320"/>
            <a:chExt cx="3312368" cy="2887064"/>
          </a:xfrm>
        </p:grpSpPr>
        <p:pic>
          <p:nvPicPr>
            <p:cNvPr id="3074" name="Picture 2">
              <a:extLst>
                <a:ext uri="{FF2B5EF4-FFF2-40B4-BE49-F238E27FC236}">
                  <a16:creationId xmlns:a16="http://schemas.microsoft.com/office/drawing/2014/main" id="{ED0CBD66-1072-4FBF-91A8-48C2B64C9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10" y="335320"/>
              <a:ext cx="2808312" cy="20584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23DC9A-3184-40CD-96B3-57B2542584C3}"/>
                </a:ext>
              </a:extLst>
            </p:cNvPr>
            <p:cNvSpPr txBox="1"/>
            <p:nvPr/>
          </p:nvSpPr>
          <p:spPr>
            <a:xfrm>
              <a:off x="118460" y="2360610"/>
              <a:ext cx="3312368" cy="861774"/>
            </a:xfrm>
            <a:prstGeom prst="rect">
              <a:avLst/>
            </a:prstGeom>
            <a:noFill/>
          </p:spPr>
          <p:txBody>
            <a:bodyPr wrap="square" rtlCol="0">
              <a:spAutoFit/>
            </a:bodyPr>
            <a:lstStyle/>
            <a:p>
              <a:pPr algn="ctr"/>
              <a:r>
                <a:rPr lang="en-US" sz="1600" b="1" dirty="0" err="1">
                  <a:solidFill>
                    <a:srgbClr val="006600"/>
                  </a:solidFill>
                  <a:latin typeface="Arial" panose="020B0604020202020204" pitchFamily="34" charset="0"/>
                  <a:cs typeface="Arial" panose="020B0604020202020204" pitchFamily="34" charset="0"/>
                </a:rPr>
                <a:t>Mahasiswa</a:t>
              </a:r>
              <a:r>
                <a:rPr lang="en-US" sz="1600" b="1" dirty="0">
                  <a:solidFill>
                    <a:srgbClr val="006600"/>
                  </a:solidFill>
                  <a:latin typeface="Arial" panose="020B0604020202020204" pitchFamily="34" charset="0"/>
                  <a:cs typeface="Arial" panose="020B0604020202020204" pitchFamily="34" charset="0"/>
                </a:rPr>
                <a:t> S2 </a:t>
              </a:r>
              <a:r>
                <a:rPr lang="en-US" sz="1600" b="1" dirty="0" err="1">
                  <a:solidFill>
                    <a:srgbClr val="006600"/>
                  </a:solidFill>
                  <a:latin typeface="Arial" panose="020B0604020202020204" pitchFamily="34" charset="0"/>
                  <a:cs typeface="Arial" panose="020B0604020202020204" pitchFamily="34" charset="0"/>
                </a:rPr>
                <a:t>P.Matematika</a:t>
              </a:r>
              <a:endParaRPr lang="en-US" sz="1600" b="1" dirty="0">
                <a:solidFill>
                  <a:srgbClr val="006600"/>
                </a:solidFill>
                <a:latin typeface="Arial" panose="020B0604020202020204" pitchFamily="34" charset="0"/>
                <a:cs typeface="Arial" panose="020B0604020202020204" pitchFamily="34" charset="0"/>
              </a:endParaRPr>
            </a:p>
            <a:p>
              <a:pPr algn="ctr"/>
              <a:r>
                <a:rPr lang="en-US" sz="1600" b="1" dirty="0" err="1">
                  <a:solidFill>
                    <a:srgbClr val="006600"/>
                  </a:solidFill>
                  <a:latin typeface="Arial" panose="020B0604020202020204" pitchFamily="34" charset="0"/>
                  <a:cs typeface="Arial" panose="020B0604020202020204" pitchFamily="34" charset="0"/>
                </a:rPr>
                <a:t>Bimtek</a:t>
              </a:r>
              <a:r>
                <a:rPr lang="en-US" sz="1600" b="1" dirty="0">
                  <a:solidFill>
                    <a:srgbClr val="006600"/>
                  </a:solidFill>
                  <a:latin typeface="Arial" panose="020B0604020202020204" pitchFamily="34" charset="0"/>
                  <a:cs typeface="Arial" panose="020B0604020202020204" pitchFamily="34" charset="0"/>
                </a:rPr>
                <a:t> </a:t>
              </a:r>
              <a:r>
                <a:rPr lang="en-US" sz="1600" b="1" dirty="0" err="1">
                  <a:solidFill>
                    <a:srgbClr val="006600"/>
                  </a:solidFill>
                  <a:latin typeface="Arial" panose="020B0604020202020204" pitchFamily="34" charset="0"/>
                  <a:cs typeface="Arial" panose="020B0604020202020204" pitchFamily="34" charset="0"/>
                </a:rPr>
                <a:t>Ke</a:t>
              </a:r>
              <a:r>
                <a:rPr lang="en-US" sz="1600" b="1" dirty="0">
                  <a:solidFill>
                    <a:srgbClr val="006600"/>
                  </a:solidFill>
                  <a:latin typeface="Arial" panose="020B0604020202020204" pitchFamily="34" charset="0"/>
                  <a:cs typeface="Arial" panose="020B0604020202020204" pitchFamily="34" charset="0"/>
                </a:rPr>
                <a:t> PPG  </a:t>
              </a:r>
              <a:r>
                <a:rPr lang="en-US" sz="1600" b="1" dirty="0" err="1">
                  <a:solidFill>
                    <a:srgbClr val="006600"/>
                  </a:solidFill>
                  <a:latin typeface="Arial" panose="020B0604020202020204" pitchFamily="34" charset="0"/>
                  <a:cs typeface="Arial" panose="020B0604020202020204" pitchFamily="34" charset="0"/>
                </a:rPr>
                <a:t>Matematika</a:t>
              </a:r>
              <a:r>
                <a:rPr lang="en-US" sz="1600" b="1" dirty="0">
                  <a:solidFill>
                    <a:srgbClr val="006600"/>
                  </a:solidFill>
                  <a:latin typeface="Arial" panose="020B0604020202020204" pitchFamily="34" charset="0"/>
                  <a:cs typeface="Arial" panose="020B0604020202020204" pitchFamily="34" charset="0"/>
                </a:rPr>
                <a:t> </a:t>
              </a:r>
            </a:p>
            <a:p>
              <a:pPr algn="ctr"/>
              <a:r>
                <a:rPr lang="en-US" sz="1600" b="1" dirty="0">
                  <a:solidFill>
                    <a:srgbClr val="006600"/>
                  </a:solidFill>
                  <a:latin typeface="Arial" panose="020B0604020202020204" pitchFamily="34" charset="0"/>
                  <a:cs typeface="Arial" panose="020B0604020202020204" pitchFamily="34" charset="0"/>
                </a:rPr>
                <a:t>Yogyakarta, 2019</a:t>
              </a:r>
              <a:endParaRPr lang="en-ID" sz="1600" b="1" dirty="0">
                <a:solidFill>
                  <a:srgbClr val="006600"/>
                </a:solidFill>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9C3E441A-F38B-4952-AF7A-804B0BFBF331}"/>
              </a:ext>
            </a:extLst>
          </p:cNvPr>
          <p:cNvSpPr txBox="1"/>
          <p:nvPr/>
        </p:nvSpPr>
        <p:spPr>
          <a:xfrm>
            <a:off x="5652120" y="-4275856"/>
            <a:ext cx="4588328" cy="2431435"/>
          </a:xfrm>
          <a:prstGeom prst="rect">
            <a:avLst/>
          </a:prstGeom>
          <a:solidFill>
            <a:srgbClr val="FFCCFF"/>
          </a:solidFill>
          <a:ln>
            <a:solidFill>
              <a:srgbClr val="FF0000"/>
            </a:solidFill>
          </a:ln>
        </p:spPr>
        <p:txBody>
          <a:bodyPr wrap="square">
            <a:spAutoFit/>
          </a:bodyPr>
          <a:lstStyle/>
          <a:p>
            <a:r>
              <a:rPr lang="en-US" sz="1800" spc="10" dirty="0" err="1">
                <a:solidFill>
                  <a:srgbClr val="0000FF"/>
                </a:solidFill>
                <a:latin typeface="Arial" panose="020B0604020202020204" pitchFamily="34" charset="0"/>
                <a:cs typeface="Arial" panose="020B0604020202020204" pitchFamily="34" charset="0"/>
              </a:rPr>
              <a:t>Menurut</a:t>
            </a:r>
            <a:r>
              <a:rPr lang="en-US" sz="1800" spc="10" dirty="0">
                <a:solidFill>
                  <a:srgbClr val="0000FF"/>
                </a:solidFill>
                <a:latin typeface="Arial" panose="020B0604020202020204" pitchFamily="34" charset="0"/>
                <a:cs typeface="Arial" panose="020B0604020202020204" pitchFamily="34" charset="0"/>
              </a:rPr>
              <a:t> </a:t>
            </a:r>
            <a:r>
              <a:rPr lang="en-US" sz="1800" spc="10" dirty="0" err="1">
                <a:solidFill>
                  <a:srgbClr val="0000FF"/>
                </a:solidFill>
                <a:latin typeface="Arial" panose="020B0604020202020204" pitchFamily="34" charset="0"/>
                <a:cs typeface="Arial" panose="020B0604020202020204" pitchFamily="34" charset="0"/>
              </a:rPr>
              <a:t>prinsip</a:t>
            </a:r>
            <a:r>
              <a:rPr lang="en-US" sz="1800" spc="10" dirty="0">
                <a:solidFill>
                  <a:srgbClr val="0000FF"/>
                </a:solidFill>
                <a:latin typeface="Arial" panose="020B0604020202020204" pitchFamily="34" charset="0"/>
                <a:cs typeface="Arial" panose="020B0604020202020204" pitchFamily="34" charset="0"/>
              </a:rPr>
              <a:t> Merdeka </a:t>
            </a:r>
            <a:r>
              <a:rPr lang="en-US" sz="1800" spc="10" dirty="0" err="1">
                <a:solidFill>
                  <a:srgbClr val="0000FF"/>
                </a:solidFill>
                <a:latin typeface="Arial" panose="020B0604020202020204" pitchFamily="34" charset="0"/>
                <a:cs typeface="Arial" panose="020B0604020202020204" pitchFamily="34" charset="0"/>
              </a:rPr>
              <a:t>Belajar</a:t>
            </a:r>
            <a:r>
              <a:rPr lang="en-US" sz="1800" spc="10" dirty="0">
                <a:solidFill>
                  <a:srgbClr val="0000FF"/>
                </a:solidFill>
                <a:latin typeface="Arial" panose="020B0604020202020204" pitchFamily="34" charset="0"/>
                <a:cs typeface="Arial" panose="020B0604020202020204" pitchFamily="34" charset="0"/>
              </a:rPr>
              <a:t>, </a:t>
            </a:r>
            <a:r>
              <a:rPr lang="en-US" sz="1800" spc="10" dirty="0" err="1">
                <a:solidFill>
                  <a:srgbClr val="0000FF"/>
                </a:solidFill>
                <a:latin typeface="Arial" panose="020B0604020202020204" pitchFamily="34" charset="0"/>
                <a:cs typeface="Arial" panose="020B0604020202020204" pitchFamily="34" charset="0"/>
              </a:rPr>
              <a:t>dalam</a:t>
            </a:r>
            <a:r>
              <a:rPr lang="en-US" sz="1800" spc="10" dirty="0">
                <a:solidFill>
                  <a:srgbClr val="0000FF"/>
                </a:solidFill>
                <a:latin typeface="Arial" panose="020B0604020202020204" pitchFamily="34" charset="0"/>
                <a:cs typeface="Arial" panose="020B0604020202020204" pitchFamily="34" charset="0"/>
              </a:rPr>
              <a:t> </a:t>
            </a:r>
            <a:r>
              <a:rPr lang="en-US" sz="1800" spc="10" dirty="0" err="1">
                <a:solidFill>
                  <a:srgbClr val="0000FF"/>
                </a:solidFill>
                <a:latin typeface="Arial" panose="020B0604020202020204" pitchFamily="34" charset="0"/>
                <a:cs typeface="Arial" panose="020B0604020202020204" pitchFamily="34" charset="0"/>
              </a:rPr>
              <a:t>pembelajaran</a:t>
            </a:r>
            <a:r>
              <a:rPr lang="en-US" sz="1800" spc="10" dirty="0">
                <a:solidFill>
                  <a:srgbClr val="0000FF"/>
                </a:solidFill>
                <a:latin typeface="Arial" panose="020B0604020202020204" pitchFamily="34" charset="0"/>
                <a:cs typeface="Arial" panose="020B0604020202020204" pitchFamily="34" charset="0"/>
              </a:rPr>
              <a:t> </a:t>
            </a:r>
            <a:r>
              <a:rPr lang="en-US" sz="1800" spc="10" dirty="0" err="1">
                <a:solidFill>
                  <a:srgbClr val="0000FF"/>
                </a:solidFill>
                <a:latin typeface="Arial" panose="020B0604020202020204" pitchFamily="34" charset="0"/>
                <a:cs typeface="Arial" panose="020B0604020202020204" pitchFamily="34" charset="0"/>
              </a:rPr>
              <a:t>apapun</a:t>
            </a:r>
            <a:r>
              <a:rPr lang="en-US" sz="1800" spc="10" dirty="0">
                <a:solidFill>
                  <a:srgbClr val="0000FF"/>
                </a:solidFill>
                <a:latin typeface="Arial" panose="020B0604020202020204" pitchFamily="34" charset="0"/>
                <a:cs typeface="Arial" panose="020B0604020202020204" pitchFamily="34" charset="0"/>
              </a:rPr>
              <a:t> </a:t>
            </a:r>
            <a:r>
              <a:rPr lang="en-US" sz="1800" spc="10" dirty="0" err="1">
                <a:solidFill>
                  <a:srgbClr val="0000FF"/>
                </a:solidFill>
                <a:latin typeface="Arial" panose="020B0604020202020204" pitchFamily="34" charset="0"/>
                <a:cs typeface="Arial" panose="020B0604020202020204" pitchFamily="34" charset="0"/>
              </a:rPr>
              <a:t>siswa</a:t>
            </a:r>
            <a:r>
              <a:rPr lang="en-US" sz="1800" spc="10" dirty="0">
                <a:solidFill>
                  <a:srgbClr val="0000FF"/>
                </a:solidFill>
                <a:latin typeface="Arial" panose="020B0604020202020204" pitchFamily="34" charset="0"/>
                <a:cs typeface="Arial" panose="020B0604020202020204" pitchFamily="34" charset="0"/>
              </a:rPr>
              <a:t>, guru, </a:t>
            </a:r>
            <a:r>
              <a:rPr lang="en-US" sz="1800" spc="10" dirty="0" err="1">
                <a:solidFill>
                  <a:srgbClr val="0000FF"/>
                </a:solidFill>
                <a:latin typeface="Arial" panose="020B0604020202020204" pitchFamily="34" charset="0"/>
                <a:cs typeface="Arial" panose="020B0604020202020204" pitchFamily="34" charset="0"/>
              </a:rPr>
              <a:t>mahasiswa</a:t>
            </a:r>
            <a:r>
              <a:rPr lang="en-US" sz="1800" spc="10" dirty="0">
                <a:solidFill>
                  <a:srgbClr val="0000FF"/>
                </a:solidFill>
                <a:latin typeface="Arial" panose="020B0604020202020204" pitchFamily="34" charset="0"/>
                <a:cs typeface="Arial" panose="020B0604020202020204" pitchFamily="34" charset="0"/>
              </a:rPr>
              <a:t> </a:t>
            </a:r>
            <a:r>
              <a:rPr lang="en-ID" sz="1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memiliki</a:t>
            </a:r>
            <a:r>
              <a:rPr lang="en-ID"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16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kebebasan</a:t>
            </a:r>
            <a:r>
              <a:rPr lang="en-ID" sz="16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ID" sz="16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berinovasi</a:t>
            </a:r>
            <a:r>
              <a:rPr lang="en-ID" sz="1600" dirty="0">
                <a:solidFill>
                  <a:srgbClr val="0000FF"/>
                </a:solidFill>
                <a:latin typeface="Arial" panose="020B0604020202020204" pitchFamily="34" charset="0"/>
                <a:ea typeface="Times New Roman" panose="02020603050405020304" pitchFamily="18" charset="0"/>
                <a:cs typeface="Arial" panose="020B0604020202020204" pitchFamily="34" charset="0"/>
              </a:rPr>
              <a:t>, dan </a:t>
            </a:r>
            <a:r>
              <a:rPr lang="en-ID" sz="16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kreatif</a:t>
            </a:r>
            <a:r>
              <a:rPr lang="en-ID" sz="16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ID" sz="16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serta</a:t>
            </a:r>
            <a:r>
              <a:rPr lang="en-ID" sz="16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ID" sz="16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belajar</a:t>
            </a:r>
            <a:r>
              <a:rPr lang="en-ID" sz="16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ID" sz="16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dengan</a:t>
            </a:r>
            <a:r>
              <a:rPr lang="en-ID" sz="16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ID" sz="16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mandiri</a:t>
            </a:r>
            <a:r>
              <a:rPr lang="en-ID" sz="16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ID" sz="1600" dirty="0" err="1">
                <a:solidFill>
                  <a:srgbClr val="0000FF"/>
                </a:solidFill>
                <a:latin typeface="Arial" panose="020B0604020202020204" pitchFamily="34" charset="0"/>
                <a:ea typeface="Calibri" panose="020F0502020204030204" pitchFamily="34" charset="0"/>
              </a:rPr>
              <a:t>kemerdekaan</a:t>
            </a:r>
            <a:r>
              <a:rPr lang="en-ID" sz="1600" dirty="0">
                <a:solidFill>
                  <a:srgbClr val="0000FF"/>
                </a:solidFill>
                <a:latin typeface="Arial" panose="020B0604020202020204" pitchFamily="34" charset="0"/>
                <a:ea typeface="Calibri" panose="020F0502020204030204" pitchFamily="34" charset="0"/>
              </a:rPr>
              <a:t> </a:t>
            </a:r>
            <a:r>
              <a:rPr lang="en-ID" sz="1600" dirty="0" err="1">
                <a:solidFill>
                  <a:srgbClr val="0000FF"/>
                </a:solidFill>
                <a:latin typeface="Arial" panose="020B0604020202020204" pitchFamily="34" charset="0"/>
                <a:ea typeface="Calibri" panose="020F0502020204030204" pitchFamily="34" charset="0"/>
              </a:rPr>
              <a:t>dalam</a:t>
            </a:r>
            <a:r>
              <a:rPr lang="en-ID" sz="1600" dirty="0">
                <a:solidFill>
                  <a:srgbClr val="0000FF"/>
                </a:solidFill>
                <a:latin typeface="Arial" panose="020B0604020202020204" pitchFamily="34" charset="0"/>
                <a:ea typeface="Calibri" panose="020F0502020204030204" pitchFamily="34" charset="0"/>
              </a:rPr>
              <a:t> </a:t>
            </a:r>
            <a:r>
              <a:rPr lang="en-ID" sz="1600" dirty="0" err="1">
                <a:solidFill>
                  <a:srgbClr val="0000FF"/>
                </a:solidFill>
                <a:latin typeface="Arial" panose="020B0604020202020204" pitchFamily="34" charset="0"/>
                <a:ea typeface="Calibri" panose="020F0502020204030204" pitchFamily="34" charset="0"/>
              </a:rPr>
              <a:t>berpikir</a:t>
            </a:r>
            <a:r>
              <a:rPr lang="en-ID" sz="1600" dirty="0">
                <a:solidFill>
                  <a:srgbClr val="0000FF"/>
                </a:solidFill>
                <a:latin typeface="Arial" panose="020B0604020202020204" pitchFamily="34" charset="0"/>
                <a:ea typeface="Calibri" panose="020F0502020204030204" pitchFamily="34" charset="0"/>
              </a:rPr>
              <a:t> dan </a:t>
            </a:r>
            <a:r>
              <a:rPr lang="en-ID" sz="1600" dirty="0" err="1">
                <a:solidFill>
                  <a:srgbClr val="0000FF"/>
                </a:solidFill>
                <a:latin typeface="Arial" panose="020B0604020202020204" pitchFamily="34" charset="0"/>
                <a:ea typeface="Calibri" panose="020F0502020204030204" pitchFamily="34" charset="0"/>
              </a:rPr>
              <a:t>berekspresi</a:t>
            </a:r>
            <a:r>
              <a:rPr lang="en-ID" sz="16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ID" sz="1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Siswa</a:t>
            </a:r>
            <a:r>
              <a:rPr lang="en-ID"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1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mahasiswa</a:t>
            </a:r>
            <a:r>
              <a:rPr lang="en-ID"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1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bebas</a:t>
            </a:r>
            <a:r>
              <a:rPr lang="en-ID"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1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menunjukkan</a:t>
            </a:r>
            <a:r>
              <a:rPr lang="en-ID"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1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keberagamannya</a:t>
            </a:r>
            <a:r>
              <a:rPr lang="en-ID"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dan </a:t>
            </a:r>
          </a:p>
          <a:p>
            <a:pPr marL="358775" indent="-358775"/>
            <a:r>
              <a:rPr lang="en-ID"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1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cara</a:t>
            </a:r>
            <a:r>
              <a:rPr lang="en-ID"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1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belajarnya</a:t>
            </a:r>
            <a:r>
              <a:rPr lang="en-ID"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1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sendiri</a:t>
            </a:r>
            <a:r>
              <a:rPr lang="en-ID"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p>
          <a:p>
            <a:pPr marL="266700" indent="-266700"/>
            <a:endParaRPr lang="en-US" sz="1800" spc="10" dirty="0">
              <a:solidFill>
                <a:srgbClr val="33CC33"/>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A4E6F7B-0EF3-43CD-9081-4E3BA77F6D63}"/>
              </a:ext>
            </a:extLst>
          </p:cNvPr>
          <p:cNvGrpSpPr/>
          <p:nvPr/>
        </p:nvGrpSpPr>
        <p:grpSpPr>
          <a:xfrm>
            <a:off x="3634103" y="167352"/>
            <a:ext cx="5270208" cy="4468946"/>
            <a:chOff x="3634103" y="167352"/>
            <a:chExt cx="5270208" cy="4468946"/>
          </a:xfrm>
        </p:grpSpPr>
        <p:sp>
          <p:nvSpPr>
            <p:cNvPr id="9" name="Rounded Rectangular Callout 6">
              <a:extLst>
                <a:ext uri="{FF2B5EF4-FFF2-40B4-BE49-F238E27FC236}">
                  <a16:creationId xmlns:a16="http://schemas.microsoft.com/office/drawing/2014/main" id="{127F8F51-79AA-42BC-924F-EB7F5A95FE10}"/>
                </a:ext>
              </a:extLst>
            </p:cNvPr>
            <p:cNvSpPr/>
            <p:nvPr/>
          </p:nvSpPr>
          <p:spPr>
            <a:xfrm>
              <a:off x="3634103" y="167352"/>
              <a:ext cx="4393507" cy="1296143"/>
            </a:xfrm>
            <a:prstGeom prst="wedgeRoundRectCallout">
              <a:avLst>
                <a:gd name="adj1" fmla="val 58539"/>
                <a:gd name="adj2" fmla="val 49466"/>
                <a:gd name="adj3" fmla="val 16667"/>
              </a:avLst>
            </a:prstGeom>
            <a:solidFill>
              <a:srgbClr val="CCFFCC"/>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id-ID" sz="2600" b="1" dirty="0">
                <a:solidFill>
                  <a:srgbClr val="FF0000"/>
                </a:solidFill>
                <a:latin typeface="Arial" pitchFamily="34" charset="0"/>
                <a:cs typeface="Arial" pitchFamily="34" charset="0"/>
              </a:endParaRPr>
            </a:p>
            <a:p>
              <a:pPr eaLnBrk="0" hangingPunct="0">
                <a:tabLst>
                  <a:tab pos="180975" algn="l"/>
                </a:tabLst>
                <a:defRPr/>
              </a:pPr>
              <a:endParaRPr lang="en-US" sz="2000" b="1" dirty="0">
                <a:solidFill>
                  <a:srgbClr val="FF0000"/>
                </a:solidFill>
                <a:latin typeface="Arial" pitchFamily="34" charset="0"/>
                <a:cs typeface="Arial" pitchFamily="34" charset="0"/>
              </a:endParaRPr>
            </a:p>
            <a:p>
              <a:pPr marL="457200" indent="-457200" eaLnBrk="0" hangingPunct="0">
                <a:buAutoNum type="arabicPeriod"/>
                <a:tabLst>
                  <a:tab pos="180975" algn="l"/>
                </a:tabLst>
                <a:defRPr/>
              </a:pPr>
              <a:endParaRPr lang="en-US" sz="2000" b="1" dirty="0">
                <a:solidFill>
                  <a:srgbClr val="FF0000"/>
                </a:solidFill>
                <a:latin typeface="Arial" pitchFamily="34" charset="0"/>
                <a:cs typeface="Arial" pitchFamily="34" charset="0"/>
              </a:endParaRPr>
            </a:p>
            <a:p>
              <a:pPr marL="457200" indent="-457200" eaLnBrk="0" hangingPunct="0">
                <a:buAutoNum type="arabicPeriod"/>
                <a:tabLst>
                  <a:tab pos="180975" algn="l"/>
                </a:tabLst>
                <a:defRPr/>
              </a:pPr>
              <a:endParaRPr lang="en-US" sz="2000" b="1" dirty="0">
                <a:solidFill>
                  <a:srgbClr val="FF0000"/>
                </a:solidFill>
                <a:latin typeface="Arial" pitchFamily="34" charset="0"/>
                <a:cs typeface="Arial" pitchFamily="34" charset="0"/>
              </a:endParaRPr>
            </a:p>
            <a:p>
              <a:pPr eaLnBrk="0" hangingPunct="0">
                <a:tabLst>
                  <a:tab pos="180975" algn="l"/>
                </a:tabLst>
                <a:defRPr/>
              </a:pPr>
              <a:endParaRPr lang="en-US" sz="2000" b="1" dirty="0">
                <a:solidFill>
                  <a:srgbClr val="FF0000"/>
                </a:solidFill>
                <a:latin typeface="Arial" pitchFamily="34" charset="0"/>
                <a:cs typeface="Arial" pitchFamily="34" charset="0"/>
              </a:endParaRPr>
            </a:p>
            <a:p>
              <a:pPr eaLnBrk="0" hangingPunct="0">
                <a:tabLst>
                  <a:tab pos="180975" algn="l"/>
                </a:tabLst>
                <a:defRPr/>
              </a:pPr>
              <a:endParaRPr lang="en-US" sz="2400" dirty="0">
                <a:solidFill>
                  <a:srgbClr val="FF0000"/>
                </a:solidFill>
                <a:latin typeface="Arial" pitchFamily="34" charset="0"/>
                <a:cs typeface="Arial" pitchFamily="34" charset="0"/>
              </a:endParaRPr>
            </a:p>
            <a:p>
              <a:pPr marL="266700" indent="-266700"/>
              <a:endParaRPr lang="en-US" sz="2400" spc="-20" dirty="0">
                <a:solidFill>
                  <a:srgbClr val="000099"/>
                </a:solidFill>
                <a:latin typeface="Arial" panose="020B0604020202020204" pitchFamily="34" charset="0"/>
                <a:ea typeface="MS Serif"/>
                <a:cs typeface="Arial" panose="020B0604020202020204" pitchFamily="34" charset="0"/>
              </a:endParaRPr>
            </a:p>
            <a:p>
              <a:pPr marL="266700" indent="-266700"/>
              <a:endParaRPr lang="en-US" sz="2400" spc="-20" dirty="0">
                <a:solidFill>
                  <a:srgbClr val="000099"/>
                </a:solidFill>
                <a:latin typeface="Arial" panose="020B0604020202020204" pitchFamily="34" charset="0"/>
                <a:ea typeface="MS Serif"/>
                <a:cs typeface="Arial" panose="020B0604020202020204" pitchFamily="34" charset="0"/>
              </a:endParaRPr>
            </a:p>
            <a:p>
              <a:pPr marL="266700" indent="-266700"/>
              <a:endParaRPr lang="en-US" sz="2400" spc="-20" dirty="0">
                <a:solidFill>
                  <a:srgbClr val="000099"/>
                </a:solidFill>
                <a:latin typeface="Arial" panose="020B0604020202020204" pitchFamily="34" charset="0"/>
                <a:ea typeface="MS Serif"/>
                <a:cs typeface="Arial" panose="020B0604020202020204" pitchFamily="34" charset="0"/>
              </a:endParaRPr>
            </a:p>
            <a:p>
              <a:pPr marL="266700" indent="-266700"/>
              <a:endParaRPr lang="en-US" sz="2400" spc="-20" dirty="0">
                <a:solidFill>
                  <a:srgbClr val="000099"/>
                </a:solidFill>
                <a:latin typeface="Arial" panose="020B0604020202020204" pitchFamily="34" charset="0"/>
                <a:ea typeface="MS Serif"/>
                <a:cs typeface="Arial" panose="020B0604020202020204" pitchFamily="34" charset="0"/>
              </a:endParaRPr>
            </a:p>
            <a:p>
              <a:pPr marL="266700" indent="-266700"/>
              <a:endParaRPr lang="en-US" sz="2400" spc="-20" dirty="0">
                <a:solidFill>
                  <a:srgbClr val="000099"/>
                </a:solidFill>
                <a:latin typeface="Arial" panose="020B0604020202020204" pitchFamily="34" charset="0"/>
                <a:ea typeface="MS Serif"/>
                <a:cs typeface="Arial" panose="020B0604020202020204" pitchFamily="34" charset="0"/>
              </a:endParaRPr>
            </a:p>
            <a:p>
              <a:pPr marL="266700" indent="-266700"/>
              <a:r>
                <a:rPr lang="en-US" sz="2400" spc="10" dirty="0" err="1">
                  <a:solidFill>
                    <a:srgbClr val="33CC33"/>
                  </a:solidFill>
                  <a:latin typeface="Arial" panose="020B0604020202020204" pitchFamily="34" charset="0"/>
                  <a:cs typeface="Arial" panose="020B0604020202020204" pitchFamily="34" charset="0"/>
                </a:rPr>
                <a:t>Ini</a:t>
              </a:r>
              <a:r>
                <a:rPr lang="en-US" sz="2400" spc="10" dirty="0">
                  <a:solidFill>
                    <a:srgbClr val="33CC33"/>
                  </a:solidFill>
                  <a:latin typeface="Arial" panose="020B0604020202020204" pitchFamily="34" charset="0"/>
                  <a:cs typeface="Arial" panose="020B0604020202020204" pitchFamily="34" charset="0"/>
                </a:rPr>
                <a:t> </a:t>
              </a:r>
              <a:r>
                <a:rPr lang="en-US" sz="2400" spc="10" dirty="0" err="1">
                  <a:solidFill>
                    <a:srgbClr val="33CC33"/>
                  </a:solidFill>
                  <a:latin typeface="Arial" panose="020B0604020202020204" pitchFamily="34" charset="0"/>
                  <a:cs typeface="Arial" panose="020B0604020202020204" pitchFamily="34" charset="0"/>
                </a:rPr>
                <a:t>jawaban</a:t>
              </a:r>
              <a:r>
                <a:rPr lang="en-US" sz="2400" spc="10" dirty="0">
                  <a:solidFill>
                    <a:srgbClr val="33CC33"/>
                  </a:solidFill>
                  <a:latin typeface="Arial" panose="020B0604020202020204" pitchFamily="34" charset="0"/>
                  <a:cs typeface="Arial" panose="020B0604020202020204" pitchFamily="34" charset="0"/>
                </a:rPr>
                <a:t> </a:t>
              </a:r>
              <a:r>
                <a:rPr lang="en-US" sz="2400" spc="10" dirty="0" err="1">
                  <a:solidFill>
                    <a:srgbClr val="33CC33"/>
                  </a:solidFill>
                  <a:latin typeface="Arial" panose="020B0604020202020204" pitchFamily="34" charset="0"/>
                  <a:cs typeface="Arial" panose="020B0604020202020204" pitchFamily="34" charset="0"/>
                </a:rPr>
                <a:t>saya</a:t>
              </a:r>
              <a:r>
                <a:rPr lang="en-US" sz="2400" spc="10" dirty="0">
                  <a:solidFill>
                    <a:srgbClr val="33CC33"/>
                  </a:solidFill>
                  <a:latin typeface="Arial" panose="020B0604020202020204" pitchFamily="34" charset="0"/>
                  <a:cs typeface="Arial" panose="020B0604020202020204" pitchFamily="34" charset="0"/>
                </a:rPr>
                <a:t>:</a:t>
              </a:r>
            </a:p>
            <a:p>
              <a:pPr marL="266700" indent="-266700"/>
              <a:endParaRPr lang="en-US" sz="2400" spc="10" dirty="0">
                <a:solidFill>
                  <a:srgbClr val="33CC33"/>
                </a:solidFill>
                <a:latin typeface="Arial" panose="020B0604020202020204" pitchFamily="34" charset="0"/>
                <a:cs typeface="Arial" panose="020B0604020202020204" pitchFamily="34" charset="0"/>
              </a:endParaRPr>
            </a:p>
            <a:p>
              <a:pPr marL="266700" indent="-266700"/>
              <a:endParaRPr lang="en-US" sz="2400" spc="10" dirty="0">
                <a:solidFill>
                  <a:srgbClr val="33CC33"/>
                </a:solidFill>
                <a:latin typeface="Arial" panose="020B0604020202020204" pitchFamily="34" charset="0"/>
                <a:cs typeface="Arial" panose="020B0604020202020204" pitchFamily="34" charset="0"/>
              </a:endParaRPr>
            </a:p>
            <a:p>
              <a:pPr marL="266700" indent="-266700"/>
              <a:endParaRPr lang="en-US" sz="2400" spc="10" dirty="0">
                <a:solidFill>
                  <a:srgbClr val="33CC33"/>
                </a:solidFill>
                <a:latin typeface="Arial" panose="020B0604020202020204" pitchFamily="34" charset="0"/>
                <a:cs typeface="Arial" panose="020B0604020202020204" pitchFamily="34" charset="0"/>
              </a:endParaRPr>
            </a:p>
            <a:p>
              <a:pPr marL="266700" indent="-266700"/>
              <a:endParaRPr lang="en-US" sz="2400" spc="10" dirty="0">
                <a:solidFill>
                  <a:srgbClr val="33CC33"/>
                </a:solidFill>
                <a:latin typeface="Arial" panose="020B0604020202020204" pitchFamily="34" charset="0"/>
                <a:cs typeface="Arial" panose="020B0604020202020204" pitchFamily="34" charset="0"/>
              </a:endParaRPr>
            </a:p>
            <a:p>
              <a:pPr marL="266700" indent="-266700"/>
              <a:endParaRPr lang="en-US" sz="2400" spc="10" dirty="0">
                <a:solidFill>
                  <a:srgbClr val="33CC33"/>
                </a:solidFill>
                <a:latin typeface="Arial" panose="020B0604020202020204" pitchFamily="34" charset="0"/>
                <a:cs typeface="Arial" panose="020B0604020202020204" pitchFamily="34" charset="0"/>
              </a:endParaRPr>
            </a:p>
            <a:p>
              <a:pPr marL="266700" indent="-266700"/>
              <a:endParaRPr lang="en-US" sz="2400" spc="10" dirty="0">
                <a:solidFill>
                  <a:srgbClr val="33CC33"/>
                </a:solidFill>
                <a:latin typeface="Arial" panose="020B0604020202020204" pitchFamily="34" charset="0"/>
                <a:cs typeface="Arial" panose="020B0604020202020204" pitchFamily="34" charset="0"/>
              </a:endParaRPr>
            </a:p>
            <a:p>
              <a:pPr marL="266700" indent="-266700"/>
              <a:endParaRPr lang="en-US" sz="2400" spc="10" dirty="0">
                <a:solidFill>
                  <a:srgbClr val="33CC33"/>
                </a:solidFill>
                <a:latin typeface="Arial" panose="020B0604020202020204" pitchFamily="34" charset="0"/>
                <a:cs typeface="Arial" panose="020B0604020202020204" pitchFamily="34" charset="0"/>
              </a:endParaRPr>
            </a:p>
            <a:p>
              <a:pPr marL="266700" indent="-266700"/>
              <a:endParaRPr lang="en-US" sz="2400" spc="10" dirty="0">
                <a:solidFill>
                  <a:srgbClr val="33CC33"/>
                </a:solidFill>
                <a:latin typeface="Arial" panose="020B0604020202020204" pitchFamily="34" charset="0"/>
                <a:cs typeface="Arial" panose="020B0604020202020204" pitchFamily="34" charset="0"/>
              </a:endParaRPr>
            </a:p>
            <a:p>
              <a:pPr marL="266700" indent="-266700"/>
              <a:endParaRPr lang="en-US" sz="2400" spc="10" dirty="0">
                <a:solidFill>
                  <a:srgbClr val="33CC33"/>
                </a:solidFill>
                <a:latin typeface="Arial" panose="020B0604020202020204" pitchFamily="34" charset="0"/>
                <a:cs typeface="Arial" panose="020B0604020202020204" pitchFamily="34" charset="0"/>
              </a:endParaRPr>
            </a:p>
            <a:p>
              <a:pPr marL="266700" indent="-266700"/>
              <a:endParaRPr lang="en-US" sz="2400" spc="10" dirty="0">
                <a:solidFill>
                  <a:srgbClr val="33CC33"/>
                </a:solidFill>
                <a:latin typeface="Arial" panose="020B0604020202020204" pitchFamily="34" charset="0"/>
                <a:cs typeface="Arial" panose="020B0604020202020204" pitchFamily="34" charset="0"/>
              </a:endParaRPr>
            </a:p>
            <a:p>
              <a:pPr marL="266700" indent="-266700"/>
              <a:endParaRPr lang="en-US" sz="2400" spc="10" dirty="0">
                <a:solidFill>
                  <a:srgbClr val="33CC33"/>
                </a:solidFill>
                <a:latin typeface="Arial" panose="020B0604020202020204" pitchFamily="34" charset="0"/>
                <a:cs typeface="Arial" panose="020B0604020202020204" pitchFamily="34" charset="0"/>
              </a:endParaRPr>
            </a:p>
            <a:p>
              <a:pPr marL="266700" indent="-266700"/>
              <a:endParaRPr lang="en-US" sz="2400" spc="10" dirty="0">
                <a:solidFill>
                  <a:srgbClr val="006600"/>
                </a:solidFill>
                <a:latin typeface="Arial" panose="020B0604020202020204" pitchFamily="34" charset="0"/>
                <a:cs typeface="Arial" panose="020B0604020202020204" pitchFamily="34" charset="0"/>
              </a:endParaRPr>
            </a:p>
            <a:p>
              <a:pPr marL="266700" indent="-266700"/>
              <a:endParaRPr lang="en-US" sz="2400" spc="10" dirty="0">
                <a:solidFill>
                  <a:srgbClr val="006600"/>
                </a:solidFill>
                <a:latin typeface="Arial" panose="020B0604020202020204" pitchFamily="34" charset="0"/>
                <a:cs typeface="Arial" panose="020B0604020202020204" pitchFamily="34" charset="0"/>
              </a:endParaRPr>
            </a:p>
            <a:p>
              <a:pPr marL="266700" indent="-266700"/>
              <a:endParaRPr lang="en-US" sz="2200" spc="10" dirty="0">
                <a:solidFill>
                  <a:srgbClr val="006600"/>
                </a:solidFill>
                <a:latin typeface="Arial" panose="020B0604020202020204" pitchFamily="34" charset="0"/>
                <a:cs typeface="Arial" panose="020B0604020202020204" pitchFamily="34" charset="0"/>
              </a:endParaRPr>
            </a:p>
            <a:p>
              <a:pPr marL="266700" indent="-266700"/>
              <a:endParaRPr lang="en-US" sz="2200" spc="10" dirty="0">
                <a:solidFill>
                  <a:srgbClr val="006600"/>
                </a:solidFill>
                <a:latin typeface="Arial" panose="020B0604020202020204" pitchFamily="34" charset="0"/>
                <a:cs typeface="Arial" panose="020B0604020202020204" pitchFamily="34" charset="0"/>
              </a:endParaRPr>
            </a:p>
            <a:p>
              <a:pPr marL="266700" indent="-266700"/>
              <a:endParaRPr lang="en-US" sz="2200" spc="10" dirty="0">
                <a:solidFill>
                  <a:srgbClr val="006600"/>
                </a:solidFill>
                <a:latin typeface="Arial" panose="020B0604020202020204" pitchFamily="34" charset="0"/>
                <a:cs typeface="Arial" panose="020B0604020202020204" pitchFamily="34" charset="0"/>
              </a:endParaRPr>
            </a:p>
            <a:p>
              <a:pPr marL="266700" indent="-266700"/>
              <a:endParaRPr lang="en-US" sz="2200" spc="10" dirty="0">
                <a:solidFill>
                  <a:srgbClr val="006600"/>
                </a:solidFill>
                <a:latin typeface="Arial" panose="020B0604020202020204" pitchFamily="34" charset="0"/>
                <a:cs typeface="Arial" panose="020B0604020202020204" pitchFamily="34" charset="0"/>
              </a:endParaRPr>
            </a:p>
            <a:p>
              <a:pPr marL="266700" indent="-266700"/>
              <a:r>
                <a:rPr lang="en-US" sz="2200" spc="10" dirty="0" err="1">
                  <a:solidFill>
                    <a:srgbClr val="006600"/>
                  </a:solidFill>
                  <a:latin typeface="Arial" panose="020B0604020202020204" pitchFamily="34" charset="0"/>
                  <a:cs typeface="Arial" panose="020B0604020202020204" pitchFamily="34" charset="0"/>
                </a:rPr>
                <a:t>Ini</a:t>
              </a:r>
              <a:r>
                <a:rPr lang="en-US" sz="2200" spc="10" dirty="0">
                  <a:solidFill>
                    <a:srgbClr val="006600"/>
                  </a:solidFill>
                  <a:latin typeface="Arial" panose="020B0604020202020204" pitchFamily="34" charset="0"/>
                  <a:cs typeface="Arial" panose="020B0604020202020204" pitchFamily="34" charset="0"/>
                </a:rPr>
                <a:t> </a:t>
              </a:r>
              <a:r>
                <a:rPr lang="en-US" sz="2200" spc="10" dirty="0" err="1">
                  <a:solidFill>
                    <a:srgbClr val="006600"/>
                  </a:solidFill>
                  <a:latin typeface="Arial" panose="020B0604020202020204" pitchFamily="34" charset="0"/>
                  <a:cs typeface="Arial" panose="020B0604020202020204" pitchFamily="34" charset="0"/>
                </a:rPr>
                <a:t>Jawaban</a:t>
              </a:r>
              <a:r>
                <a:rPr lang="en-US" sz="2200" spc="10" dirty="0">
                  <a:solidFill>
                    <a:srgbClr val="006600"/>
                  </a:solidFill>
                  <a:latin typeface="Arial" panose="020B0604020202020204" pitchFamily="34" charset="0"/>
                  <a:cs typeface="Arial" panose="020B0604020202020204" pitchFamily="34" charset="0"/>
                </a:rPr>
                <a:t> </a:t>
              </a:r>
              <a:r>
                <a:rPr lang="en-US" sz="2200" spc="10" dirty="0" err="1">
                  <a:solidFill>
                    <a:srgbClr val="006600"/>
                  </a:solidFill>
                  <a:latin typeface="Arial" panose="020B0604020202020204" pitchFamily="34" charset="0"/>
                  <a:cs typeface="Arial" panose="020B0604020202020204" pitchFamily="34" charset="0"/>
                </a:rPr>
                <a:t>kelompok</a:t>
              </a:r>
              <a:r>
                <a:rPr lang="en-US" sz="2200" spc="10" dirty="0">
                  <a:solidFill>
                    <a:srgbClr val="006600"/>
                  </a:solidFill>
                  <a:latin typeface="Arial" panose="020B0604020202020204" pitchFamily="34" charset="0"/>
                  <a:cs typeface="Arial" panose="020B0604020202020204" pitchFamily="34" charset="0"/>
                </a:rPr>
                <a:t> kami</a:t>
              </a:r>
            </a:p>
            <a:p>
              <a:pPr marL="266700" indent="-266700"/>
              <a:endParaRPr lang="en-US" sz="2400" spc="10" dirty="0">
                <a:solidFill>
                  <a:srgbClr val="006600"/>
                </a:solidFill>
                <a:latin typeface="Arial" panose="020B0604020202020204" pitchFamily="34" charset="0"/>
                <a:cs typeface="Arial" panose="020B0604020202020204" pitchFamily="34" charset="0"/>
              </a:endParaRPr>
            </a:p>
            <a:p>
              <a:pPr marL="266700" indent="-266700"/>
              <a:endParaRPr lang="en-US" sz="2400" spc="10" dirty="0">
                <a:solidFill>
                  <a:srgbClr val="006600"/>
                </a:solidFill>
                <a:latin typeface="Arial" panose="020B0604020202020204" pitchFamily="34" charset="0"/>
                <a:cs typeface="Arial" panose="020B0604020202020204" pitchFamily="34" charset="0"/>
              </a:endParaRPr>
            </a:p>
            <a:p>
              <a:pPr marL="266700" indent="-266700"/>
              <a:endParaRPr lang="en-US" sz="2400" spc="10" dirty="0">
                <a:solidFill>
                  <a:srgbClr val="006600"/>
                </a:solidFill>
                <a:latin typeface="Arial" panose="020B0604020202020204" pitchFamily="34" charset="0"/>
                <a:cs typeface="Arial" panose="020B0604020202020204" pitchFamily="34" charset="0"/>
              </a:endParaRPr>
            </a:p>
            <a:p>
              <a:pPr marL="266700" indent="-266700"/>
              <a:endParaRPr lang="en-US" sz="2400" spc="10" dirty="0">
                <a:solidFill>
                  <a:srgbClr val="006600"/>
                </a:solidFill>
                <a:latin typeface="Arial" panose="020B0604020202020204" pitchFamily="34" charset="0"/>
                <a:cs typeface="Arial" panose="020B0604020202020204" pitchFamily="34" charset="0"/>
              </a:endParaRPr>
            </a:p>
            <a:p>
              <a:pPr marL="266700" indent="-266700"/>
              <a:endParaRPr lang="en-US" sz="2400" spc="10" dirty="0">
                <a:solidFill>
                  <a:srgbClr val="006600"/>
                </a:solidFill>
                <a:latin typeface="Arial" panose="020B0604020202020204" pitchFamily="34" charset="0"/>
                <a:cs typeface="Arial" panose="020B0604020202020204" pitchFamily="34" charset="0"/>
              </a:endParaRPr>
            </a:p>
            <a:p>
              <a:pPr marL="266700" indent="-266700"/>
              <a:endParaRPr lang="en-US" sz="2400" spc="10" dirty="0">
                <a:solidFill>
                  <a:srgbClr val="006600"/>
                </a:solidFill>
                <a:latin typeface="Arial" panose="020B0604020202020204" pitchFamily="34" charset="0"/>
                <a:cs typeface="Arial" panose="020B0604020202020204" pitchFamily="34" charset="0"/>
              </a:endParaRPr>
            </a:p>
            <a:p>
              <a:pPr marL="266700" indent="-266700"/>
              <a:endParaRPr lang="en-US" sz="2400" spc="10" dirty="0">
                <a:solidFill>
                  <a:srgbClr val="006600"/>
                </a:solidFill>
                <a:latin typeface="Arial" panose="020B0604020202020204" pitchFamily="34" charset="0"/>
                <a:cs typeface="Arial" panose="020B0604020202020204" pitchFamily="34" charset="0"/>
              </a:endParaRPr>
            </a:p>
            <a:p>
              <a:endParaRPr lang="en-US" sz="2400" spc="10" dirty="0">
                <a:solidFill>
                  <a:srgbClr val="0000FF"/>
                </a:solidFill>
                <a:latin typeface="Arial" panose="020B0604020202020204" pitchFamily="34" charset="0"/>
                <a:cs typeface="Arial" panose="020B0604020202020204" pitchFamily="34" charset="0"/>
              </a:endParaRPr>
            </a:p>
            <a:p>
              <a:endParaRPr lang="en-US" sz="2200" spc="10" dirty="0">
                <a:solidFill>
                  <a:srgbClr val="0000FF"/>
                </a:solidFill>
                <a:latin typeface="Arial" panose="020B0604020202020204" pitchFamily="34" charset="0"/>
                <a:cs typeface="Arial" panose="020B0604020202020204" pitchFamily="34" charset="0"/>
              </a:endParaRPr>
            </a:p>
            <a:p>
              <a:pPr marL="266700" indent="-266700"/>
              <a:endParaRPr lang="en-US" sz="2400" spc="10" dirty="0">
                <a:solidFill>
                  <a:srgbClr val="33CC33"/>
                </a:solidFill>
                <a:latin typeface="Arial" panose="020B0604020202020204" pitchFamily="34" charset="0"/>
                <a:cs typeface="Arial" panose="020B0604020202020204" pitchFamily="34" charset="0"/>
              </a:endParaRPr>
            </a:p>
            <a:p>
              <a:pPr marL="266700" indent="-266700"/>
              <a:endParaRPr lang="en-US" sz="2400" spc="10" dirty="0">
                <a:solidFill>
                  <a:srgbClr val="33CC33"/>
                </a:solidFill>
                <a:latin typeface="Arial" panose="020B0604020202020204" pitchFamily="34" charset="0"/>
                <a:cs typeface="Arial" panose="020B0604020202020204" pitchFamily="34" charset="0"/>
              </a:endParaRPr>
            </a:p>
            <a:p>
              <a:pPr marL="266700" indent="-266700"/>
              <a:endParaRPr lang="en-US" sz="2400" spc="10" dirty="0">
                <a:solidFill>
                  <a:srgbClr val="33CC33"/>
                </a:solidFill>
                <a:latin typeface="Arial" panose="020B0604020202020204" pitchFamily="34" charset="0"/>
                <a:cs typeface="Arial" panose="020B0604020202020204" pitchFamily="34" charset="0"/>
              </a:endParaRPr>
            </a:p>
            <a:p>
              <a:pPr marL="266700" indent="-266700"/>
              <a:endParaRPr lang="en-US" sz="2400" spc="10" dirty="0">
                <a:solidFill>
                  <a:srgbClr val="33CC33"/>
                </a:solidFill>
                <a:latin typeface="Arial" panose="020B0604020202020204" pitchFamily="34" charset="0"/>
                <a:cs typeface="Arial" panose="020B0604020202020204" pitchFamily="34" charset="0"/>
              </a:endParaRPr>
            </a:p>
            <a:p>
              <a:pPr marL="266700" indent="-266700"/>
              <a:endParaRPr lang="en-US" sz="2400" spc="10" dirty="0">
                <a:solidFill>
                  <a:srgbClr val="000099"/>
                </a:solidFill>
                <a:latin typeface="Arial" panose="020B0604020202020204" pitchFamily="34" charset="0"/>
                <a:cs typeface="Arial" panose="020B0604020202020204" pitchFamily="34" charset="0"/>
              </a:endParaRPr>
            </a:p>
            <a:p>
              <a:pPr marL="266700" indent="-266700"/>
              <a:endParaRPr lang="en-US" sz="2400" spc="10" dirty="0">
                <a:solidFill>
                  <a:srgbClr val="000099"/>
                </a:solidFill>
                <a:latin typeface="Arial" panose="020B0604020202020204" pitchFamily="34" charset="0"/>
                <a:cs typeface="Arial" panose="020B0604020202020204" pitchFamily="34" charset="0"/>
              </a:endParaRPr>
            </a:p>
            <a:p>
              <a:pPr marL="266700" indent="-266700"/>
              <a:endParaRPr lang="en-US" sz="2400" spc="10" dirty="0">
                <a:solidFill>
                  <a:srgbClr val="000099"/>
                </a:solidFill>
                <a:latin typeface="Arial" panose="020B0604020202020204" pitchFamily="34" charset="0"/>
                <a:cs typeface="Arial" panose="020B0604020202020204" pitchFamily="34" charset="0"/>
              </a:endParaRPr>
            </a:p>
            <a:p>
              <a:pPr marL="266700" indent="-266700"/>
              <a:endParaRPr lang="en-US" sz="2400" spc="10" dirty="0">
                <a:solidFill>
                  <a:srgbClr val="000099"/>
                </a:solidFill>
                <a:latin typeface="Arial" panose="020B0604020202020204" pitchFamily="34" charset="0"/>
                <a:cs typeface="Arial" panose="020B0604020202020204" pitchFamily="34" charset="0"/>
              </a:endParaRPr>
            </a:p>
            <a:p>
              <a:pPr marL="266700" indent="-266700"/>
              <a:endParaRPr lang="en-US" sz="2400" spc="10" dirty="0">
                <a:solidFill>
                  <a:srgbClr val="000099"/>
                </a:solidFill>
                <a:latin typeface="Arial" panose="020B0604020202020204" pitchFamily="34" charset="0"/>
                <a:cs typeface="Arial" panose="020B0604020202020204" pitchFamily="34" charset="0"/>
              </a:endParaRPr>
            </a:p>
            <a:p>
              <a:pPr marL="266700" indent="-266700"/>
              <a:endParaRPr lang="en-US" sz="2400" spc="10" dirty="0">
                <a:solidFill>
                  <a:srgbClr val="000099"/>
                </a:solidFill>
                <a:latin typeface="Arial" panose="020B0604020202020204" pitchFamily="34" charset="0"/>
                <a:cs typeface="Arial" panose="020B0604020202020204" pitchFamily="34" charset="0"/>
              </a:endParaRPr>
            </a:p>
            <a:p>
              <a:pPr marL="266700" indent="-266700"/>
              <a:endParaRPr lang="en-US" sz="2400" spc="10" dirty="0">
                <a:solidFill>
                  <a:srgbClr val="000099"/>
                </a:solidFill>
                <a:latin typeface="Arial" panose="020B0604020202020204" pitchFamily="34" charset="0"/>
                <a:cs typeface="Arial" panose="020B0604020202020204" pitchFamily="34" charset="0"/>
              </a:endParaRPr>
            </a:p>
            <a:p>
              <a:pPr marL="266700" indent="-266700"/>
              <a:endParaRPr lang="en-US" sz="2400" dirty="0">
                <a:solidFill>
                  <a:srgbClr val="FF0000"/>
                </a:solidFill>
                <a:latin typeface="Arial" pitchFamily="34" charset="0"/>
                <a:cs typeface="Arial" pitchFamily="34" charset="0"/>
              </a:endParaRPr>
            </a:p>
            <a:p>
              <a:pPr marL="457200" indent="-457200" eaLnBrk="0" hangingPunct="0">
                <a:buAutoNum type="arabicPeriod"/>
                <a:tabLst>
                  <a:tab pos="180975" algn="l"/>
                </a:tabLst>
                <a:defRPr/>
              </a:pPr>
              <a:endParaRPr lang="en-US" sz="2000" b="1" dirty="0">
                <a:solidFill>
                  <a:srgbClr val="FF0000"/>
                </a:solidFill>
                <a:latin typeface="Arial" pitchFamily="34" charset="0"/>
                <a:cs typeface="Arial" pitchFamily="34" charset="0"/>
              </a:endParaRPr>
            </a:p>
            <a:p>
              <a:pPr marL="457200" indent="-457200" eaLnBrk="0" hangingPunct="0">
                <a:buAutoNum type="arabicPeriod"/>
                <a:tabLst>
                  <a:tab pos="180975" algn="l"/>
                </a:tabLst>
                <a:defRPr/>
              </a:pPr>
              <a:endParaRPr lang="en-US" sz="2000" b="1" dirty="0">
                <a:solidFill>
                  <a:srgbClr val="FF0000"/>
                </a:solidFill>
                <a:latin typeface="Arial" pitchFamily="34" charset="0"/>
                <a:cs typeface="Arial" pitchFamily="34" charset="0"/>
              </a:endParaRPr>
            </a:p>
            <a:p>
              <a:pPr marL="457200" indent="-457200" eaLnBrk="0" hangingPunct="0">
                <a:buAutoNum type="arabicPeriod"/>
                <a:tabLst>
                  <a:tab pos="180975" algn="l"/>
                </a:tabLst>
                <a:defRPr/>
              </a:pPr>
              <a:endParaRPr lang="id-ID" sz="2000" b="1" dirty="0">
                <a:solidFill>
                  <a:srgbClr val="FF0000"/>
                </a:solidFill>
                <a:latin typeface="Arial" pitchFamily="34" charset="0"/>
                <a:cs typeface="Arial" pitchFamily="34" charset="0"/>
              </a:endParaRPr>
            </a:p>
            <a:p>
              <a:pPr eaLnBrk="0" hangingPunct="0">
                <a:defRPr/>
              </a:pPr>
              <a:endParaRPr lang="id-ID" sz="2488" b="1" dirty="0">
                <a:solidFill>
                  <a:srgbClr val="FF0000"/>
                </a:solidFill>
                <a:latin typeface="Arial" pitchFamily="34" charset="0"/>
                <a:cs typeface="Arial" pitchFamily="34" charset="0"/>
              </a:endParaRPr>
            </a:p>
            <a:p>
              <a:pPr eaLnBrk="0" hangingPunct="0">
                <a:defRPr/>
              </a:pPr>
              <a:endParaRPr lang="en-US" sz="2600" dirty="0">
                <a:solidFill>
                  <a:srgbClr val="FF0000"/>
                </a:solidFill>
                <a:latin typeface="Arial" pitchFamily="34" charset="0"/>
                <a:cs typeface="Arial" pitchFamily="34" charset="0"/>
              </a:endParaRPr>
            </a:p>
            <a:p>
              <a:pPr eaLnBrk="0" hangingPunct="0">
                <a:defRPr/>
              </a:pPr>
              <a:endParaRPr lang="en-US" dirty="0"/>
            </a:p>
            <a:p>
              <a:pPr eaLnBrk="0" hangingPunct="0">
                <a:defRPr/>
              </a:pPr>
              <a:endParaRPr lang="en-US" dirty="0"/>
            </a:p>
            <a:p>
              <a:pPr eaLnBrk="0" hangingPunct="0">
                <a:defRPr/>
              </a:pPr>
              <a:endParaRPr lang="en-US" dirty="0"/>
            </a:p>
            <a:p>
              <a:pPr eaLnBrk="0" hangingPunct="0">
                <a:defRPr/>
              </a:pPr>
              <a:endParaRPr lang="en-US" dirty="0"/>
            </a:p>
            <a:p>
              <a:pPr eaLnBrk="0" hangingPunct="0">
                <a:defRPr/>
              </a:pPr>
              <a:endParaRPr lang="id-ID" sz="2600" dirty="0">
                <a:solidFill>
                  <a:srgbClr val="FF0000"/>
                </a:solidFill>
                <a:latin typeface="Arial" pitchFamily="34" charset="0"/>
                <a:cs typeface="Arial" pitchFamily="34" charset="0"/>
              </a:endParaRPr>
            </a:p>
          </p:txBody>
        </p:sp>
        <p:sp>
          <p:nvSpPr>
            <p:cNvPr id="6" name="Speech Bubble: Rectangle with Corners Rounded 5">
              <a:extLst>
                <a:ext uri="{FF2B5EF4-FFF2-40B4-BE49-F238E27FC236}">
                  <a16:creationId xmlns:a16="http://schemas.microsoft.com/office/drawing/2014/main" id="{F7073007-716F-47B2-8E77-9446178464B7}"/>
                </a:ext>
              </a:extLst>
            </p:cNvPr>
            <p:cNvSpPr/>
            <p:nvPr/>
          </p:nvSpPr>
          <p:spPr>
            <a:xfrm>
              <a:off x="3731943" y="1539955"/>
              <a:ext cx="5172368" cy="3096343"/>
            </a:xfrm>
            <a:prstGeom prst="wedgeRoundRectCallout">
              <a:avLst>
                <a:gd name="adj1" fmla="val -63594"/>
                <a:gd name="adj2" fmla="val 39791"/>
                <a:gd name="adj3" fmla="val 16667"/>
              </a:avLst>
            </a:prstGeom>
            <a:solidFill>
              <a:srgbClr val="CCCCFF"/>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spc="10" dirty="0">
                <a:solidFill>
                  <a:srgbClr val="0000FF"/>
                </a:solidFill>
                <a:latin typeface="Arial" panose="020B0604020202020204" pitchFamily="34" charset="0"/>
                <a:cs typeface="Arial" panose="020B0604020202020204" pitchFamily="34" charset="0"/>
              </a:endParaRPr>
            </a:p>
            <a:p>
              <a:endParaRPr lang="en-US" sz="2200" spc="10" dirty="0">
                <a:solidFill>
                  <a:srgbClr val="0000FF"/>
                </a:solidFill>
                <a:latin typeface="Arial" panose="020B0604020202020204" pitchFamily="34" charset="0"/>
                <a:cs typeface="Arial" panose="020B0604020202020204" pitchFamily="34" charset="0"/>
              </a:endParaRPr>
            </a:p>
            <a:p>
              <a:endParaRPr lang="en-US" sz="2200" spc="10" dirty="0">
                <a:solidFill>
                  <a:srgbClr val="0000FF"/>
                </a:solidFill>
                <a:latin typeface="Arial" panose="020B0604020202020204" pitchFamily="34" charset="0"/>
                <a:cs typeface="Arial" panose="020B0604020202020204" pitchFamily="34" charset="0"/>
              </a:endParaRPr>
            </a:p>
            <a:p>
              <a:endParaRPr lang="en-US" sz="2200" spc="10" dirty="0">
                <a:solidFill>
                  <a:srgbClr val="9900CC"/>
                </a:solidFill>
                <a:latin typeface="Arial" panose="020B0604020202020204" pitchFamily="34" charset="0"/>
                <a:cs typeface="Arial" panose="020B0604020202020204" pitchFamily="34" charset="0"/>
              </a:endParaRPr>
            </a:p>
            <a:p>
              <a:endParaRPr lang="en-US" sz="2200" spc="10" dirty="0">
                <a:solidFill>
                  <a:srgbClr val="9900CC"/>
                </a:solidFill>
                <a:latin typeface="Arial" panose="020B0604020202020204" pitchFamily="34" charset="0"/>
                <a:cs typeface="Arial" panose="020B0604020202020204" pitchFamily="34" charset="0"/>
              </a:endParaRPr>
            </a:p>
            <a:p>
              <a:r>
                <a:rPr lang="en-US" sz="2200" spc="10" dirty="0" err="1">
                  <a:solidFill>
                    <a:srgbClr val="9900CC"/>
                  </a:solidFill>
                  <a:latin typeface="Arial" panose="020B0604020202020204" pitchFamily="34" charset="0"/>
                  <a:cs typeface="Arial" panose="020B0604020202020204" pitchFamily="34" charset="0"/>
                </a:rPr>
                <a:t>Menurut</a:t>
              </a:r>
              <a:r>
                <a:rPr lang="en-US" sz="2200" spc="10" dirty="0">
                  <a:solidFill>
                    <a:srgbClr val="9900CC"/>
                  </a:solidFill>
                  <a:latin typeface="Arial" panose="020B0604020202020204" pitchFamily="34" charset="0"/>
                  <a:cs typeface="Arial" panose="020B0604020202020204" pitchFamily="34" charset="0"/>
                </a:rPr>
                <a:t> </a:t>
              </a:r>
              <a:r>
                <a:rPr lang="en-US" sz="2200" spc="10" dirty="0" err="1">
                  <a:solidFill>
                    <a:srgbClr val="9900CC"/>
                  </a:solidFill>
                  <a:latin typeface="Arial" panose="020B0604020202020204" pitchFamily="34" charset="0"/>
                  <a:cs typeface="Arial" panose="020B0604020202020204" pitchFamily="34" charset="0"/>
                </a:rPr>
                <a:t>prinsip</a:t>
              </a:r>
              <a:r>
                <a:rPr lang="en-US" sz="2200" spc="10" dirty="0">
                  <a:solidFill>
                    <a:srgbClr val="9900CC"/>
                  </a:solidFill>
                  <a:latin typeface="Arial" panose="020B0604020202020204" pitchFamily="34" charset="0"/>
                  <a:cs typeface="Arial" panose="020B0604020202020204" pitchFamily="34" charset="0"/>
                </a:rPr>
                <a:t> Merdeka </a:t>
              </a:r>
              <a:r>
                <a:rPr lang="en-US" sz="2200" spc="10" dirty="0" err="1">
                  <a:solidFill>
                    <a:srgbClr val="9900CC"/>
                  </a:solidFill>
                  <a:latin typeface="Arial" panose="020B0604020202020204" pitchFamily="34" charset="0"/>
                  <a:cs typeface="Arial" panose="020B0604020202020204" pitchFamily="34" charset="0"/>
                </a:rPr>
                <a:t>Belajar</a:t>
              </a:r>
              <a:r>
                <a:rPr lang="en-US" sz="2200" spc="10" dirty="0">
                  <a:solidFill>
                    <a:srgbClr val="9900CC"/>
                  </a:solidFill>
                  <a:latin typeface="Arial" panose="020B0604020202020204" pitchFamily="34" charset="0"/>
                  <a:cs typeface="Arial" panose="020B0604020202020204" pitchFamily="34" charset="0"/>
                </a:rPr>
                <a:t>, </a:t>
              </a:r>
              <a:r>
                <a:rPr lang="en-US" sz="2200" spc="10" dirty="0" err="1">
                  <a:solidFill>
                    <a:srgbClr val="9900CC"/>
                  </a:solidFill>
                  <a:latin typeface="Arial" panose="020B0604020202020204" pitchFamily="34" charset="0"/>
                  <a:cs typeface="Arial" panose="020B0604020202020204" pitchFamily="34" charset="0"/>
                </a:rPr>
                <a:t>dalam</a:t>
              </a:r>
              <a:r>
                <a:rPr lang="en-US" sz="2200" spc="10" dirty="0">
                  <a:solidFill>
                    <a:srgbClr val="9900CC"/>
                  </a:solidFill>
                  <a:latin typeface="Arial" panose="020B0604020202020204" pitchFamily="34" charset="0"/>
                  <a:cs typeface="Arial" panose="020B0604020202020204" pitchFamily="34" charset="0"/>
                </a:rPr>
                <a:t> </a:t>
              </a:r>
              <a:r>
                <a:rPr lang="en-US" sz="2200" spc="10" dirty="0" err="1">
                  <a:solidFill>
                    <a:srgbClr val="9900CC"/>
                  </a:solidFill>
                  <a:latin typeface="Arial" panose="020B0604020202020204" pitchFamily="34" charset="0"/>
                  <a:cs typeface="Arial" panose="020B0604020202020204" pitchFamily="34" charset="0"/>
                </a:rPr>
                <a:t>pembelajaran</a:t>
              </a:r>
              <a:r>
                <a:rPr lang="en-US" sz="2200" spc="10" dirty="0">
                  <a:solidFill>
                    <a:srgbClr val="9900CC"/>
                  </a:solidFill>
                  <a:latin typeface="Arial" panose="020B0604020202020204" pitchFamily="34" charset="0"/>
                  <a:cs typeface="Arial" panose="020B0604020202020204" pitchFamily="34" charset="0"/>
                </a:rPr>
                <a:t> </a:t>
              </a:r>
              <a:r>
                <a:rPr lang="en-US" sz="2200" spc="10" dirty="0" err="1">
                  <a:solidFill>
                    <a:srgbClr val="9900CC"/>
                  </a:solidFill>
                  <a:latin typeface="Arial" panose="020B0604020202020204" pitchFamily="34" charset="0"/>
                  <a:cs typeface="Arial" panose="020B0604020202020204" pitchFamily="34" charset="0"/>
                </a:rPr>
                <a:t>apapun</a:t>
              </a:r>
              <a:r>
                <a:rPr lang="en-US" sz="2200" spc="10" dirty="0">
                  <a:solidFill>
                    <a:srgbClr val="9900CC"/>
                  </a:solidFill>
                  <a:latin typeface="Arial" panose="020B0604020202020204" pitchFamily="34" charset="0"/>
                  <a:cs typeface="Arial" panose="020B0604020202020204" pitchFamily="34" charset="0"/>
                </a:rPr>
                <a:t> </a:t>
              </a:r>
              <a:r>
                <a:rPr lang="en-US" sz="2200" spc="10" dirty="0" err="1">
                  <a:solidFill>
                    <a:srgbClr val="9900CC"/>
                  </a:solidFill>
                  <a:latin typeface="Arial" panose="020B0604020202020204" pitchFamily="34" charset="0"/>
                  <a:cs typeface="Arial" panose="020B0604020202020204" pitchFamily="34" charset="0"/>
                </a:rPr>
                <a:t>siswa</a:t>
              </a:r>
              <a:r>
                <a:rPr lang="en-US" sz="2200" spc="10" dirty="0">
                  <a:solidFill>
                    <a:srgbClr val="9900CC"/>
                  </a:solidFill>
                  <a:latin typeface="Arial" panose="020B0604020202020204" pitchFamily="34" charset="0"/>
                  <a:cs typeface="Arial" panose="020B0604020202020204" pitchFamily="34" charset="0"/>
                </a:rPr>
                <a:t>, guru, </a:t>
              </a:r>
              <a:r>
                <a:rPr lang="en-US" sz="2200" spc="10" dirty="0" err="1">
                  <a:solidFill>
                    <a:srgbClr val="9900CC"/>
                  </a:solidFill>
                  <a:latin typeface="Arial" panose="020B0604020202020204" pitchFamily="34" charset="0"/>
                  <a:cs typeface="Arial" panose="020B0604020202020204" pitchFamily="34" charset="0"/>
                </a:rPr>
                <a:t>mahasiswa</a:t>
              </a:r>
              <a:r>
                <a:rPr lang="en-US" sz="2200" spc="10" dirty="0">
                  <a:solidFill>
                    <a:srgbClr val="9900CC"/>
                  </a:solidFill>
                  <a:latin typeface="Arial" panose="020B0604020202020204" pitchFamily="34" charset="0"/>
                  <a:cs typeface="Arial" panose="020B0604020202020204" pitchFamily="34" charset="0"/>
                </a:rPr>
                <a:t> </a:t>
              </a:r>
              <a:r>
                <a:rPr lang="en-ID" sz="2200" dirty="0" err="1">
                  <a:solidFill>
                    <a:srgbClr val="9900CC"/>
                  </a:solidFill>
                  <a:latin typeface="Arial" panose="020B0604020202020204" pitchFamily="34" charset="0"/>
                  <a:ea typeface="Times New Roman" panose="02020603050405020304" pitchFamily="18" charset="0"/>
                  <a:cs typeface="Arial" panose="020B0604020202020204" pitchFamily="34" charset="0"/>
                </a:rPr>
                <a:t>memiliki</a:t>
              </a:r>
              <a:r>
                <a:rPr lang="en-ID" sz="2200" dirty="0">
                  <a:solidFill>
                    <a:srgbClr val="9900CC"/>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kebebasan</a:t>
              </a:r>
              <a:r>
                <a:rPr lang="en-ID"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berinovasi</a:t>
              </a:r>
              <a:r>
                <a:rPr lang="en-ID"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dan </a:t>
              </a:r>
              <a:r>
                <a:rPr lang="en-ID"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kreatif</a:t>
              </a:r>
              <a:r>
                <a:rPr lang="en-ID"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serta</a:t>
              </a:r>
              <a:r>
                <a:rPr lang="en-ID"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belajar</a:t>
              </a:r>
              <a:r>
                <a:rPr lang="en-ID"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dengan</a:t>
              </a:r>
              <a:r>
                <a:rPr lang="en-ID"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mandiri</a:t>
              </a:r>
              <a:r>
                <a:rPr lang="en-ID"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FF0000"/>
                  </a:solidFill>
                  <a:latin typeface="Arial" panose="020B0604020202020204" pitchFamily="34" charset="0"/>
                  <a:ea typeface="Calibri" panose="020F0502020204030204" pitchFamily="34" charset="0"/>
                </a:rPr>
                <a:t>kemerdekaan</a:t>
              </a:r>
              <a:r>
                <a:rPr lang="en-ID" sz="2200" dirty="0">
                  <a:solidFill>
                    <a:srgbClr val="FF0000"/>
                  </a:solidFill>
                  <a:latin typeface="Arial" panose="020B0604020202020204" pitchFamily="34" charset="0"/>
                  <a:ea typeface="Calibri" panose="020F0502020204030204" pitchFamily="34" charset="0"/>
                </a:rPr>
                <a:t> </a:t>
              </a:r>
              <a:r>
                <a:rPr lang="en-ID" sz="2200" dirty="0" err="1">
                  <a:solidFill>
                    <a:srgbClr val="FF0000"/>
                  </a:solidFill>
                  <a:latin typeface="Arial" panose="020B0604020202020204" pitchFamily="34" charset="0"/>
                  <a:ea typeface="Calibri" panose="020F0502020204030204" pitchFamily="34" charset="0"/>
                </a:rPr>
                <a:t>dalam</a:t>
              </a:r>
              <a:r>
                <a:rPr lang="en-ID" sz="2200" dirty="0">
                  <a:solidFill>
                    <a:srgbClr val="FF0000"/>
                  </a:solidFill>
                  <a:latin typeface="Arial" panose="020B0604020202020204" pitchFamily="34" charset="0"/>
                  <a:ea typeface="Calibri" panose="020F0502020204030204" pitchFamily="34" charset="0"/>
                </a:rPr>
                <a:t> </a:t>
              </a:r>
              <a:r>
                <a:rPr lang="en-ID" sz="2200" dirty="0" err="1">
                  <a:solidFill>
                    <a:srgbClr val="FF0000"/>
                  </a:solidFill>
                  <a:latin typeface="Arial" panose="020B0604020202020204" pitchFamily="34" charset="0"/>
                  <a:ea typeface="Calibri" panose="020F0502020204030204" pitchFamily="34" charset="0"/>
                </a:rPr>
                <a:t>berpikir</a:t>
              </a:r>
              <a:r>
                <a:rPr lang="en-ID" sz="2200" dirty="0">
                  <a:solidFill>
                    <a:srgbClr val="FF0000"/>
                  </a:solidFill>
                  <a:latin typeface="Arial" panose="020B0604020202020204" pitchFamily="34" charset="0"/>
                  <a:ea typeface="Calibri" panose="020F0502020204030204" pitchFamily="34" charset="0"/>
                </a:rPr>
                <a:t> dan </a:t>
              </a:r>
              <a:r>
                <a:rPr lang="en-ID" sz="2200" dirty="0" err="1">
                  <a:solidFill>
                    <a:srgbClr val="FF0000"/>
                  </a:solidFill>
                  <a:latin typeface="Arial" panose="020B0604020202020204" pitchFamily="34" charset="0"/>
                  <a:ea typeface="Calibri" panose="020F0502020204030204" pitchFamily="34" charset="0"/>
                </a:rPr>
                <a:t>berekspresi</a:t>
              </a:r>
              <a:r>
                <a:rPr lang="en-ID" sz="2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ID"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Siswa,dan</a:t>
              </a:r>
              <a:r>
                <a:rPr lang="en-ID"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mahasiswa</a:t>
              </a:r>
              <a:r>
                <a:rPr lang="en-ID"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bebas</a:t>
              </a:r>
              <a:r>
                <a:rPr lang="en-ID"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menunjukkan</a:t>
              </a:r>
              <a:r>
                <a:rPr lang="en-ID"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keberagamannya</a:t>
              </a:r>
              <a:r>
                <a:rPr lang="en-ID"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dan </a:t>
              </a:r>
              <a:r>
                <a:rPr lang="en-ID"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cara</a:t>
              </a:r>
              <a:r>
                <a:rPr lang="en-ID"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belajarnya</a:t>
              </a:r>
              <a:r>
                <a:rPr lang="en-ID"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D"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sendiri</a:t>
              </a:r>
              <a:r>
                <a:rPr lang="en-ID"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p>
            <a:p>
              <a:endParaRPr lang="en-ID" sz="2200" dirty="0">
                <a:solidFill>
                  <a:srgbClr val="9900CC"/>
                </a:solidFill>
                <a:latin typeface="Arial" panose="020B0604020202020204" pitchFamily="34" charset="0"/>
                <a:ea typeface="Times New Roman" panose="02020603050405020304" pitchFamily="18" charset="0"/>
                <a:cs typeface="Arial" panose="020B0604020202020204" pitchFamily="34" charset="0"/>
              </a:endParaRPr>
            </a:p>
            <a:p>
              <a:pPr marL="358775" indent="-358775"/>
              <a:endParaRPr lang="en-ID" sz="16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58775" indent="-358775"/>
              <a:endParaRPr lang="en-ID" sz="16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58775" indent="-358775"/>
              <a:endParaRPr lang="en-ID" sz="16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58775" indent="-358775"/>
              <a:endParaRPr lang="en-ID" sz="16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58775" indent="-358775"/>
              <a:endParaRPr lang="en-ID" sz="16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58775" indent="-358775"/>
              <a:endParaRPr lang="en-ID" sz="16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grpSp>
      <p:grpSp>
        <p:nvGrpSpPr>
          <p:cNvPr id="8" name="Group 7">
            <a:extLst>
              <a:ext uri="{FF2B5EF4-FFF2-40B4-BE49-F238E27FC236}">
                <a16:creationId xmlns:a16="http://schemas.microsoft.com/office/drawing/2014/main" id="{52720B8D-6EA1-4213-ADC2-71D1DADA631D}"/>
              </a:ext>
            </a:extLst>
          </p:cNvPr>
          <p:cNvGrpSpPr/>
          <p:nvPr/>
        </p:nvGrpSpPr>
        <p:grpSpPr>
          <a:xfrm>
            <a:off x="323529" y="3226833"/>
            <a:ext cx="8046535" cy="3442527"/>
            <a:chOff x="323529" y="3226833"/>
            <a:chExt cx="8046535" cy="3442527"/>
          </a:xfrm>
        </p:grpSpPr>
        <p:sp>
          <p:nvSpPr>
            <p:cNvPr id="7" name="Text Box 227">
              <a:extLst>
                <a:ext uri="{FF2B5EF4-FFF2-40B4-BE49-F238E27FC236}">
                  <a16:creationId xmlns:a16="http://schemas.microsoft.com/office/drawing/2014/main" id="{847D4A10-BD09-43F3-B4A3-9056F788E913}"/>
                </a:ext>
              </a:extLst>
            </p:cNvPr>
            <p:cNvSpPr txBox="1"/>
            <p:nvPr/>
          </p:nvSpPr>
          <p:spPr>
            <a:xfrm>
              <a:off x="413896" y="3226833"/>
              <a:ext cx="2501919" cy="2025290"/>
            </a:xfrm>
            <a:prstGeom prst="rect">
              <a:avLst/>
            </a:prstGeom>
            <a:solidFill>
              <a:srgbClr val="FFCCFF"/>
            </a:solidFill>
            <a:ln w="635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Tugas</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mengin-terpretasi</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kasus</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adalah</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tugas</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yang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menantang</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&amp;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menyenangkan</a:t>
              </a:r>
              <a:endParaRPr lang="en-ID" sz="2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FB3AA4FB-DD0B-4591-ABAC-05E19AAB6B96}"/>
                </a:ext>
              </a:extLst>
            </p:cNvPr>
            <p:cNvGrpSpPr/>
            <p:nvPr/>
          </p:nvGrpSpPr>
          <p:grpSpPr>
            <a:xfrm>
              <a:off x="323529" y="4644070"/>
              <a:ext cx="8046535" cy="2025290"/>
              <a:chOff x="323529" y="4644070"/>
              <a:chExt cx="8046535" cy="2025290"/>
            </a:xfrm>
          </p:grpSpPr>
          <p:sp>
            <p:nvSpPr>
              <p:cNvPr id="11" name="Flowchart: Punched Tape 10">
                <a:extLst>
                  <a:ext uri="{FF2B5EF4-FFF2-40B4-BE49-F238E27FC236}">
                    <a16:creationId xmlns:a16="http://schemas.microsoft.com/office/drawing/2014/main" id="{6FE854C3-D4A2-4FAC-A77D-5B030B0ACF1C}"/>
                  </a:ext>
                </a:extLst>
              </p:cNvPr>
              <p:cNvSpPr/>
              <p:nvPr/>
            </p:nvSpPr>
            <p:spPr>
              <a:xfrm>
                <a:off x="323529" y="5166949"/>
                <a:ext cx="5328592" cy="1494625"/>
              </a:xfrm>
              <a:prstGeom prst="flowChartPunchedTap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0000FF"/>
                    </a:solidFill>
                    <a:latin typeface="Arial" panose="020B0604020202020204" pitchFamily="34" charset="0"/>
                    <a:cs typeface="Arial" panose="020B0604020202020204" pitchFamily="34" charset="0"/>
                  </a:rPr>
                  <a:t>Nah, </a:t>
                </a:r>
                <a:r>
                  <a:rPr lang="en-US" sz="2200" dirty="0" err="1">
                    <a:solidFill>
                      <a:srgbClr val="0000FF"/>
                    </a:solidFill>
                    <a:latin typeface="Arial" panose="020B0604020202020204" pitchFamily="34" charset="0"/>
                    <a:cs typeface="Arial" panose="020B0604020202020204" pitchFamily="34" charset="0"/>
                  </a:rPr>
                  <a:t>teman-teman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tugas</a:t>
                </a:r>
                <a:r>
                  <a:rPr lang="en-US" sz="2200" dirty="0">
                    <a:solidFill>
                      <a:srgbClr val="0000FF"/>
                    </a:solidFill>
                    <a:latin typeface="Arial" panose="020B0604020202020204" pitchFamily="34" charset="0"/>
                    <a:cs typeface="Arial" panose="020B0604020202020204" pitchFamily="34" charset="0"/>
                  </a:rPr>
                  <a:t> Menyusun </a:t>
                </a:r>
                <a:r>
                  <a:rPr lang="en-US" sz="2200" dirty="0" err="1">
                    <a:solidFill>
                      <a:srgbClr val="0000FF"/>
                    </a:solidFill>
                    <a:latin typeface="Arial" panose="020B0604020202020204" pitchFamily="34" charset="0"/>
                    <a:cs typeface="Arial" panose="020B0604020202020204" pitchFamily="34" charset="0"/>
                  </a:rPr>
                  <a:t>soal</a:t>
                </a:r>
                <a:r>
                  <a:rPr lang="en-US" sz="2200" dirty="0">
                    <a:solidFill>
                      <a:srgbClr val="0000FF"/>
                    </a:solidFill>
                    <a:latin typeface="Arial" panose="020B0604020202020204" pitchFamily="34" charset="0"/>
                    <a:cs typeface="Arial" panose="020B0604020202020204" pitchFamily="34" charset="0"/>
                  </a:rPr>
                  <a:t> Latihan dan </a:t>
                </a:r>
                <a:r>
                  <a:rPr lang="en-US" sz="2200" dirty="0" err="1">
                    <a:solidFill>
                      <a:srgbClr val="0000FF"/>
                    </a:solidFill>
                    <a:latin typeface="Arial" panose="020B0604020202020204" pitchFamily="34" charset="0"/>
                    <a:cs typeface="Arial" panose="020B0604020202020204" pitchFamily="34" charset="0"/>
                  </a:rPr>
                  <a:t>menyelesaikannya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adalah</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sesuai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dengan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prinsip</a:t>
                </a:r>
                <a:r>
                  <a:rPr lang="en-US" sz="2200" dirty="0">
                    <a:solidFill>
                      <a:srgbClr val="0000FF"/>
                    </a:solidFill>
                    <a:latin typeface="Arial" panose="020B0604020202020204" pitchFamily="34" charset="0"/>
                    <a:cs typeface="Arial" panose="020B0604020202020204" pitchFamily="34" charset="0"/>
                  </a:rPr>
                  <a:t> Merdeka </a:t>
                </a:r>
                <a:r>
                  <a:rPr lang="en-US" sz="2200" dirty="0" err="1">
                    <a:solidFill>
                      <a:srgbClr val="0000FF"/>
                    </a:solidFill>
                    <a:latin typeface="Arial" panose="020B0604020202020204" pitchFamily="34" charset="0"/>
                    <a:cs typeface="Arial" panose="020B0604020202020204" pitchFamily="34" charset="0"/>
                  </a:rPr>
                  <a:t>Belajar</a:t>
                </a:r>
                <a:endParaRPr lang="en-ID" sz="2200" dirty="0">
                  <a:solidFill>
                    <a:srgbClr val="0000FF"/>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44CBE431-B75F-45E7-9B11-14DA9FD5183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68145" y="4644070"/>
                <a:ext cx="2501919" cy="2025290"/>
              </a:xfrm>
              <a:prstGeom prst="rect">
                <a:avLst/>
              </a:prstGeom>
            </p:spPr>
          </p:pic>
        </p:grpSp>
      </p:grpSp>
    </p:spTree>
    <p:extLst>
      <p:ext uri="{BB962C8B-B14F-4D97-AF65-F5344CB8AC3E}">
        <p14:creationId xmlns:p14="http://schemas.microsoft.com/office/powerpoint/2010/main" val="240200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3D00834-06F1-4DDC-A76E-5214CD96F426}"/>
              </a:ext>
            </a:extLst>
          </p:cNvPr>
          <p:cNvGrpSpPr/>
          <p:nvPr/>
        </p:nvGrpSpPr>
        <p:grpSpPr>
          <a:xfrm>
            <a:off x="539552" y="297310"/>
            <a:ext cx="6165640" cy="2081931"/>
            <a:chOff x="462882" y="146615"/>
            <a:chExt cx="6165640" cy="2081931"/>
          </a:xfrm>
        </p:grpSpPr>
        <p:pic>
          <p:nvPicPr>
            <p:cNvPr id="2050" name="Picture 2">
              <a:extLst>
                <a:ext uri="{FF2B5EF4-FFF2-40B4-BE49-F238E27FC236}">
                  <a16:creationId xmlns:a16="http://schemas.microsoft.com/office/drawing/2014/main" id="{7370F3AC-C478-4EAF-951F-C383AA554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2" y="219121"/>
              <a:ext cx="2953061" cy="2009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054A7A-4F01-4572-9AC2-4ADC47662F29}"/>
                </a:ext>
              </a:extLst>
            </p:cNvPr>
            <p:cNvSpPr txBox="1"/>
            <p:nvPr/>
          </p:nvSpPr>
          <p:spPr>
            <a:xfrm>
              <a:off x="3347864" y="146615"/>
              <a:ext cx="3280658" cy="1077218"/>
            </a:xfrm>
            <a:prstGeom prst="rect">
              <a:avLst/>
            </a:prstGeom>
            <a:noFill/>
          </p:spPr>
          <p:txBody>
            <a:bodyPr wrap="square" rtlCol="0">
              <a:spAutoFit/>
            </a:bodyPr>
            <a:lstStyle/>
            <a:p>
              <a:r>
                <a:rPr lang="en-US" sz="1600" b="1" dirty="0">
                  <a:solidFill>
                    <a:srgbClr val="FF0000"/>
                  </a:solidFill>
                  <a:latin typeface="Arial" panose="020B0604020202020204" pitchFamily="34" charset="0"/>
                  <a:cs typeface="Arial" panose="020B0604020202020204" pitchFamily="34" charset="0"/>
                </a:rPr>
                <a:t>IKIP </a:t>
              </a:r>
              <a:r>
                <a:rPr lang="en-US" sz="1600" b="1" dirty="0" err="1">
                  <a:solidFill>
                    <a:srgbClr val="FF0000"/>
                  </a:solidFill>
                  <a:latin typeface="Arial" panose="020B0604020202020204" pitchFamily="34" charset="0"/>
                  <a:cs typeface="Arial" panose="020B0604020202020204" pitchFamily="34" charset="0"/>
                </a:rPr>
                <a:t>Siliwangi</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Selenggarakan</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Diskusi</a:t>
              </a:r>
              <a:r>
                <a:rPr lang="en-US" sz="1600" b="1" dirty="0">
                  <a:solidFill>
                    <a:srgbClr val="FF0000"/>
                  </a:solidFill>
                  <a:latin typeface="Arial" panose="020B0604020202020204" pitchFamily="34" charset="0"/>
                  <a:cs typeface="Arial" panose="020B0604020202020204" pitchFamily="34" charset="0"/>
                </a:rPr>
                <a:t> Pendidikan </a:t>
              </a:r>
              <a:r>
                <a:rPr lang="en-US" sz="1600" b="1" dirty="0" err="1">
                  <a:solidFill>
                    <a:srgbClr val="FF0000"/>
                  </a:solidFill>
                  <a:latin typeface="Arial" panose="020B0604020202020204" pitchFamily="34" charset="0"/>
                  <a:cs typeface="Arial" panose="020B0604020202020204" pitchFamily="34" charset="0"/>
                </a:rPr>
                <a:t>Dengan</a:t>
              </a:r>
              <a:r>
                <a:rPr lang="en-US" sz="1600" b="1" dirty="0">
                  <a:solidFill>
                    <a:srgbClr val="FF0000"/>
                  </a:solidFill>
                  <a:latin typeface="Arial" panose="020B0604020202020204" pitchFamily="34" charset="0"/>
                  <a:cs typeface="Arial" panose="020B0604020202020204" pitchFamily="34" charset="0"/>
                </a:rPr>
                <a:t> IPG </a:t>
              </a:r>
            </a:p>
            <a:p>
              <a:r>
                <a:rPr lang="en-US" sz="1600" b="1" dirty="0" err="1">
                  <a:solidFill>
                    <a:srgbClr val="FF0000"/>
                  </a:solidFill>
                  <a:latin typeface="Arial" panose="020B0604020202020204" pitchFamily="34" charset="0"/>
                  <a:cs typeface="Arial" panose="020B0604020202020204" pitchFamily="34" charset="0"/>
                </a:rPr>
                <a:t>Kampus</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Husein</a:t>
              </a:r>
              <a:r>
                <a:rPr lang="en-US" sz="1600" b="1" dirty="0">
                  <a:solidFill>
                    <a:srgbClr val="FF0000"/>
                  </a:solidFill>
                  <a:latin typeface="Arial" panose="020B0604020202020204" pitchFamily="34" charset="0"/>
                  <a:cs typeface="Arial" panose="020B0604020202020204" pitchFamily="34" charset="0"/>
                </a:rPr>
                <a:t> On Malaysia, 2018</a:t>
              </a:r>
              <a:endParaRPr lang="en-ID" sz="1600" b="1" dirty="0">
                <a:solidFill>
                  <a:srgbClr val="FF0000"/>
                </a:solidFill>
                <a:latin typeface="Arial" panose="020B0604020202020204" pitchFamily="34" charset="0"/>
                <a:cs typeface="Arial" panose="020B0604020202020204" pitchFamily="34" charset="0"/>
              </a:endParaRPr>
            </a:p>
          </p:txBody>
        </p:sp>
      </p:grpSp>
      <p:sp>
        <p:nvSpPr>
          <p:cNvPr id="7" name="Speech Bubble: Rectangle with Corners Rounded 6">
            <a:extLst>
              <a:ext uri="{FF2B5EF4-FFF2-40B4-BE49-F238E27FC236}">
                <a16:creationId xmlns:a16="http://schemas.microsoft.com/office/drawing/2014/main" id="{A92FA0E2-BDF4-48B7-8325-5B3C440ED032}"/>
              </a:ext>
            </a:extLst>
          </p:cNvPr>
          <p:cNvSpPr/>
          <p:nvPr/>
        </p:nvSpPr>
        <p:spPr>
          <a:xfrm>
            <a:off x="723171" y="2606552"/>
            <a:ext cx="7697657" cy="3744416"/>
          </a:xfrm>
          <a:prstGeom prst="wedgeRoundRectCallout">
            <a:avLst>
              <a:gd name="adj1" fmla="val -38018"/>
              <a:gd name="adj2" fmla="val 58420"/>
              <a:gd name="adj3" fmla="val 16667"/>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rgbClr val="0000FF"/>
              </a:solidFill>
              <a:latin typeface="Arial" panose="020B0604020202020204" pitchFamily="34" charset="0"/>
              <a:cs typeface="Arial" panose="020B0604020202020204" pitchFamily="34" charset="0"/>
            </a:endParaRPr>
          </a:p>
          <a:p>
            <a:endParaRPr lang="en-US" sz="2200" dirty="0">
              <a:solidFill>
                <a:srgbClr val="0000FF"/>
              </a:solidFill>
              <a:latin typeface="Arial" panose="020B0604020202020204" pitchFamily="34" charset="0"/>
              <a:cs typeface="Arial" panose="020B0604020202020204" pitchFamily="34" charset="0"/>
            </a:endParaRPr>
          </a:p>
          <a:p>
            <a:r>
              <a:rPr lang="en-US" sz="2200" dirty="0" err="1">
                <a:solidFill>
                  <a:srgbClr val="0000FF"/>
                </a:solidFill>
                <a:latin typeface="Arial" panose="020B0604020202020204" pitchFamily="34" charset="0"/>
                <a:cs typeface="Arial" panose="020B0604020202020204" pitchFamily="34" charset="0"/>
              </a:rPr>
              <a:t>Hakekat</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Matematika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adalah</a:t>
            </a:r>
            <a:r>
              <a:rPr lang="en-US" sz="2200" dirty="0">
                <a:solidFill>
                  <a:srgbClr val="0000FF"/>
                </a:solidFill>
                <a:latin typeface="Arial" panose="020B0604020202020204" pitchFamily="34" charset="0"/>
                <a:cs typeface="Arial" panose="020B0604020202020204" pitchFamily="34" charset="0"/>
              </a:rPr>
              <a:t>:</a:t>
            </a:r>
            <a:endParaRPr lang="en-ID" sz="2200" dirty="0">
              <a:solidFill>
                <a:srgbClr val="0000FF"/>
              </a:solidFill>
              <a:latin typeface="Arial" panose="020B0604020202020204" pitchFamily="34" charset="0"/>
              <a:cs typeface="Arial" panose="020B0604020202020204" pitchFamily="34" charset="0"/>
            </a:endParaRPr>
          </a:p>
          <a:p>
            <a:pPr marL="446088" lvl="0" indent="-446088"/>
            <a:r>
              <a:rPr lang="en-US" sz="2200" dirty="0">
                <a:solidFill>
                  <a:srgbClr val="0000FF"/>
                </a:solidFill>
                <a:latin typeface="Arial" panose="020B0604020202020204" pitchFamily="34" charset="0"/>
                <a:cs typeface="Arial" panose="020B0604020202020204" pitchFamily="34" charset="0"/>
              </a:rPr>
              <a:t> 1. </a:t>
            </a:r>
            <a:r>
              <a:rPr lang="en-US" sz="2200" dirty="0" err="1">
                <a:solidFill>
                  <a:srgbClr val="0000FF"/>
                </a:solidFill>
                <a:latin typeface="Arial" panose="020B0604020202020204" pitchFamily="34" charset="0"/>
                <a:cs typeface="Arial" panose="020B0604020202020204" pitchFamily="34" charset="0"/>
              </a:rPr>
              <a:t>Kegiatan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manusia</a:t>
            </a:r>
            <a:r>
              <a:rPr lang="en-US" sz="2200" dirty="0">
                <a:solidFill>
                  <a:srgbClr val="0000FF"/>
                </a:solidFill>
                <a:latin typeface="Arial" panose="020B0604020202020204" pitchFamily="34" charset="0"/>
                <a:cs typeface="Arial" panose="020B0604020202020204" pitchFamily="34" charset="0"/>
              </a:rPr>
              <a:t>, proses yang </a:t>
            </a:r>
            <a:r>
              <a:rPr lang="en-US" sz="2200" dirty="0" err="1">
                <a:solidFill>
                  <a:srgbClr val="0000FF"/>
                </a:solidFill>
                <a:latin typeface="Arial" panose="020B0604020202020204" pitchFamily="34" charset="0"/>
                <a:cs typeface="Arial" panose="020B0604020202020204" pitchFamily="34" charset="0"/>
              </a:rPr>
              <a:t>aktif</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dinamik</a:t>
            </a:r>
            <a:r>
              <a:rPr lang="en-US" sz="2200" dirty="0">
                <a:solidFill>
                  <a:srgbClr val="0000FF"/>
                </a:solidFill>
                <a:latin typeface="Arial" panose="020B0604020202020204" pitchFamily="34" charset="0"/>
                <a:cs typeface="Arial" panose="020B0604020202020204" pitchFamily="34" charset="0"/>
              </a:rPr>
              <a:t>, dan </a:t>
            </a:r>
            <a:r>
              <a:rPr lang="en-US" sz="2200" dirty="0" err="1">
                <a:solidFill>
                  <a:srgbClr val="0000FF"/>
                </a:solidFill>
                <a:latin typeface="Arial" panose="020B0604020202020204" pitchFamily="34" charset="0"/>
                <a:cs typeface="Arial" panose="020B0604020202020204" pitchFamily="34" charset="0"/>
              </a:rPr>
              <a:t>generatif</a:t>
            </a:r>
            <a:endParaRPr lang="en-ID" sz="2200" dirty="0">
              <a:solidFill>
                <a:srgbClr val="0000FF"/>
              </a:solidFill>
              <a:latin typeface="Arial" panose="020B0604020202020204" pitchFamily="34" charset="0"/>
              <a:cs typeface="Arial" panose="020B0604020202020204" pitchFamily="34" charset="0"/>
            </a:endParaRPr>
          </a:p>
          <a:p>
            <a:pPr marL="446088" indent="-446088"/>
            <a:r>
              <a:rPr lang="en-ID" sz="2200" dirty="0">
                <a:solidFill>
                  <a:srgbClr val="0000FF"/>
                </a:solidFill>
                <a:latin typeface="Arial" panose="020B0604020202020204" pitchFamily="34" charset="0"/>
                <a:cs typeface="Arial" panose="020B0604020202020204" pitchFamily="34" charset="0"/>
              </a:rPr>
              <a:t> </a:t>
            </a:r>
            <a:r>
              <a:rPr lang="id-ID" sz="2200" dirty="0">
                <a:solidFill>
                  <a:srgbClr val="0000FF"/>
                </a:solidFill>
                <a:latin typeface="Arial" panose="020B0604020202020204" pitchFamily="34" charset="0"/>
                <a:cs typeface="Arial" panose="020B0604020202020204" pitchFamily="34" charset="0"/>
              </a:rPr>
              <a:t>2.   </a:t>
            </a:r>
            <a:r>
              <a:rPr lang="en-US" sz="2200" dirty="0">
                <a:solidFill>
                  <a:srgbClr val="0000FF"/>
                </a:solidFill>
                <a:latin typeface="Arial" panose="020B0604020202020204" pitchFamily="34" charset="0"/>
                <a:cs typeface="Arial" panose="020B0604020202020204" pitchFamily="34" charset="0"/>
              </a:rPr>
              <a:t>Bahasa </a:t>
            </a:r>
            <a:r>
              <a:rPr lang="en-US" sz="2200" dirty="0" err="1">
                <a:solidFill>
                  <a:srgbClr val="0000FF"/>
                </a:solidFill>
                <a:latin typeface="Arial" panose="020B0604020202020204" pitchFamily="34" charset="0"/>
                <a:cs typeface="Arial" panose="020B0604020202020204" pitchFamily="34" charset="0"/>
              </a:rPr>
              <a:t>simbol</a:t>
            </a:r>
            <a:r>
              <a:rPr lang="en-US" sz="2200" dirty="0">
                <a:solidFill>
                  <a:srgbClr val="0000FF"/>
                </a:solidFill>
                <a:latin typeface="Arial" panose="020B0604020202020204" pitchFamily="34" charset="0"/>
                <a:cs typeface="Arial" panose="020B0604020202020204" pitchFamily="34" charset="0"/>
              </a:rPr>
              <a:t> y</a:t>
            </a:r>
            <a:r>
              <a:rPr lang="id-ID" sz="2200" dirty="0">
                <a:solidFill>
                  <a:srgbClr val="0000FF"/>
                </a:solidFill>
                <a:latin typeface="Arial" panose="020B0604020202020204" pitchFamily="34" charset="0"/>
                <a:cs typeface="Arial" panose="020B0604020202020204" pitchFamily="34" charset="0"/>
              </a:rPr>
              <a:t>an</a:t>
            </a:r>
            <a:r>
              <a:rPr lang="en-US" sz="2200" dirty="0">
                <a:solidFill>
                  <a:srgbClr val="0000FF"/>
                </a:solidFill>
                <a:latin typeface="Arial" panose="020B0604020202020204" pitchFamily="34" charset="0"/>
                <a:cs typeface="Arial" panose="020B0604020202020204" pitchFamily="34" charset="0"/>
              </a:rPr>
              <a:t>g </a:t>
            </a:r>
            <a:r>
              <a:rPr lang="en-US" sz="2200" dirty="0" err="1">
                <a:solidFill>
                  <a:srgbClr val="0000FF"/>
                </a:solidFill>
                <a:latin typeface="Arial" panose="020B0604020202020204" pitchFamily="34" charset="0"/>
                <a:cs typeface="Arial" panose="020B0604020202020204" pitchFamily="34" charset="0"/>
              </a:rPr>
              <a:t>efisien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teratur</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berkemampuan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analisis</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kuantitatif</a:t>
            </a:r>
            <a:r>
              <a:rPr lang="en-US" sz="2200" dirty="0">
                <a:solidFill>
                  <a:srgbClr val="0000FF"/>
                </a:solidFill>
                <a:latin typeface="Arial" panose="020B0604020202020204" pitchFamily="34" charset="0"/>
                <a:cs typeface="Arial" panose="020B0604020202020204" pitchFamily="34" charset="0"/>
              </a:rPr>
              <a:t> </a:t>
            </a:r>
            <a:endParaRPr lang="en-ID" sz="2200" dirty="0">
              <a:solidFill>
                <a:srgbClr val="0000FF"/>
              </a:solidFill>
              <a:latin typeface="Arial" panose="020B0604020202020204" pitchFamily="34" charset="0"/>
              <a:cs typeface="Arial" panose="020B0604020202020204" pitchFamily="34" charset="0"/>
            </a:endParaRPr>
          </a:p>
          <a:p>
            <a:pPr marL="271463" lvl="0" indent="-271463"/>
            <a:r>
              <a:rPr lang="en-US" sz="2200" dirty="0">
                <a:solidFill>
                  <a:srgbClr val="0000FF"/>
                </a:solidFill>
                <a:latin typeface="Arial" panose="020B0604020202020204" pitchFamily="34" charset="0"/>
                <a:cs typeface="Arial" panose="020B0604020202020204" pitchFamily="34" charset="0"/>
              </a:rPr>
              <a:t>3. </a:t>
            </a:r>
            <a:r>
              <a:rPr lang="en-US" sz="2200" dirty="0" err="1">
                <a:solidFill>
                  <a:srgbClr val="0000FF"/>
                </a:solidFill>
                <a:latin typeface="Arial" panose="020B0604020202020204" pitchFamily="34" charset="0"/>
                <a:cs typeface="Arial" panose="020B0604020202020204" pitchFamily="34" charset="0"/>
              </a:rPr>
              <a:t>Ilmu</a:t>
            </a:r>
            <a:r>
              <a:rPr lang="en-US" sz="2200" dirty="0">
                <a:solidFill>
                  <a:srgbClr val="0000FF"/>
                </a:solidFill>
                <a:latin typeface="Arial" panose="020B0604020202020204" pitchFamily="34" charset="0"/>
                <a:cs typeface="Arial" panose="020B0604020202020204" pitchFamily="34" charset="0"/>
              </a:rPr>
              <a:t> yang </a:t>
            </a:r>
            <a:r>
              <a:rPr lang="en-US" sz="2200" dirty="0" err="1">
                <a:solidFill>
                  <a:srgbClr val="0000FF"/>
                </a:solidFill>
                <a:latin typeface="Arial" panose="020B0604020202020204" pitchFamily="34" charset="0"/>
                <a:cs typeface="Arial" panose="020B0604020202020204" pitchFamily="34" charset="0"/>
              </a:rPr>
              <a:t>terstruktur,sistimatis</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deduktif</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logis</a:t>
            </a:r>
            <a:r>
              <a:rPr lang="en-US" sz="2200" dirty="0">
                <a:solidFill>
                  <a:srgbClr val="0000FF"/>
                </a:solidFill>
                <a:latin typeface="Arial" panose="020B0604020202020204" pitchFamily="34" charset="0"/>
                <a:cs typeface="Arial" panose="020B0604020202020204" pitchFamily="34" charset="0"/>
              </a:rPr>
              <a:t> dan  </a:t>
            </a:r>
            <a:r>
              <a:rPr lang="en-US" sz="2200" dirty="0" err="1">
                <a:solidFill>
                  <a:srgbClr val="0000FF"/>
                </a:solidFill>
                <a:latin typeface="Arial" panose="020B0604020202020204" pitchFamily="34" charset="0"/>
                <a:cs typeface="Arial" panose="020B0604020202020204" pitchFamily="34" charset="0"/>
              </a:rPr>
              <a:t>aksiomatik</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diawali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dengan</a:t>
            </a:r>
            <a:r>
              <a:rPr lang="en-US" sz="2200" dirty="0">
                <a:solidFill>
                  <a:srgbClr val="0000FF"/>
                </a:solidFill>
                <a:latin typeface="Arial" panose="020B0604020202020204" pitchFamily="34" charset="0"/>
                <a:cs typeface="Arial" panose="020B0604020202020204" pitchFamily="34" charset="0"/>
              </a:rPr>
              <a:t>  proses </a:t>
            </a:r>
            <a:r>
              <a:rPr lang="en-US" sz="2200" dirty="0" err="1">
                <a:solidFill>
                  <a:srgbClr val="0000FF"/>
                </a:solidFill>
                <a:latin typeface="Arial" panose="020B0604020202020204" pitchFamily="34" charset="0"/>
                <a:cs typeface="Arial" panose="020B0604020202020204" pitchFamily="34" charset="0"/>
              </a:rPr>
              <a:t>induktif</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menyusun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konjektur</a:t>
            </a:r>
            <a:r>
              <a:rPr lang="en-US" sz="2200" dirty="0">
                <a:solidFill>
                  <a:srgbClr val="0000FF"/>
                </a:solidFill>
                <a:latin typeface="Arial" panose="020B0604020202020204" pitchFamily="34" charset="0"/>
                <a:cs typeface="Arial" panose="020B0604020202020204" pitchFamily="34" charset="0"/>
              </a:rPr>
              <a:t>, model </a:t>
            </a:r>
            <a:r>
              <a:rPr lang="en-US" sz="2200" dirty="0" err="1">
                <a:solidFill>
                  <a:srgbClr val="0000FF"/>
                </a:solidFill>
                <a:latin typeface="Arial" panose="020B0604020202020204" pitchFamily="34" charset="0"/>
                <a:cs typeface="Arial" panose="020B0604020202020204" pitchFamily="34" charset="0"/>
              </a:rPr>
              <a:t>matematika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analogi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generalisasi</a:t>
            </a:r>
            <a:endParaRPr lang="en-ID" sz="2200" dirty="0">
              <a:solidFill>
                <a:srgbClr val="0000FF"/>
              </a:solidFill>
              <a:latin typeface="Arial" panose="020B0604020202020204" pitchFamily="34" charset="0"/>
              <a:cs typeface="Arial" panose="020B0604020202020204" pitchFamily="34" charset="0"/>
            </a:endParaRPr>
          </a:p>
          <a:p>
            <a:r>
              <a:rPr lang="en-US" sz="2200" dirty="0">
                <a:solidFill>
                  <a:srgbClr val="0000FF"/>
                </a:solidFill>
                <a:latin typeface="Arial" panose="020B0604020202020204" pitchFamily="34" charset="0"/>
                <a:cs typeface="Arial" panose="020B0604020202020204" pitchFamily="34" charset="0"/>
              </a:rPr>
              <a:t>4. </a:t>
            </a:r>
            <a:r>
              <a:rPr lang="en-US" sz="2200" dirty="0" err="1">
                <a:solidFill>
                  <a:srgbClr val="0000FF"/>
                </a:solidFill>
                <a:latin typeface="Arial" panose="020B0604020202020204" pitchFamily="34" charset="0"/>
                <a:cs typeface="Arial" panose="020B0604020202020204" pitchFamily="34" charset="0"/>
              </a:rPr>
              <a:t>Ilmu</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bantu</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untuk</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disiplin</a:t>
            </a:r>
            <a:r>
              <a:rPr lang="en-US" sz="2200" dirty="0">
                <a:solidFill>
                  <a:srgbClr val="0000FF"/>
                </a:solidFill>
                <a:latin typeface="Arial" panose="020B0604020202020204" pitchFamily="34" charset="0"/>
                <a:cs typeface="Arial" panose="020B0604020202020204" pitchFamily="34" charset="0"/>
              </a:rPr>
              <a:t> lain dan </a:t>
            </a:r>
            <a:r>
              <a:rPr lang="en-US" sz="2200" dirty="0" err="1">
                <a:solidFill>
                  <a:srgbClr val="0000FF"/>
                </a:solidFill>
                <a:latin typeface="Arial" panose="020B0604020202020204" pitchFamily="34" charset="0"/>
                <a:cs typeface="Arial" panose="020B0604020202020204" pitchFamily="34" charset="0"/>
              </a:rPr>
              <a:t>masalah</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sehar-hari</a:t>
            </a:r>
            <a:r>
              <a:rPr lang="en-US" sz="2200" dirty="0">
                <a:solidFill>
                  <a:srgbClr val="0000FF"/>
                </a:solidFill>
                <a:latin typeface="Arial" panose="020B0604020202020204" pitchFamily="34" charset="0"/>
                <a:cs typeface="Arial" panose="020B0604020202020204" pitchFamily="34" charset="0"/>
              </a:rPr>
              <a:t> </a:t>
            </a:r>
            <a:endParaRPr lang="en-ID" sz="2200" dirty="0">
              <a:solidFill>
                <a:srgbClr val="0000FF"/>
              </a:solidFill>
              <a:latin typeface="Arial" panose="020B0604020202020204" pitchFamily="34" charset="0"/>
              <a:cs typeface="Arial" panose="020B0604020202020204" pitchFamily="34" charset="0"/>
            </a:endParaRPr>
          </a:p>
          <a:p>
            <a:pPr marL="446088" indent="-446088"/>
            <a:r>
              <a:rPr lang="en-US" sz="2200" dirty="0">
                <a:solidFill>
                  <a:srgbClr val="0000FF"/>
                </a:solidFill>
                <a:latin typeface="Arial" panose="020B0604020202020204" pitchFamily="34" charset="0"/>
                <a:cs typeface="Arial" panose="020B0604020202020204" pitchFamily="34" charset="0"/>
              </a:rPr>
              <a:t>5.</a:t>
            </a:r>
            <a:r>
              <a:rPr lang="id-ID" sz="2200" dirty="0">
                <a:solidFill>
                  <a:srgbClr val="0000FF"/>
                </a:solidFill>
                <a:latin typeface="Arial" panose="020B0604020202020204" pitchFamily="34" charset="0"/>
                <a:cs typeface="Arial" panose="020B0604020202020204" pitchFamily="34" charset="0"/>
              </a:rPr>
              <a:t>Melatih </a:t>
            </a:r>
            <a:r>
              <a:rPr lang="en-US" sz="2200" dirty="0" err="1">
                <a:solidFill>
                  <a:srgbClr val="0000FF"/>
                </a:solidFill>
                <a:latin typeface="Arial" panose="020B0604020202020204" pitchFamily="34" charset="0"/>
                <a:cs typeface="Arial" panose="020B0604020202020204" pitchFamily="34" charset="0"/>
              </a:rPr>
              <a:t>individu</a:t>
            </a:r>
            <a:r>
              <a:rPr lang="en-US" sz="2200" dirty="0">
                <a:solidFill>
                  <a:srgbClr val="0000FF"/>
                </a:solidFill>
                <a:latin typeface="Arial" panose="020B0604020202020204" pitchFamily="34" charset="0"/>
                <a:cs typeface="Arial" panose="020B0604020202020204" pitchFamily="34" charset="0"/>
              </a:rPr>
              <a:t> </a:t>
            </a:r>
            <a:r>
              <a:rPr lang="id-ID" sz="2200" dirty="0">
                <a:solidFill>
                  <a:srgbClr val="0000FF"/>
                </a:solidFill>
                <a:latin typeface="Arial" panose="020B0604020202020204" pitchFamily="34" charset="0"/>
                <a:cs typeface="Arial" panose="020B0604020202020204" pitchFamily="34" charset="0"/>
              </a:rPr>
              <a:t>b</a:t>
            </a:r>
            <a:r>
              <a:rPr lang="en-US" sz="2200" dirty="0" err="1">
                <a:solidFill>
                  <a:srgbClr val="0000FF"/>
                </a:solidFill>
                <a:latin typeface="Arial" panose="020B0604020202020204" pitchFamily="34" charset="0"/>
                <a:cs typeface="Arial" panose="020B0604020202020204" pitchFamily="34" charset="0"/>
              </a:rPr>
              <a:t>erfikir</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rasional</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kritis</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obyektif</a:t>
            </a:r>
            <a:r>
              <a:rPr lang="en-US" sz="2200" dirty="0">
                <a:solidFill>
                  <a:srgbClr val="0000FF"/>
                </a:solidFill>
                <a:latin typeface="Arial" panose="020B0604020202020204" pitchFamily="34" charset="0"/>
                <a:cs typeface="Arial" panose="020B0604020202020204" pitchFamily="34" charset="0"/>
              </a:rPr>
              <a:t> dan </a:t>
            </a:r>
            <a:r>
              <a:rPr lang="en-US" sz="2200" dirty="0" err="1">
                <a:solidFill>
                  <a:srgbClr val="0000FF"/>
                </a:solidFill>
                <a:latin typeface="Arial" panose="020B0604020202020204" pitchFamily="34" charset="0"/>
                <a:cs typeface="Arial" panose="020B0604020202020204" pitchFamily="34" charset="0"/>
              </a:rPr>
              <a:t>terbuka</a:t>
            </a:r>
            <a:endParaRPr lang="en-US" sz="2200" dirty="0">
              <a:solidFill>
                <a:srgbClr val="0000FF"/>
              </a:solidFill>
              <a:latin typeface="Arial" panose="020B0604020202020204" pitchFamily="34" charset="0"/>
              <a:cs typeface="Arial" panose="020B0604020202020204" pitchFamily="34" charset="0"/>
            </a:endParaRPr>
          </a:p>
          <a:p>
            <a:pPr marL="446088" indent="-446088"/>
            <a:endParaRPr lang="en-US" sz="2200" dirty="0">
              <a:solidFill>
                <a:srgbClr val="0000FF"/>
              </a:solidFill>
              <a:latin typeface="Arial" panose="020B0604020202020204" pitchFamily="34" charset="0"/>
              <a:cs typeface="Arial" panose="020B0604020202020204" pitchFamily="34" charset="0"/>
            </a:endParaRPr>
          </a:p>
          <a:p>
            <a:pPr marL="446088" indent="-446088"/>
            <a:endParaRPr lang="en-ID" sz="2200" dirty="0">
              <a:solidFill>
                <a:srgbClr val="0000FF"/>
              </a:solidFill>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1C9B37B1-E5C2-4540-8023-794E94FF756A}"/>
              </a:ext>
            </a:extLst>
          </p:cNvPr>
          <p:cNvSpPr/>
          <p:nvPr/>
        </p:nvSpPr>
        <p:spPr>
          <a:xfrm>
            <a:off x="3851920" y="1124744"/>
            <a:ext cx="4097257" cy="992377"/>
          </a:xfrm>
          <a:prstGeom prst="wedgeRoundRectCallout">
            <a:avLst>
              <a:gd name="adj1" fmla="val -2470"/>
              <a:gd name="adj2" fmla="val 72425"/>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2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Mari </a:t>
            </a:r>
            <a:r>
              <a:rPr lang="en-US" sz="2200" dirty="0" err="1">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teman</a:t>
            </a:r>
            <a:r>
              <a:rPr lang="en-US" sz="22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kita</a:t>
            </a:r>
            <a:r>
              <a:rPr lang="en-US" sz="22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bandingkan</a:t>
            </a:r>
            <a:r>
              <a:rPr lang="en-US" sz="22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dengan</a:t>
            </a:r>
            <a:r>
              <a:rPr lang="en-US" sz="22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Rangkuman</a:t>
            </a:r>
            <a:r>
              <a:rPr lang="en-US" sz="22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berikut</a:t>
            </a:r>
            <a:endParaRPr lang="en-ID" sz="2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41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F6F89A-1BB9-4C73-862F-E2667C08C075}"/>
              </a:ext>
            </a:extLst>
          </p:cNvPr>
          <p:cNvGrpSpPr/>
          <p:nvPr/>
        </p:nvGrpSpPr>
        <p:grpSpPr>
          <a:xfrm>
            <a:off x="336887" y="331230"/>
            <a:ext cx="4019089" cy="2566932"/>
            <a:chOff x="4902057" y="2874699"/>
            <a:chExt cx="4372736" cy="2566932"/>
          </a:xfrm>
        </p:grpSpPr>
        <p:pic>
          <p:nvPicPr>
            <p:cNvPr id="2050" name="Picture 2">
              <a:extLst>
                <a:ext uri="{FF2B5EF4-FFF2-40B4-BE49-F238E27FC236}">
                  <a16:creationId xmlns:a16="http://schemas.microsoft.com/office/drawing/2014/main" id="{F03D2BA5-A288-4B62-A334-8BF5C60CD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057" y="2874699"/>
              <a:ext cx="4304134" cy="2356371"/>
            </a:xfrm>
            <a:prstGeom prst="rect">
              <a:avLst/>
            </a:prstGeom>
            <a:noFill/>
            <a:ln>
              <a:solidFill>
                <a:srgbClr val="000099"/>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A5A9E65-AD88-4CCC-9D01-27BFBC80DF7B}"/>
                </a:ext>
              </a:extLst>
            </p:cNvPr>
            <p:cNvSpPr txBox="1"/>
            <p:nvPr/>
          </p:nvSpPr>
          <p:spPr>
            <a:xfrm>
              <a:off x="4905195" y="4518301"/>
              <a:ext cx="4369598" cy="923330"/>
            </a:xfrm>
            <a:prstGeom prst="rect">
              <a:avLst/>
            </a:prstGeom>
            <a:noFill/>
          </p:spPr>
          <p:txBody>
            <a:bodyPr wrap="square">
              <a:spAutoFit/>
            </a:bodyPr>
            <a:lstStyle/>
            <a:p>
              <a:pPr algn="ctr"/>
              <a:r>
                <a:rPr lang="en-US" b="1" dirty="0">
                  <a:solidFill>
                    <a:srgbClr val="FFFF00"/>
                  </a:solidFill>
                  <a:latin typeface="Arial" panose="020B0604020202020204" pitchFamily="34" charset="0"/>
                  <a:cs typeface="Arial" panose="020B0604020202020204" pitchFamily="34" charset="0"/>
                </a:rPr>
                <a:t>IKIP SILIWANGI</a:t>
              </a:r>
              <a:r>
                <a:rPr lang="en-US" dirty="0">
                  <a:solidFill>
                    <a:srgbClr val="FFFF00"/>
                  </a:solidFill>
                  <a:latin typeface="Arial" panose="020B0604020202020204" pitchFamily="34" charset="0"/>
                  <a:cs typeface="Arial" panose="020B0604020202020204" pitchFamily="34" charset="0"/>
                </a:rPr>
                <a:t> </a:t>
              </a:r>
            </a:p>
            <a:p>
              <a:pPr algn="ctr"/>
              <a:r>
                <a:rPr lang="en-US" b="1" dirty="0">
                  <a:solidFill>
                    <a:srgbClr val="FFFF00"/>
                  </a:solidFill>
                  <a:latin typeface="Arial" panose="020B0604020202020204" pitchFamily="34" charset="0"/>
                  <a:cs typeface="Arial" panose="020B0604020202020204" pitchFamily="34" charset="0"/>
                </a:rPr>
                <a:t>KAMPUS  BERKUALITAS,</a:t>
              </a:r>
            </a:p>
            <a:p>
              <a:pPr algn="ctr"/>
              <a:r>
                <a:rPr lang="en-US" b="1" dirty="0">
                  <a:solidFill>
                    <a:srgbClr val="FFFF00"/>
                  </a:solidFill>
                  <a:latin typeface="Arial" panose="020B0604020202020204" pitchFamily="34" charset="0"/>
                  <a:cs typeface="Arial" panose="020B0604020202020204" pitchFamily="34" charset="0"/>
                </a:rPr>
                <a:t> BIAYA PAS  </a:t>
              </a:r>
            </a:p>
          </p:txBody>
        </p:sp>
      </p:grpSp>
      <p:sp>
        <p:nvSpPr>
          <p:cNvPr id="4" name="Flowchart: Alternate Process 3">
            <a:extLst>
              <a:ext uri="{FF2B5EF4-FFF2-40B4-BE49-F238E27FC236}">
                <a16:creationId xmlns:a16="http://schemas.microsoft.com/office/drawing/2014/main" id="{47013A7B-093A-413A-958E-0791D9018E90}"/>
              </a:ext>
            </a:extLst>
          </p:cNvPr>
          <p:cNvSpPr/>
          <p:nvPr/>
        </p:nvSpPr>
        <p:spPr>
          <a:xfrm>
            <a:off x="4667710" y="332656"/>
            <a:ext cx="4265941" cy="2210773"/>
          </a:xfrm>
          <a:prstGeom prst="flowChartAlternateProcess">
            <a:avLst/>
          </a:prstGeom>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006600"/>
              </a:solidFill>
              <a:latin typeface="Arial" panose="020B0604020202020204" pitchFamily="34" charset="0"/>
              <a:cs typeface="Arial" panose="020B0604020202020204" pitchFamily="34" charset="0"/>
            </a:endParaRPr>
          </a:p>
          <a:p>
            <a:endParaRPr lang="en-US" sz="2400" dirty="0">
              <a:solidFill>
                <a:srgbClr val="006600"/>
              </a:solidFill>
              <a:latin typeface="Arial" panose="020B0604020202020204" pitchFamily="34" charset="0"/>
              <a:cs typeface="Arial" panose="020B0604020202020204" pitchFamily="34" charset="0"/>
            </a:endParaRPr>
          </a:p>
          <a:p>
            <a:endParaRPr lang="en-US" sz="2400" dirty="0">
              <a:solidFill>
                <a:srgbClr val="006600"/>
              </a:solidFill>
              <a:latin typeface="Arial" panose="020B0604020202020204" pitchFamily="34" charset="0"/>
              <a:cs typeface="Arial" panose="020B0604020202020204" pitchFamily="34" charset="0"/>
            </a:endParaRPr>
          </a:p>
          <a:p>
            <a:endParaRPr lang="en-US" sz="2400" dirty="0">
              <a:solidFill>
                <a:srgbClr val="006600"/>
              </a:solidFill>
              <a:latin typeface="Arial" panose="020B0604020202020204" pitchFamily="34" charset="0"/>
              <a:cs typeface="Arial" panose="020B0604020202020204" pitchFamily="34" charset="0"/>
            </a:endParaRPr>
          </a:p>
          <a:p>
            <a:endParaRPr lang="en-US" sz="2400" dirty="0">
              <a:solidFill>
                <a:srgbClr val="006600"/>
              </a:solidFill>
              <a:latin typeface="Arial" panose="020B0604020202020204" pitchFamily="34" charset="0"/>
              <a:cs typeface="Arial" panose="020B0604020202020204" pitchFamily="34" charset="0"/>
            </a:endParaRPr>
          </a:p>
          <a:p>
            <a:endParaRPr lang="en-US" sz="2400" dirty="0">
              <a:solidFill>
                <a:srgbClr val="006600"/>
              </a:solidFill>
              <a:latin typeface="Arial" panose="020B0604020202020204" pitchFamily="34" charset="0"/>
              <a:cs typeface="Arial" panose="020B0604020202020204" pitchFamily="34" charset="0"/>
            </a:endParaRPr>
          </a:p>
          <a:p>
            <a:r>
              <a:rPr lang="en-US" sz="2200" dirty="0" err="1">
                <a:solidFill>
                  <a:srgbClr val="006600"/>
                </a:solidFill>
                <a:latin typeface="Arial" panose="020B0604020202020204" pitchFamily="34" charset="0"/>
                <a:cs typeface="Arial" panose="020B0604020202020204" pitchFamily="34" charset="0"/>
              </a:rPr>
              <a:t>Ya</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saya</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paham</a:t>
            </a:r>
            <a:r>
              <a:rPr lang="en-US" sz="2200" dirty="0">
                <a:solidFill>
                  <a:srgbClr val="006600"/>
                </a:solidFill>
                <a:latin typeface="Arial" panose="020B0604020202020204" pitchFamily="34" charset="0"/>
                <a:cs typeface="Arial" panose="020B0604020202020204" pitchFamily="34" charset="0"/>
              </a:rPr>
              <a:t>. Saya </a:t>
            </a:r>
            <a:r>
              <a:rPr lang="en-US" sz="2200" dirty="0" err="1">
                <a:solidFill>
                  <a:srgbClr val="006600"/>
                </a:solidFill>
                <a:latin typeface="Arial" panose="020B0604020202020204" pitchFamily="34" charset="0"/>
                <a:cs typeface="Arial" panose="020B0604020202020204" pitchFamily="34" charset="0"/>
              </a:rPr>
              <a:t>ingin</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membuat</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contoh</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ilustrasi</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lainnya</a:t>
            </a:r>
            <a:r>
              <a:rPr lang="en-US" sz="2200" dirty="0">
                <a:solidFill>
                  <a:srgbClr val="006600"/>
                </a:solidFill>
                <a:latin typeface="Arial" panose="020B0604020202020204" pitchFamily="34" charset="0"/>
                <a:cs typeface="Arial" panose="020B0604020202020204" pitchFamily="34" charset="0"/>
              </a:rPr>
              <a:t>. Nah </a:t>
            </a:r>
            <a:r>
              <a:rPr lang="en-US" sz="2200" dirty="0" err="1">
                <a:solidFill>
                  <a:srgbClr val="006600"/>
                </a:solidFill>
                <a:latin typeface="Arial" panose="020B0604020202020204" pitchFamily="34" charset="0"/>
                <a:cs typeface="Arial" panose="020B0604020202020204" pitchFamily="34" charset="0"/>
              </a:rPr>
              <a:t>saya</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tulis</a:t>
            </a:r>
            <a:r>
              <a:rPr lang="en-US" sz="2200" dirty="0">
                <a:solidFill>
                  <a:srgbClr val="006600"/>
                </a:solidFill>
                <a:latin typeface="Arial" panose="020B0604020202020204" pitchFamily="34" charset="0"/>
                <a:cs typeface="Arial" panose="020B0604020202020204" pitchFamily="34" charset="0"/>
              </a:rPr>
              <a:t> di </a:t>
            </a:r>
            <a:r>
              <a:rPr lang="en-US" sz="2200" dirty="0" err="1">
                <a:solidFill>
                  <a:srgbClr val="006600"/>
                </a:solidFill>
                <a:latin typeface="Arial" panose="020B0604020202020204" pitchFamily="34" charset="0"/>
                <a:cs typeface="Arial" panose="020B0604020202020204" pitchFamily="34" charset="0"/>
              </a:rPr>
              <a:t>bawah</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ini</a:t>
            </a:r>
            <a:r>
              <a:rPr lang="en-US" sz="2200" dirty="0">
                <a:solidFill>
                  <a:srgbClr val="006600"/>
                </a:solidFill>
                <a:latin typeface="Arial" panose="020B0604020202020204" pitchFamily="34" charset="0"/>
                <a:cs typeface="Arial" panose="020B0604020202020204" pitchFamily="34" charset="0"/>
              </a:rPr>
              <a:t>.</a:t>
            </a:r>
            <a:endParaRPr lang="en-ID" sz="2200" b="0" i="0" dirty="0">
              <a:solidFill>
                <a:srgbClr val="336600"/>
              </a:solidFill>
              <a:effectLst/>
              <a:latin typeface="arial" panose="020B0604020202020204" pitchFamily="34" charset="0"/>
            </a:endParaRPr>
          </a:p>
          <a:p>
            <a:endParaRPr lang="en-ID" sz="2400" dirty="0">
              <a:solidFill>
                <a:srgbClr val="202124"/>
              </a:solidFill>
              <a:latin typeface="arial" panose="020B0604020202020204" pitchFamily="34" charset="0"/>
            </a:endParaRPr>
          </a:p>
          <a:p>
            <a:endParaRPr lang="en-US" sz="2400" dirty="0">
              <a:solidFill>
                <a:srgbClr val="006600"/>
              </a:solidFill>
              <a:latin typeface="Arial" panose="020B0604020202020204" pitchFamily="34" charset="0"/>
              <a:cs typeface="Arial" panose="020B0604020202020204" pitchFamily="34" charset="0"/>
            </a:endParaRPr>
          </a:p>
          <a:p>
            <a:endParaRPr lang="en-US" sz="2400" dirty="0">
              <a:solidFill>
                <a:srgbClr val="006600"/>
              </a:solidFill>
              <a:latin typeface="Arial" panose="020B0604020202020204" pitchFamily="34" charset="0"/>
              <a:cs typeface="Arial" panose="020B0604020202020204" pitchFamily="34" charset="0"/>
            </a:endParaRPr>
          </a:p>
          <a:p>
            <a:endParaRPr lang="en-US" sz="2400" dirty="0">
              <a:solidFill>
                <a:srgbClr val="006600"/>
              </a:solidFill>
              <a:latin typeface="Arial" panose="020B0604020202020204" pitchFamily="34" charset="0"/>
              <a:cs typeface="Arial" panose="020B0604020202020204" pitchFamily="34" charset="0"/>
            </a:endParaRPr>
          </a:p>
          <a:p>
            <a:endParaRPr lang="en-US" sz="2400" dirty="0">
              <a:solidFill>
                <a:srgbClr val="006600"/>
              </a:solidFill>
              <a:latin typeface="Arial" panose="020B0604020202020204" pitchFamily="34" charset="0"/>
              <a:cs typeface="Arial" panose="020B0604020202020204" pitchFamily="34" charset="0"/>
            </a:endParaRPr>
          </a:p>
          <a:p>
            <a:endParaRPr lang="en-US" sz="2400" b="1" dirty="0">
              <a:solidFill>
                <a:srgbClr val="006600"/>
              </a:solidFill>
              <a:latin typeface="Arial" panose="020B0604020202020204" pitchFamily="34" charset="0"/>
              <a:cs typeface="Arial" panose="020B0604020202020204" pitchFamily="34" charset="0"/>
            </a:endParaRPr>
          </a:p>
          <a:p>
            <a:endParaRPr lang="en-US" sz="2400" dirty="0">
              <a:solidFill>
                <a:srgbClr val="006600"/>
              </a:solidFill>
              <a:latin typeface="Arial" panose="020B0604020202020204" pitchFamily="34" charset="0"/>
              <a:cs typeface="Arial" panose="020B0604020202020204" pitchFamily="34" charset="0"/>
            </a:endParaRPr>
          </a:p>
          <a:p>
            <a:r>
              <a:rPr lang="en-US" sz="2400" dirty="0">
                <a:solidFill>
                  <a:srgbClr val="006600"/>
                </a:solidFill>
                <a:latin typeface="Arial" panose="020B0604020202020204" pitchFamily="34" charset="0"/>
                <a:cs typeface="Arial" panose="020B0604020202020204" pitchFamily="34" charset="0"/>
              </a:rPr>
              <a:t> </a:t>
            </a:r>
            <a:endParaRPr lang="en-ID" sz="2400" dirty="0">
              <a:solidFill>
                <a:srgbClr val="006600"/>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143946F7-4025-4F1E-B2BB-01F91D3B58BA}"/>
              </a:ext>
            </a:extLst>
          </p:cNvPr>
          <p:cNvGrpSpPr/>
          <p:nvPr/>
        </p:nvGrpSpPr>
        <p:grpSpPr>
          <a:xfrm>
            <a:off x="240305" y="2885165"/>
            <a:ext cx="8599540" cy="3725376"/>
            <a:chOff x="240305" y="2885165"/>
            <a:chExt cx="8599540" cy="3725376"/>
          </a:xfrm>
        </p:grpSpPr>
        <p:grpSp>
          <p:nvGrpSpPr>
            <p:cNvPr id="6" name="Group 5">
              <a:extLst>
                <a:ext uri="{FF2B5EF4-FFF2-40B4-BE49-F238E27FC236}">
                  <a16:creationId xmlns:a16="http://schemas.microsoft.com/office/drawing/2014/main" id="{BD957D87-04F5-4F23-AA5B-D320079FE7A8}"/>
                </a:ext>
              </a:extLst>
            </p:cNvPr>
            <p:cNvGrpSpPr/>
            <p:nvPr/>
          </p:nvGrpSpPr>
          <p:grpSpPr>
            <a:xfrm>
              <a:off x="240305" y="2885165"/>
              <a:ext cx="5117603" cy="3725376"/>
              <a:chOff x="133711" y="3060590"/>
              <a:chExt cx="5117603" cy="4064623"/>
            </a:xfrm>
            <a:solidFill>
              <a:srgbClr val="FFCCFF"/>
            </a:solidFill>
          </p:grpSpPr>
          <p:pic>
            <p:nvPicPr>
              <p:cNvPr id="14" name="Picture 13" descr="Hasil gambar untuk self efficacy">
                <a:extLst>
                  <a:ext uri="{FF2B5EF4-FFF2-40B4-BE49-F238E27FC236}">
                    <a16:creationId xmlns:a16="http://schemas.microsoft.com/office/drawing/2014/main" id="{A14A8BC6-526D-493C-B44E-81B3AFF55A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8785" y="5666712"/>
                <a:ext cx="1624432" cy="1412022"/>
              </a:xfrm>
              <a:prstGeom prst="rect">
                <a:avLst/>
              </a:prstGeom>
              <a:grpFill/>
              <a:ln>
                <a:noFill/>
              </a:ln>
            </p:spPr>
          </p:pic>
          <p:sp>
            <p:nvSpPr>
              <p:cNvPr id="3" name="TextBox 2">
                <a:extLst>
                  <a:ext uri="{FF2B5EF4-FFF2-40B4-BE49-F238E27FC236}">
                    <a16:creationId xmlns:a16="http://schemas.microsoft.com/office/drawing/2014/main" id="{784E7EE1-FF80-4085-A149-44B9C9633520}"/>
                  </a:ext>
                </a:extLst>
              </p:cNvPr>
              <p:cNvSpPr txBox="1"/>
              <p:nvPr/>
            </p:nvSpPr>
            <p:spPr>
              <a:xfrm>
                <a:off x="133711" y="3060590"/>
                <a:ext cx="5117603" cy="2317046"/>
              </a:xfrm>
              <a:prstGeom prst="rect">
                <a:avLst/>
              </a:prstGeom>
              <a:grpFill/>
              <a:ln>
                <a:solidFill>
                  <a:srgbClr val="FF0000"/>
                </a:solidFill>
              </a:ln>
            </p:spPr>
            <p:txBody>
              <a:bodyPr wrap="square" rtlCol="0">
                <a:spAutoFit/>
              </a:bodyPr>
              <a:lstStyle/>
              <a:p>
                <a:r>
                  <a:rPr lang="en-US" sz="2200" dirty="0" err="1">
                    <a:solidFill>
                      <a:srgbClr val="9900CC"/>
                    </a:solidFill>
                    <a:latin typeface="Arial" panose="020B0604020202020204" pitchFamily="34" charset="0"/>
                    <a:cs typeface="Arial" panose="020B0604020202020204" pitchFamily="34" charset="0"/>
                  </a:rPr>
                  <a:t>Contoh</a:t>
                </a:r>
                <a:r>
                  <a:rPr lang="en-US" sz="2200" dirty="0">
                    <a:solidFill>
                      <a:srgbClr val="9900CC"/>
                    </a:solidFill>
                    <a:latin typeface="Arial" panose="020B0604020202020204" pitchFamily="34" charset="0"/>
                    <a:cs typeface="Arial" panose="020B0604020202020204" pitchFamily="34" charset="0"/>
                  </a:rPr>
                  <a:t> lain </a:t>
                </a:r>
                <a:r>
                  <a:rPr lang="en-US" sz="2200" dirty="0" err="1">
                    <a:solidFill>
                      <a:srgbClr val="9900CC"/>
                    </a:solidFill>
                    <a:latin typeface="Arial" panose="020B0604020202020204" pitchFamily="34" charset="0"/>
                    <a:cs typeface="Arial" panose="020B0604020202020204" pitchFamily="34" charset="0"/>
                  </a:rPr>
                  <a:t>ilustrasi</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pengertian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Hakekat</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Matematis</a:t>
                </a:r>
                <a:r>
                  <a:rPr lang="en-US" sz="2200" dirty="0">
                    <a:solidFill>
                      <a:srgbClr val="9900CC"/>
                    </a:solidFill>
                    <a:latin typeface="Arial" panose="020B0604020202020204" pitchFamily="34" charset="0"/>
                    <a:cs typeface="Arial" panose="020B0604020202020204" pitchFamily="34" charset="0"/>
                  </a:rPr>
                  <a:t>:</a:t>
                </a:r>
              </a:p>
              <a:p>
                <a:r>
                  <a:rPr lang="en-US" sz="2200" dirty="0">
                    <a:solidFill>
                      <a:srgbClr val="9900CC"/>
                    </a:solidFill>
                    <a:latin typeface="Arial" panose="020B0604020202020204" pitchFamily="34" charset="0"/>
                    <a:cs typeface="Arial" panose="020B0604020202020204" pitchFamily="34" charset="0"/>
                  </a:rPr>
                  <a:t>1……………………………………..</a:t>
                </a:r>
              </a:p>
              <a:p>
                <a:r>
                  <a:rPr lang="en-US" sz="2200" dirty="0">
                    <a:solidFill>
                      <a:srgbClr val="9900CC"/>
                    </a:solidFill>
                    <a:latin typeface="Arial" panose="020B0604020202020204" pitchFamily="34" charset="0"/>
                    <a:cs typeface="Arial" panose="020B0604020202020204" pitchFamily="34" charset="0"/>
                  </a:rPr>
                  <a:t> ………………………………………</a:t>
                </a:r>
              </a:p>
              <a:p>
                <a:r>
                  <a:rPr lang="en-US" sz="2200" dirty="0">
                    <a:solidFill>
                      <a:srgbClr val="9900CC"/>
                    </a:solidFill>
                    <a:latin typeface="Arial" panose="020B0604020202020204" pitchFamily="34" charset="0"/>
                    <a:cs typeface="Arial" panose="020B0604020202020204" pitchFamily="34" charset="0"/>
                  </a:rPr>
                  <a:t>2. ………………………………………</a:t>
                </a:r>
              </a:p>
              <a:p>
                <a:r>
                  <a:rPr lang="en-US" sz="2200" dirty="0">
                    <a:solidFill>
                      <a:srgbClr val="9900CC"/>
                    </a:solidFill>
                    <a:latin typeface="Arial" panose="020B0604020202020204" pitchFamily="34" charset="0"/>
                    <a:cs typeface="Arial" panose="020B0604020202020204" pitchFamily="34" charset="0"/>
                  </a:rPr>
                  <a:t>………………………………………</a:t>
                </a:r>
              </a:p>
            </p:txBody>
          </p:sp>
          <p:pic>
            <p:nvPicPr>
              <p:cNvPr id="12" name="Picture 11" descr="Hasil gambar untuk gambar kartun belajar trigonometri">
                <a:extLst>
                  <a:ext uri="{FF2B5EF4-FFF2-40B4-BE49-F238E27FC236}">
                    <a16:creationId xmlns:a16="http://schemas.microsoft.com/office/drawing/2014/main" id="{8C9A6E8A-22B7-4392-8351-86A4BABF67BE}"/>
                  </a:ext>
                </a:extLst>
              </p:cNvPr>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60950" y="5696647"/>
                <a:ext cx="1481531" cy="1428566"/>
              </a:xfrm>
              <a:prstGeom prst="rect">
                <a:avLst/>
              </a:prstGeom>
              <a:grpFill/>
              <a:ln>
                <a:noFill/>
              </a:ln>
            </p:spPr>
          </p:pic>
        </p:grpSp>
        <p:pic>
          <p:nvPicPr>
            <p:cNvPr id="13" name="Gambar 42">
              <a:extLst>
                <a:ext uri="{FF2B5EF4-FFF2-40B4-BE49-F238E27FC236}">
                  <a16:creationId xmlns:a16="http://schemas.microsoft.com/office/drawing/2014/main" id="{6A468954-C202-41D2-8629-0A1805C8240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l="59335"/>
            <a:stretch>
              <a:fillRect/>
            </a:stretch>
          </p:blipFill>
          <p:spPr bwMode="auto">
            <a:xfrm>
              <a:off x="4006115" y="5282796"/>
              <a:ext cx="1041684" cy="1320028"/>
            </a:xfrm>
            <a:prstGeom prst="rect">
              <a:avLst/>
            </a:prstGeom>
            <a:solidFill>
              <a:srgbClr val="FFCCFF"/>
            </a:solidFill>
            <a:ln>
              <a:noFill/>
            </a:ln>
          </p:spPr>
        </p:pic>
        <p:sp>
          <p:nvSpPr>
            <p:cNvPr id="15" name="Kotak Teks 43">
              <a:extLst>
                <a:ext uri="{FF2B5EF4-FFF2-40B4-BE49-F238E27FC236}">
                  <a16:creationId xmlns:a16="http://schemas.microsoft.com/office/drawing/2014/main" id="{4E978620-032F-40FF-BF68-85D88C5BA430}"/>
                </a:ext>
              </a:extLst>
            </p:cNvPr>
            <p:cNvSpPr txBox="1">
              <a:spLocks noChangeArrowheads="1"/>
            </p:cNvSpPr>
            <p:nvPr/>
          </p:nvSpPr>
          <p:spPr bwMode="auto">
            <a:xfrm>
              <a:off x="4828194" y="5338323"/>
              <a:ext cx="871818" cy="1208973"/>
            </a:xfrm>
            <a:prstGeom prst="rect">
              <a:avLst/>
            </a:prstGeom>
            <a:solidFill>
              <a:srgbClr val="FFCCFF"/>
            </a:solidFill>
            <a:ln>
              <a:noFill/>
            </a:ln>
          </p:spPr>
          <p:txBody>
            <a:bodyPr rot="0" vert="vert270" wrap="square" lIns="91440" tIns="45720" rIns="91440" bIns="45720" anchor="t" anchorCtr="0" upright="1">
              <a:noAutofit/>
            </a:bodyPr>
            <a:lstStyle/>
            <a:p>
              <a:pPr algn="ctr">
                <a:lnSpc>
                  <a:spcPct val="115000"/>
                </a:lnSpc>
                <a:spcAft>
                  <a:spcPts val="1000"/>
                </a:spcAft>
              </a:pPr>
              <a:r>
                <a:rPr lang="en-US" sz="1800" b="1"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SEMANGAT !!!</a:t>
              </a:r>
              <a:endParaRPr lang="en-ID" sz="11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Flowchart: Alternate Process 6">
              <a:extLst>
                <a:ext uri="{FF2B5EF4-FFF2-40B4-BE49-F238E27FC236}">
                  <a16:creationId xmlns:a16="http://schemas.microsoft.com/office/drawing/2014/main" id="{CB808C0A-D08E-4F3C-AC0C-C60A49EDD0BA}"/>
                </a:ext>
              </a:extLst>
            </p:cNvPr>
            <p:cNvSpPr/>
            <p:nvPr/>
          </p:nvSpPr>
          <p:spPr>
            <a:xfrm>
              <a:off x="5574212" y="2935760"/>
              <a:ext cx="3265633" cy="2757623"/>
            </a:xfrm>
            <a:prstGeom prst="flowChartAlternateProcess">
              <a:avLst/>
            </a:prstGeom>
            <a:solidFill>
              <a:srgbClr val="CC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0000FF"/>
                </a:solidFill>
                <a:latin typeface="Arial" panose="020B0604020202020204" pitchFamily="34" charset="0"/>
                <a:cs typeface="Arial" panose="020B0604020202020204" pitchFamily="34" charset="0"/>
              </a:endParaRPr>
            </a:p>
            <a:p>
              <a:endParaRPr lang="en-US" sz="2400" dirty="0">
                <a:solidFill>
                  <a:srgbClr val="0000FF"/>
                </a:solidFill>
                <a:latin typeface="Arial" panose="020B0604020202020204" pitchFamily="34" charset="0"/>
                <a:cs typeface="Arial" panose="020B0604020202020204" pitchFamily="34" charset="0"/>
              </a:endParaRPr>
            </a:p>
            <a:p>
              <a:endParaRPr lang="en-US" sz="2400" dirty="0">
                <a:solidFill>
                  <a:srgbClr val="0000FF"/>
                </a:solidFill>
                <a:latin typeface="Arial" panose="020B0604020202020204" pitchFamily="34" charset="0"/>
                <a:cs typeface="Arial" panose="020B0604020202020204" pitchFamily="34" charset="0"/>
              </a:endParaRPr>
            </a:p>
            <a:p>
              <a:endParaRPr lang="en-US" sz="2200" dirty="0">
                <a:solidFill>
                  <a:srgbClr val="0000FF"/>
                </a:solidFill>
                <a:latin typeface="Arial" panose="020B0604020202020204" pitchFamily="34" charset="0"/>
                <a:cs typeface="Arial" panose="020B0604020202020204" pitchFamily="34" charset="0"/>
              </a:endParaRPr>
            </a:p>
            <a:p>
              <a:r>
                <a:rPr lang="en-US" sz="2200" dirty="0">
                  <a:solidFill>
                    <a:srgbClr val="0000FF"/>
                  </a:solidFill>
                  <a:latin typeface="Arial" panose="020B0604020202020204" pitchFamily="34" charset="0"/>
                  <a:cs typeface="Arial" panose="020B0604020202020204" pitchFamily="34" charset="0"/>
                </a:rPr>
                <a:t>Nah, </a:t>
              </a:r>
              <a:r>
                <a:rPr lang="en-US" sz="2200" dirty="0" err="1">
                  <a:solidFill>
                    <a:srgbClr val="0000FF"/>
                  </a:solidFill>
                  <a:latin typeface="Arial" panose="020B0604020202020204" pitchFamily="34" charset="0"/>
                  <a:cs typeface="Arial" panose="020B0604020202020204" pitchFamily="34" charset="0"/>
                </a:rPr>
                <a:t>teman-teman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tugas</a:t>
              </a:r>
              <a:r>
                <a:rPr lang="en-US" sz="2200" dirty="0">
                  <a:solidFill>
                    <a:srgbClr val="0000FF"/>
                  </a:solidFill>
                  <a:latin typeface="Arial" panose="020B0604020202020204" pitchFamily="34" charset="0"/>
                  <a:cs typeface="Arial" panose="020B0604020202020204" pitchFamily="34" charset="0"/>
                </a:rPr>
                <a:t> Menyusun </a:t>
              </a:r>
              <a:r>
                <a:rPr lang="en-US" sz="2200" dirty="0" err="1">
                  <a:solidFill>
                    <a:srgbClr val="0000FF"/>
                  </a:solidFill>
                  <a:latin typeface="Arial" panose="020B0604020202020204" pitchFamily="34" charset="0"/>
                  <a:cs typeface="Arial" panose="020B0604020202020204" pitchFamily="34" charset="0"/>
                </a:rPr>
                <a:t>soal</a:t>
              </a:r>
              <a:r>
                <a:rPr lang="en-US" sz="2200" dirty="0">
                  <a:solidFill>
                    <a:srgbClr val="0000FF"/>
                  </a:solidFill>
                  <a:latin typeface="Arial" panose="020B0604020202020204" pitchFamily="34" charset="0"/>
                  <a:cs typeface="Arial" panose="020B0604020202020204" pitchFamily="34" charset="0"/>
                </a:rPr>
                <a:t> Latihan dan </a:t>
              </a:r>
              <a:r>
                <a:rPr lang="en-US" sz="2200" dirty="0" err="1">
                  <a:solidFill>
                    <a:srgbClr val="0000FF"/>
                  </a:solidFill>
                  <a:latin typeface="Arial" panose="020B0604020202020204" pitchFamily="34" charset="0"/>
                  <a:cs typeface="Arial" panose="020B0604020202020204" pitchFamily="34" charset="0"/>
                </a:rPr>
                <a:t>menyelesaikannya</a:t>
              </a:r>
              <a:r>
                <a:rPr lang="en-US" sz="2200" dirty="0">
                  <a:solidFill>
                    <a:srgbClr val="0000FF"/>
                  </a:solidFill>
                  <a:latin typeface="Arial" panose="020B0604020202020204" pitchFamily="34" charset="0"/>
                  <a:cs typeface="Arial" panose="020B0604020202020204" pitchFamily="34" charset="0"/>
                </a:rPr>
                <a:t>  pada </a:t>
              </a:r>
              <a:r>
                <a:rPr lang="en-US" sz="2200" dirty="0" err="1">
                  <a:solidFill>
                    <a:srgbClr val="0000FF"/>
                  </a:solidFill>
                  <a:latin typeface="Arial" panose="020B0604020202020204" pitchFamily="34" charset="0"/>
                  <a:cs typeface="Arial" panose="020B0604020202020204" pitchFamily="34" charset="0"/>
                </a:rPr>
                <a:t>dasarnya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adalah</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sesuai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dengan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prinsip</a:t>
              </a:r>
              <a:r>
                <a:rPr lang="en-US" sz="2200" dirty="0">
                  <a:solidFill>
                    <a:srgbClr val="0000FF"/>
                  </a:solidFill>
                  <a:latin typeface="Arial" panose="020B0604020202020204" pitchFamily="34" charset="0"/>
                  <a:cs typeface="Arial" panose="020B0604020202020204" pitchFamily="34" charset="0"/>
                </a:rPr>
                <a:t> Merdeka </a:t>
              </a:r>
              <a:r>
                <a:rPr lang="en-US" sz="2200" dirty="0" err="1">
                  <a:solidFill>
                    <a:srgbClr val="0000FF"/>
                  </a:solidFill>
                  <a:latin typeface="Arial" panose="020B0604020202020204" pitchFamily="34" charset="0"/>
                  <a:cs typeface="Arial" panose="020B0604020202020204" pitchFamily="34" charset="0"/>
                </a:rPr>
                <a:t>Belajar</a:t>
              </a:r>
              <a:endParaRPr lang="en-US" sz="2200" dirty="0">
                <a:solidFill>
                  <a:srgbClr val="0000FF"/>
                </a:solidFill>
                <a:latin typeface="Arial" panose="020B0604020202020204" pitchFamily="34" charset="0"/>
                <a:cs typeface="Arial" panose="020B0604020202020204" pitchFamily="34" charset="0"/>
              </a:endParaRPr>
            </a:p>
            <a:p>
              <a:endParaRPr lang="en-US" sz="2200" dirty="0">
                <a:solidFill>
                  <a:srgbClr val="0000FF"/>
                </a:solidFill>
                <a:latin typeface="Arial" panose="020B0604020202020204" pitchFamily="34" charset="0"/>
                <a:cs typeface="Arial" panose="020B0604020202020204" pitchFamily="34" charset="0"/>
              </a:endParaRPr>
            </a:p>
            <a:p>
              <a:endParaRPr lang="en-US" sz="2200" dirty="0">
                <a:solidFill>
                  <a:srgbClr val="0000FF"/>
                </a:solidFill>
                <a:latin typeface="Arial" panose="020B0604020202020204" pitchFamily="34" charset="0"/>
                <a:cs typeface="Arial" panose="020B0604020202020204" pitchFamily="34" charset="0"/>
              </a:endParaRPr>
            </a:p>
            <a:p>
              <a:endParaRPr lang="en-US" sz="2400" dirty="0">
                <a:solidFill>
                  <a:srgbClr val="0000FF"/>
                </a:solidFill>
                <a:latin typeface="Arial" panose="020B0604020202020204" pitchFamily="34" charset="0"/>
                <a:cs typeface="Arial" panose="020B0604020202020204" pitchFamily="34" charset="0"/>
              </a:endParaRPr>
            </a:p>
            <a:p>
              <a:endParaRPr lang="en-US" sz="2400" dirty="0">
                <a:solidFill>
                  <a:srgbClr val="0000FF"/>
                </a:solidFill>
                <a:latin typeface="Arial" panose="020B0604020202020204" pitchFamily="34" charset="0"/>
                <a:cs typeface="Arial" panose="020B0604020202020204" pitchFamily="34" charset="0"/>
              </a:endParaRPr>
            </a:p>
            <a:p>
              <a:endParaRPr lang="en-ID" sz="2400"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5276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terangan foto tidak tersedia.">
            <a:extLst>
              <a:ext uri="{FF2B5EF4-FFF2-40B4-BE49-F238E27FC236}">
                <a16:creationId xmlns:a16="http://schemas.microsoft.com/office/drawing/2014/main" id="{9829446B-231C-4C69-89CE-9B5398B3D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91" y="140593"/>
            <a:ext cx="8358618" cy="65768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AFA8B8-ECDA-4F7C-816C-88EE01724BA6}"/>
              </a:ext>
            </a:extLst>
          </p:cNvPr>
          <p:cNvSpPr txBox="1"/>
          <p:nvPr/>
        </p:nvSpPr>
        <p:spPr>
          <a:xfrm>
            <a:off x="3596488" y="404664"/>
            <a:ext cx="5154821" cy="1354217"/>
          </a:xfrm>
          <a:prstGeom prst="rect">
            <a:avLst/>
          </a:prstGeom>
          <a:noFill/>
        </p:spPr>
        <p:txBody>
          <a:bodyPr wrap="square">
            <a:spAutoFit/>
          </a:bodyPr>
          <a:lstStyle/>
          <a:p>
            <a:pPr algn="ctr"/>
            <a:r>
              <a:rPr lang="en-US" sz="2400" b="1" i="1" dirty="0">
                <a:solidFill>
                  <a:srgbClr val="FF0000"/>
                </a:solidFill>
                <a:latin typeface="Algerian" panose="04020705040A02060702" pitchFamily="82" charset="0"/>
              </a:rPr>
              <a:t>RELIABLE &amp; FRIENDLY INSTITUTE</a:t>
            </a:r>
          </a:p>
          <a:p>
            <a:pPr algn="ctr"/>
            <a:r>
              <a:rPr lang="en-ID" sz="2000" b="1" dirty="0">
                <a:solidFill>
                  <a:srgbClr val="0033CC"/>
                </a:solidFill>
                <a:latin typeface="-apple-system"/>
              </a:rPr>
              <a:t>The Leader of Learning Innovation Entering World Class University</a:t>
            </a:r>
            <a:br>
              <a:rPr lang="en-ID" b="1" dirty="0">
                <a:solidFill>
                  <a:srgbClr val="0033CC"/>
                </a:solidFill>
                <a:latin typeface="-apple-system"/>
              </a:rPr>
            </a:br>
            <a:endParaRPr lang="en-US" b="1" i="1" dirty="0">
              <a:solidFill>
                <a:srgbClr val="FF0000"/>
              </a:solidFill>
              <a:latin typeface="Algerian" panose="04020705040A02060702" pitchFamily="82" charset="0"/>
            </a:endParaRPr>
          </a:p>
        </p:txBody>
      </p:sp>
      <p:sp>
        <p:nvSpPr>
          <p:cNvPr id="8" name="TextBox 7">
            <a:extLst>
              <a:ext uri="{FF2B5EF4-FFF2-40B4-BE49-F238E27FC236}">
                <a16:creationId xmlns:a16="http://schemas.microsoft.com/office/drawing/2014/main" id="{27C8AC69-035B-4684-A837-3AC7AFA74C0B}"/>
              </a:ext>
            </a:extLst>
          </p:cNvPr>
          <p:cNvSpPr txBox="1"/>
          <p:nvPr/>
        </p:nvSpPr>
        <p:spPr>
          <a:xfrm>
            <a:off x="1024203" y="5093289"/>
            <a:ext cx="7707701" cy="1754326"/>
          </a:xfrm>
          <a:prstGeom prst="rect">
            <a:avLst/>
          </a:prstGeom>
          <a:noFill/>
        </p:spPr>
        <p:txBody>
          <a:bodyPr wrap="square">
            <a:spAutoFit/>
          </a:bodyPr>
          <a:lstStyle/>
          <a:p>
            <a:pPr algn="ctr"/>
            <a:r>
              <a:rPr lang="en-US" b="1" dirty="0">
                <a:solidFill>
                  <a:srgbClr val="0000FF"/>
                </a:solidFill>
                <a:latin typeface="Arial" pitchFamily="34" charset="0"/>
                <a:cs typeface="Arial" pitchFamily="34" charset="0"/>
              </a:rPr>
              <a:t>UTARI SUMARMO, MASTA HUTAJULU</a:t>
            </a:r>
          </a:p>
          <a:p>
            <a:pPr algn="ctr"/>
            <a:r>
              <a:rPr lang="id-ID" altLang="en-US" b="1" dirty="0">
                <a:solidFill>
                  <a:srgbClr val="0000FF"/>
                </a:solidFill>
                <a:latin typeface="Arial" panose="020B0604020202020204" pitchFamily="34" charset="0"/>
              </a:rPr>
              <a:t>PROGRAM MAGISTER PENDIDIKAN MATEMATIKA</a:t>
            </a:r>
            <a:endParaRPr lang="en-US" b="1" dirty="0">
              <a:solidFill>
                <a:srgbClr val="0000FF"/>
              </a:solidFill>
              <a:latin typeface="Arial" pitchFamily="34" charset="0"/>
              <a:cs typeface="Arial" pitchFamily="34" charset="0"/>
            </a:endParaRPr>
          </a:p>
          <a:p>
            <a:pPr algn="ctr"/>
            <a:r>
              <a:rPr lang="en-US" sz="1800" b="1" dirty="0">
                <a:solidFill>
                  <a:srgbClr val="0000FF"/>
                </a:solidFill>
                <a:latin typeface="Arial" panose="020B0604020202020204" pitchFamily="34" charset="0"/>
                <a:cs typeface="Arial" panose="020B0604020202020204" pitchFamily="34" charset="0"/>
              </a:rPr>
              <a:t>INSTITUT KEGURUAN DAN ILMU PENDIDIKAN</a:t>
            </a:r>
          </a:p>
          <a:p>
            <a:pPr algn="ctr"/>
            <a:r>
              <a:rPr lang="en-US" b="1" dirty="0">
                <a:solidFill>
                  <a:srgbClr val="0000FF"/>
                </a:solidFill>
                <a:latin typeface="Arial" panose="020B0604020202020204" pitchFamily="34" charset="0"/>
                <a:cs typeface="Arial" panose="020B0604020202020204" pitchFamily="34" charset="0"/>
              </a:rPr>
              <a:t>KAMPUS  BERKUALITAS, BIAYA PAS</a:t>
            </a:r>
          </a:p>
          <a:p>
            <a:pPr algn="ctr"/>
            <a:endParaRPr lang="en-US" b="1" dirty="0">
              <a:solidFill>
                <a:srgbClr val="0033CC"/>
              </a:solidFill>
              <a:latin typeface="Arial" panose="020B0604020202020204" pitchFamily="34" charset="0"/>
              <a:cs typeface="Arial" panose="020B0604020202020204" pitchFamily="34" charset="0"/>
            </a:endParaRPr>
          </a:p>
          <a:p>
            <a:endParaRPr lang="en-US" b="1" dirty="0">
              <a:solidFill>
                <a:srgbClr val="0033CC"/>
              </a:solidFill>
              <a:latin typeface="Arial" panose="020B0604020202020204" pitchFamily="34" charset="0"/>
              <a:cs typeface="Arial" panose="020B0604020202020204" pitchFamily="34" charset="0"/>
            </a:endParaRPr>
          </a:p>
        </p:txBody>
      </p:sp>
      <p:sp>
        <p:nvSpPr>
          <p:cNvPr id="2" name="Flowchart: Alternate Process 1">
            <a:extLst>
              <a:ext uri="{FF2B5EF4-FFF2-40B4-BE49-F238E27FC236}">
                <a16:creationId xmlns:a16="http://schemas.microsoft.com/office/drawing/2014/main" id="{98F7AC26-6F8E-4941-A5DE-FD633C01EE02}"/>
              </a:ext>
            </a:extLst>
          </p:cNvPr>
          <p:cNvSpPr/>
          <p:nvPr/>
        </p:nvSpPr>
        <p:spPr>
          <a:xfrm>
            <a:off x="3491880" y="1585829"/>
            <a:ext cx="5068746" cy="684232"/>
          </a:xfrm>
          <a:prstGeom prst="flowChartAlternateProcess">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id-ID" altLang="en-US" sz="1600" dirty="0">
                <a:solidFill>
                  <a:srgbClr val="006600"/>
                </a:solidFill>
                <a:latin typeface="Arial" panose="020B0604020202020204" pitchFamily="34" charset="0"/>
              </a:rPr>
            </a:br>
            <a:endParaRPr lang="en-US" altLang="en-US" sz="1600" dirty="0">
              <a:solidFill>
                <a:srgbClr val="006600"/>
              </a:solidFill>
              <a:latin typeface="Arial" panose="020B0604020202020204" pitchFamily="34" charset="0"/>
            </a:endParaRPr>
          </a:p>
          <a:p>
            <a:pPr algn="ctr"/>
            <a:endParaRPr lang="en-US" altLang="en-US" sz="1600" b="1" dirty="0">
              <a:solidFill>
                <a:srgbClr val="006600"/>
              </a:solidFill>
              <a:latin typeface="Arial" panose="020B0604020202020204" pitchFamily="34" charset="0"/>
            </a:endParaRPr>
          </a:p>
          <a:p>
            <a:pPr algn="ctr"/>
            <a:endParaRPr lang="en-US" altLang="en-US" sz="1600" b="1" dirty="0">
              <a:solidFill>
                <a:srgbClr val="006600"/>
              </a:solidFill>
              <a:latin typeface="Arial" panose="020B0604020202020204" pitchFamily="34" charset="0"/>
            </a:endParaRPr>
          </a:p>
          <a:p>
            <a:pPr algn="ctr"/>
            <a:endParaRPr lang="en-US" altLang="en-US" sz="1600" b="1" dirty="0">
              <a:solidFill>
                <a:srgbClr val="C00000"/>
              </a:solidFill>
              <a:latin typeface="Arial" panose="020B0604020202020204" pitchFamily="34" charset="0"/>
            </a:endParaRPr>
          </a:p>
          <a:p>
            <a:pPr algn="ctr"/>
            <a:endParaRPr lang="en-US" altLang="en-US" sz="1600" b="1" dirty="0">
              <a:solidFill>
                <a:srgbClr val="C00000"/>
              </a:solidFill>
              <a:latin typeface="Arial" panose="020B0604020202020204" pitchFamily="34" charset="0"/>
            </a:endParaRPr>
          </a:p>
          <a:p>
            <a:pPr algn="ctr"/>
            <a:r>
              <a:rPr lang="id-ID" altLang="en-US" sz="1600" b="1" dirty="0">
                <a:solidFill>
                  <a:srgbClr val="C00000"/>
                </a:solidFill>
                <a:latin typeface="Arial" panose="020B0604020202020204" pitchFamily="34" charset="0"/>
              </a:rPr>
              <a:t>HANDOUT  MATAKULIAH </a:t>
            </a:r>
            <a:br>
              <a:rPr lang="id-ID" altLang="en-US" sz="1600" b="1" dirty="0">
                <a:solidFill>
                  <a:srgbClr val="C00000"/>
                </a:solidFill>
                <a:latin typeface="Arial" panose="020B0604020202020204" pitchFamily="34" charset="0"/>
              </a:rPr>
            </a:br>
            <a:r>
              <a:rPr lang="id-ID" altLang="en-US" sz="1600" b="1" dirty="0">
                <a:solidFill>
                  <a:srgbClr val="C00000"/>
                </a:solidFill>
                <a:latin typeface="Arial" panose="020B0604020202020204" pitchFamily="34" charset="0"/>
              </a:rPr>
              <a:t>PROSES BERPIKIR MATEMATIK</a:t>
            </a:r>
            <a:br>
              <a:rPr lang="id-ID" altLang="en-US" sz="1600" dirty="0">
                <a:latin typeface="Arial" panose="020B0604020202020204" pitchFamily="34" charset="0"/>
              </a:rPr>
            </a:br>
            <a:br>
              <a:rPr lang="id-ID" altLang="en-US" sz="1600" dirty="0">
                <a:latin typeface="Arial" panose="020B0604020202020204" pitchFamily="34" charset="0"/>
              </a:rPr>
            </a:br>
            <a:br>
              <a:rPr lang="id-ID" altLang="en-US" sz="2000" b="1" dirty="0">
                <a:solidFill>
                  <a:srgbClr val="000099"/>
                </a:solidFill>
                <a:latin typeface="Arial" panose="020B0604020202020204" pitchFamily="34" charset="0"/>
              </a:rPr>
            </a:br>
            <a:endParaRPr lang="en-US" altLang="en-US" sz="2000" b="1" dirty="0">
              <a:solidFill>
                <a:srgbClr val="000099"/>
              </a:solidFill>
              <a:latin typeface="Arial" panose="020B0604020202020204" pitchFamily="34" charset="0"/>
            </a:endParaRPr>
          </a:p>
          <a:p>
            <a:pPr algn="ctr"/>
            <a:endParaRPr lang="en-US" sz="2000" b="1" dirty="0">
              <a:solidFill>
                <a:srgbClr val="000099"/>
              </a:solidFill>
              <a:latin typeface="Arial" panose="020B0604020202020204" pitchFamily="34" charset="0"/>
            </a:endParaRPr>
          </a:p>
          <a:p>
            <a:pPr algn="ctr"/>
            <a:endParaRPr lang="en-ID" sz="2400" dirty="0"/>
          </a:p>
        </p:txBody>
      </p:sp>
    </p:spTree>
    <p:extLst>
      <p:ext uri="{BB962C8B-B14F-4D97-AF65-F5344CB8AC3E}">
        <p14:creationId xmlns:p14="http://schemas.microsoft.com/office/powerpoint/2010/main" val="126667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51D3417D-ACC1-48A9-BC1F-052AB24099B1}" type="datetime1">
              <a:rPr lang="en-US"/>
              <a:pPr>
                <a:defRPr/>
              </a:pPr>
              <a:t>9/12/2021</a:t>
            </a:fld>
            <a:endParaRPr lang="en-US" dirty="0"/>
          </a:p>
        </p:txBody>
      </p:sp>
      <p:sp>
        <p:nvSpPr>
          <p:cNvPr id="5" name="Slide Number Placeholder 5"/>
          <p:cNvSpPr>
            <a:spLocks noGrp="1"/>
          </p:cNvSpPr>
          <p:nvPr>
            <p:ph type="sldNum" sz="quarter" idx="12"/>
          </p:nvPr>
        </p:nvSpPr>
        <p:spPr/>
        <p:txBody>
          <a:bodyPr/>
          <a:lstStyle/>
          <a:p>
            <a:pPr>
              <a:defRPr/>
            </a:pPr>
            <a:fld id="{7E5BB136-8E9C-4EC3-AC86-982410EE2B0C}" type="slidenum">
              <a:rPr lang="en-US"/>
              <a:pPr>
                <a:defRPr/>
              </a:pPr>
              <a:t>17</a:t>
            </a:fld>
            <a:endParaRPr lang="en-US" dirty="0"/>
          </a:p>
        </p:txBody>
      </p:sp>
      <p:pic>
        <p:nvPicPr>
          <p:cNvPr id="15" name="Picture 14">
            <a:extLst>
              <a:ext uri="{FF2B5EF4-FFF2-40B4-BE49-F238E27FC236}">
                <a16:creationId xmlns:a16="http://schemas.microsoft.com/office/drawing/2014/main" id="{960A4408-C867-4DAA-8E63-E572135450C5}"/>
              </a:ext>
            </a:extLst>
          </p:cNvPr>
          <p:cNvPicPr/>
          <p:nvPr/>
        </p:nvPicPr>
        <p:blipFill rotWithShape="1">
          <a:blip r:embed="rId2" cstate="print">
            <a:extLst>
              <a:ext uri="{28A0092B-C50C-407E-A947-70E740481C1C}">
                <a14:useLocalDpi xmlns:a14="http://schemas.microsoft.com/office/drawing/2010/main" val="0"/>
              </a:ext>
            </a:extLst>
          </a:blip>
          <a:srcRect l="67739" t="47942" r="13555" b="29530"/>
          <a:stretch/>
        </p:blipFill>
        <p:spPr bwMode="auto">
          <a:xfrm>
            <a:off x="5364088" y="2519467"/>
            <a:ext cx="3026192" cy="1795945"/>
          </a:xfrm>
          <a:prstGeom prst="rect">
            <a:avLst/>
          </a:prstGeom>
          <a:ln>
            <a:noFill/>
          </a:ln>
          <a:extLst>
            <a:ext uri="{53640926-AAD7-44D8-BBD7-CCE9431645EC}">
              <a14:shadowObscured xmlns:a14="http://schemas.microsoft.com/office/drawing/2010/main"/>
            </a:ext>
          </a:extLst>
        </p:spPr>
      </p:pic>
      <p:grpSp>
        <p:nvGrpSpPr>
          <p:cNvPr id="4" name="Group 3">
            <a:extLst>
              <a:ext uri="{FF2B5EF4-FFF2-40B4-BE49-F238E27FC236}">
                <a16:creationId xmlns:a16="http://schemas.microsoft.com/office/drawing/2014/main" id="{8A22AE81-6F51-4859-8D14-1BDF0A87E3F4}"/>
              </a:ext>
            </a:extLst>
          </p:cNvPr>
          <p:cNvGrpSpPr/>
          <p:nvPr/>
        </p:nvGrpSpPr>
        <p:grpSpPr>
          <a:xfrm>
            <a:off x="292241" y="2608203"/>
            <a:ext cx="4168204" cy="1424658"/>
            <a:chOff x="718590" y="2928807"/>
            <a:chExt cx="4783000" cy="1424658"/>
          </a:xfrm>
        </p:grpSpPr>
        <p:sp>
          <p:nvSpPr>
            <p:cNvPr id="6" name="Speech Bubble: Rectangle with Corners Rounded 5">
              <a:extLst>
                <a:ext uri="{FF2B5EF4-FFF2-40B4-BE49-F238E27FC236}">
                  <a16:creationId xmlns:a16="http://schemas.microsoft.com/office/drawing/2014/main" id="{E9E4D1D6-8C98-4C77-9F70-DC15659E8D67}"/>
                </a:ext>
              </a:extLst>
            </p:cNvPr>
            <p:cNvSpPr/>
            <p:nvPr/>
          </p:nvSpPr>
          <p:spPr>
            <a:xfrm>
              <a:off x="718590" y="2997798"/>
              <a:ext cx="4593710" cy="1355667"/>
            </a:xfrm>
            <a:prstGeom prst="wedgeRoundRectCallout">
              <a:avLst>
                <a:gd name="adj1" fmla="val 65325"/>
                <a:gd name="adj2" fmla="val -1468"/>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7" name="TextBox 16">
              <a:extLst>
                <a:ext uri="{FF2B5EF4-FFF2-40B4-BE49-F238E27FC236}">
                  <a16:creationId xmlns:a16="http://schemas.microsoft.com/office/drawing/2014/main" id="{BC7A8335-D20E-4B1C-B388-39864940FD8F}"/>
                </a:ext>
              </a:extLst>
            </p:cNvPr>
            <p:cNvSpPr txBox="1"/>
            <p:nvPr/>
          </p:nvSpPr>
          <p:spPr>
            <a:xfrm>
              <a:off x="907880" y="2928807"/>
              <a:ext cx="4593710" cy="1107996"/>
            </a:xfrm>
            <a:prstGeom prst="rect">
              <a:avLst/>
            </a:prstGeom>
            <a:noFill/>
          </p:spPr>
          <p:txBody>
            <a:bodyPr wrap="square">
              <a:spAutoFit/>
            </a:bodyPr>
            <a:lstStyle/>
            <a:p>
              <a:pPr>
                <a:spcAft>
                  <a:spcPts val="1000"/>
                </a:spcAft>
              </a:pPr>
              <a:r>
                <a:rPr lang="id-ID" sz="2200" dirty="0">
                  <a:solidFill>
                    <a:srgbClr val="0070C0"/>
                  </a:solidFill>
                  <a:latin typeface="Arial" panose="020B0604020202020204" pitchFamily="34" charset="0"/>
                  <a:ea typeface="Times New Roman" panose="02020603050405020304" pitchFamily="18" charset="0"/>
                  <a:cs typeface="Arial" panose="020B0604020202020204" pitchFamily="34" charset="0"/>
                </a:rPr>
                <a:t>Sebelum belajar mari kita berdoa dulu, agar belajar kita diberkahi Alloh SWT. Amiin</a:t>
              </a:r>
              <a:endParaRPr lang="en-ID" sz="2200" dirty="0">
                <a:latin typeface="Arial" panose="020B0604020202020204" pitchFamily="34" charset="0"/>
                <a:ea typeface="Times New Roman" panose="02020603050405020304" pitchFamily="18" charset="0"/>
                <a:cs typeface="Arial" panose="020B0604020202020204" pitchFamily="34" charset="0"/>
              </a:endParaRPr>
            </a:p>
          </p:txBody>
        </p:sp>
      </p:grpSp>
      <p:sp>
        <p:nvSpPr>
          <p:cNvPr id="14" name="TextBox 13">
            <a:extLst>
              <a:ext uri="{FF2B5EF4-FFF2-40B4-BE49-F238E27FC236}">
                <a16:creationId xmlns:a16="http://schemas.microsoft.com/office/drawing/2014/main" id="{858820BB-96A4-44AA-B4E4-37E81CF8AE5E}"/>
              </a:ext>
            </a:extLst>
          </p:cNvPr>
          <p:cNvSpPr txBox="1"/>
          <p:nvPr/>
        </p:nvSpPr>
        <p:spPr>
          <a:xfrm>
            <a:off x="4428658" y="4450093"/>
            <a:ext cx="4061250" cy="1815882"/>
          </a:xfrm>
          <a:prstGeom prst="rect">
            <a:avLst/>
          </a:prstGeom>
          <a:solidFill>
            <a:srgbClr val="CCCCFF"/>
          </a:solidFill>
          <a:ln w="12700">
            <a:solidFill>
              <a:srgbClr val="990033"/>
            </a:solidFill>
          </a:ln>
        </p:spPr>
        <p:txBody>
          <a:bodyPr wrap="square" rtlCol="0">
            <a:spAutoFit/>
          </a:bodyPr>
          <a:lstStyle/>
          <a:p>
            <a:pPr algn="ctr"/>
            <a:r>
              <a:rPr lang="en-US" sz="2200" dirty="0" err="1">
                <a:solidFill>
                  <a:srgbClr val="FF0000"/>
                </a:solidFill>
                <a:latin typeface="Arial" panose="020B0604020202020204" pitchFamily="34" charset="0"/>
                <a:cs typeface="Arial" panose="020B0604020202020204" pitchFamily="34" charset="0"/>
              </a:rPr>
              <a:t>Sekarang</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mari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kita</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cermati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pepatah</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tersebut</a:t>
            </a:r>
            <a:r>
              <a:rPr lang="en-US" sz="2200" dirty="0">
                <a:solidFill>
                  <a:srgbClr val="FF0000"/>
                </a:solidFill>
                <a:latin typeface="Arial" panose="020B0604020202020204" pitchFamily="34" charset="0"/>
                <a:cs typeface="Arial" panose="020B0604020202020204" pitchFamily="34" charset="0"/>
              </a:rPr>
              <a:t> dan </a:t>
            </a:r>
            <a:r>
              <a:rPr lang="en-US" sz="2200" dirty="0" err="1">
                <a:solidFill>
                  <a:srgbClr val="FF0000"/>
                </a:solidFill>
                <a:latin typeface="Arial" panose="020B0604020202020204" pitchFamily="34" charset="0"/>
                <a:cs typeface="Arial" panose="020B0604020202020204" pitchFamily="34" charset="0"/>
              </a:rPr>
              <a:t>implikasinya</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dalam</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perkuliahan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kita</a:t>
            </a:r>
            <a:endParaRPr lang="en-US" sz="2200" dirty="0">
              <a:solidFill>
                <a:srgbClr val="FF0000"/>
              </a:solidFill>
              <a:latin typeface="Arial" panose="020B0604020202020204" pitchFamily="34" charset="0"/>
              <a:cs typeface="Arial" panose="020B0604020202020204" pitchFamily="34" charset="0"/>
            </a:endParaRPr>
          </a:p>
          <a:p>
            <a:pPr algn="ctr"/>
            <a:endParaRPr lang="en-ID" sz="2400" dirty="0">
              <a:solidFill>
                <a:srgbClr val="FF0000"/>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8D929566-7B11-41D0-AB17-778CABA6857B}"/>
              </a:ext>
            </a:extLst>
          </p:cNvPr>
          <p:cNvGrpSpPr/>
          <p:nvPr/>
        </p:nvGrpSpPr>
        <p:grpSpPr>
          <a:xfrm>
            <a:off x="122994" y="162304"/>
            <a:ext cx="4157039" cy="2316272"/>
            <a:chOff x="8082483" y="477433"/>
            <a:chExt cx="4572000" cy="2489913"/>
          </a:xfrm>
        </p:grpSpPr>
        <p:pic>
          <p:nvPicPr>
            <p:cNvPr id="21" name="Picture 2">
              <a:extLst>
                <a:ext uri="{FF2B5EF4-FFF2-40B4-BE49-F238E27FC236}">
                  <a16:creationId xmlns:a16="http://schemas.microsoft.com/office/drawing/2014/main" id="{9C0B06A0-C187-417A-9175-C99CCAD02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8625" y="477433"/>
              <a:ext cx="4077812" cy="2489913"/>
            </a:xfrm>
            <a:prstGeom prst="rect">
              <a:avLst/>
            </a:prstGeom>
            <a:noFill/>
            <a:ln>
              <a:solidFill>
                <a:srgbClr val="000099"/>
              </a:solidFill>
            </a:ln>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22532CBD-CB7E-4BDE-B694-11C788492E1E}"/>
                </a:ext>
              </a:extLst>
            </p:cNvPr>
            <p:cNvSpPr txBox="1"/>
            <p:nvPr/>
          </p:nvSpPr>
          <p:spPr>
            <a:xfrm>
              <a:off x="8082483" y="2148236"/>
              <a:ext cx="4572000" cy="628613"/>
            </a:xfrm>
            <a:prstGeom prst="rect">
              <a:avLst/>
            </a:prstGeom>
            <a:noFill/>
          </p:spPr>
          <p:txBody>
            <a:bodyPr wrap="square">
              <a:spAutoFit/>
            </a:bodyPr>
            <a:lstStyle/>
            <a:p>
              <a:pPr algn="ctr"/>
              <a:r>
                <a:rPr lang="en-US" sz="1600" b="1" dirty="0">
                  <a:solidFill>
                    <a:srgbClr val="FFFF00"/>
                  </a:solidFill>
                  <a:latin typeface="Arial" panose="020B0604020202020204" pitchFamily="34" charset="0"/>
                  <a:cs typeface="Arial" panose="020B0604020202020204" pitchFamily="34" charset="0"/>
                </a:rPr>
                <a:t>IKIP SILIWANGI</a:t>
              </a:r>
            </a:p>
            <a:p>
              <a:pPr algn="ctr"/>
              <a:r>
                <a:rPr lang="en-US" sz="1600" b="1" dirty="0">
                  <a:solidFill>
                    <a:srgbClr val="FFFF00"/>
                  </a:solidFill>
                  <a:latin typeface="Arial" panose="020B0604020202020204" pitchFamily="34" charset="0"/>
                  <a:cs typeface="Arial" panose="020B0604020202020204" pitchFamily="34" charset="0"/>
                </a:rPr>
                <a:t>KAMPUS  BERKUALITAS, BIAYA PAS</a:t>
              </a:r>
            </a:p>
          </p:txBody>
        </p:sp>
      </p:grpSp>
      <p:grpSp>
        <p:nvGrpSpPr>
          <p:cNvPr id="23" name="Group 22">
            <a:extLst>
              <a:ext uri="{FF2B5EF4-FFF2-40B4-BE49-F238E27FC236}">
                <a16:creationId xmlns:a16="http://schemas.microsoft.com/office/drawing/2014/main" id="{A8207B57-EDCD-429E-998C-530B785B91E2}"/>
              </a:ext>
            </a:extLst>
          </p:cNvPr>
          <p:cNvGrpSpPr/>
          <p:nvPr/>
        </p:nvGrpSpPr>
        <p:grpSpPr>
          <a:xfrm>
            <a:off x="4162798" y="284715"/>
            <a:ext cx="4464436" cy="1938992"/>
            <a:chOff x="-6116" y="-117978"/>
            <a:chExt cx="4280643" cy="1565215"/>
          </a:xfrm>
        </p:grpSpPr>
        <p:sp>
          <p:nvSpPr>
            <p:cNvPr id="24" name="Flowchart: Terminator 23">
              <a:extLst>
                <a:ext uri="{FF2B5EF4-FFF2-40B4-BE49-F238E27FC236}">
                  <a16:creationId xmlns:a16="http://schemas.microsoft.com/office/drawing/2014/main" id="{B2B6B2E9-5B21-42D7-9692-9373B1FB0B07}"/>
                </a:ext>
              </a:extLst>
            </p:cNvPr>
            <p:cNvSpPr/>
            <p:nvPr/>
          </p:nvSpPr>
          <p:spPr>
            <a:xfrm>
              <a:off x="-6116" y="-117978"/>
              <a:ext cx="4274527" cy="1565215"/>
            </a:xfrm>
            <a:prstGeom prst="flowChartTerminator">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D"/>
            </a:p>
          </p:txBody>
        </p:sp>
        <p:sp>
          <p:nvSpPr>
            <p:cNvPr id="25" name="Text Box 240">
              <a:extLst>
                <a:ext uri="{FF2B5EF4-FFF2-40B4-BE49-F238E27FC236}">
                  <a16:creationId xmlns:a16="http://schemas.microsoft.com/office/drawing/2014/main" id="{4E695BC6-7AB6-4650-8559-443B5C00C643}"/>
                </a:ext>
              </a:extLst>
            </p:cNvPr>
            <p:cNvSpPr txBox="1"/>
            <p:nvPr/>
          </p:nvSpPr>
          <p:spPr>
            <a:xfrm>
              <a:off x="0" y="-64324"/>
              <a:ext cx="4274527" cy="12143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id-ID" sz="20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r>
                <a:rPr lang="id-ID" sz="22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LK</a:t>
              </a:r>
              <a:r>
                <a:rPr lang="en-US" sz="22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M</a:t>
              </a:r>
              <a:r>
                <a:rPr lang="en-US" sz="2200" b="1" dirty="0">
                  <a:solidFill>
                    <a:srgbClr val="008000"/>
                  </a:solidFill>
                  <a:latin typeface="Arial" panose="020B0604020202020204" pitchFamily="34" charset="0"/>
                  <a:ea typeface="Times New Roman" panose="02020603050405020304" pitchFamily="18" charset="0"/>
                  <a:cs typeface="Arial" panose="020B0604020202020204" pitchFamily="34" charset="0"/>
                </a:rPr>
                <a:t> MK PBM </a:t>
              </a:r>
              <a:endParaRPr lang="en-ID" sz="2200" b="1" dirty="0">
                <a:effectLst/>
                <a:latin typeface="Arial" panose="020B0604020202020204" pitchFamily="34" charset="0"/>
                <a:ea typeface="Times New Roman" panose="02020603050405020304" pitchFamily="18" charset="0"/>
                <a:cs typeface="Arial" panose="020B0604020202020204" pitchFamily="34" charset="0"/>
              </a:endParaRPr>
            </a:p>
            <a:p>
              <a:pPr algn="ctr"/>
              <a:r>
                <a:rPr lang="en-US" sz="2200" b="1" dirty="0" err="1">
                  <a:solidFill>
                    <a:srgbClr val="008000"/>
                  </a:solidFill>
                  <a:effectLst/>
                  <a:latin typeface="Arial" panose="020B0604020202020204" pitchFamily="34" charset="0"/>
                  <a:ea typeface="Times New Roman" panose="02020603050405020304" pitchFamily="18" charset="0"/>
                  <a:cs typeface="Arial" panose="020B0604020202020204" pitchFamily="34" charset="0"/>
                </a:rPr>
                <a:t>Pertemuan</a:t>
              </a:r>
              <a:r>
                <a:rPr lang="en-US" sz="22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 2, </a:t>
              </a:r>
            </a:p>
            <a:p>
              <a:pPr algn="ctr"/>
              <a:r>
                <a:rPr lang="en-US" sz="2200" b="1" dirty="0" err="1">
                  <a:solidFill>
                    <a:srgbClr val="008000"/>
                  </a:solidFill>
                  <a:latin typeface="Arial" panose="020B0604020202020204" pitchFamily="34" charset="0"/>
                  <a:ea typeface="Times New Roman" panose="02020603050405020304" pitchFamily="18" charset="0"/>
                  <a:cs typeface="Arial" panose="020B0604020202020204" pitchFamily="34" charset="0"/>
                </a:rPr>
                <a:t>Tugas</a:t>
              </a:r>
              <a:r>
                <a:rPr lang="en-US" sz="2200" b="1" dirty="0">
                  <a:solidFill>
                    <a:srgbClr val="008000"/>
                  </a:solidFill>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8000"/>
                  </a:solidFill>
                  <a:latin typeface="Arial" panose="020B0604020202020204" pitchFamily="34" charset="0"/>
                  <a:ea typeface="Times New Roman" panose="02020603050405020304" pitchFamily="18" charset="0"/>
                  <a:cs typeface="Arial" panose="020B0604020202020204" pitchFamily="34" charset="0"/>
                </a:rPr>
                <a:t>Kelompok</a:t>
              </a:r>
              <a:r>
                <a:rPr lang="en-US" sz="2200" b="1" dirty="0">
                  <a:solidFill>
                    <a:srgbClr val="008000"/>
                  </a:solidFill>
                  <a:latin typeface="Arial" panose="020B0604020202020204" pitchFamily="34" charset="0"/>
                  <a:ea typeface="Times New Roman" panose="02020603050405020304" pitchFamily="18" charset="0"/>
                  <a:cs typeface="Arial" panose="020B0604020202020204" pitchFamily="34" charset="0"/>
                </a:rPr>
                <a:t> dan </a:t>
              </a:r>
              <a:r>
                <a:rPr lang="en-US" sz="2200" b="1" dirty="0" err="1">
                  <a:solidFill>
                    <a:srgbClr val="008000"/>
                  </a:solidFill>
                  <a:latin typeface="Arial" panose="020B0604020202020204" pitchFamily="34" charset="0"/>
                  <a:ea typeface="Times New Roman" panose="02020603050405020304" pitchFamily="18" charset="0"/>
                  <a:cs typeface="Arial" panose="020B0604020202020204" pitchFamily="34" charset="0"/>
                </a:rPr>
                <a:t>Tugas</a:t>
              </a:r>
              <a:r>
                <a:rPr lang="en-US" sz="2200" b="1" dirty="0">
                  <a:solidFill>
                    <a:srgbClr val="008000"/>
                  </a:solidFill>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8000"/>
                  </a:solidFill>
                  <a:latin typeface="Arial" panose="020B0604020202020204" pitchFamily="34" charset="0"/>
                  <a:ea typeface="Times New Roman" panose="02020603050405020304" pitchFamily="18" charset="0"/>
                  <a:cs typeface="Arial" panose="020B0604020202020204" pitchFamily="34" charset="0"/>
                </a:rPr>
                <a:t>Individu</a:t>
              </a:r>
              <a:endParaRPr lang="en-ID" sz="2200" b="1" dirty="0">
                <a:effectLst/>
                <a:latin typeface="Arial" panose="020B0604020202020204" pitchFamily="34" charset="0"/>
                <a:ea typeface="Times New Roman" panose="02020603050405020304" pitchFamily="18" charset="0"/>
                <a:cs typeface="Arial" panose="020B0604020202020204" pitchFamily="34" charset="0"/>
              </a:endParaRPr>
            </a:p>
            <a:p>
              <a:pPr algn="ctr"/>
              <a:endParaRPr lang="en-US" sz="20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n-ID"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id-ID"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27" name="Picture 26" descr="Hasil gambar untuk gambar dan kata motivasi belajar">
            <a:extLst>
              <a:ext uri="{FF2B5EF4-FFF2-40B4-BE49-F238E27FC236}">
                <a16:creationId xmlns:a16="http://schemas.microsoft.com/office/drawing/2014/main" id="{65813F8B-C31B-4CFF-8270-43B1C06F23F8}"/>
              </a:ext>
            </a:extLst>
          </p:cNvPr>
          <p:cNvPicPr/>
          <p:nvPr/>
        </p:nvPicPr>
        <p:blipFill rotWithShape="1">
          <a:blip r:embed="rId4">
            <a:extLst>
              <a:ext uri="{28A0092B-C50C-407E-A947-70E740481C1C}">
                <a14:useLocalDpi xmlns:a14="http://schemas.microsoft.com/office/drawing/2010/main" val="0"/>
              </a:ext>
            </a:extLst>
          </a:blip>
          <a:srcRect t="22666" b="28000"/>
          <a:stretch/>
        </p:blipFill>
        <p:spPr bwMode="auto">
          <a:xfrm>
            <a:off x="801635" y="4062712"/>
            <a:ext cx="3198310" cy="23572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66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0-#ppt_w/2"/>
                                          </p:val>
                                        </p:tav>
                                        <p:tav tm="100000">
                                          <p:val>
                                            <p:strVal val="#ppt_x"/>
                                          </p:val>
                                        </p:tav>
                                      </p:tavLst>
                                    </p:anim>
                                    <p:anim calcmode="lin" valueType="num">
                                      <p:cBhvr additive="base">
                                        <p:cTn id="31"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7CE2B4-4498-4E5D-BC73-887BD1AF9EE8}"/>
              </a:ext>
            </a:extLst>
          </p:cNvPr>
          <p:cNvGrpSpPr/>
          <p:nvPr/>
        </p:nvGrpSpPr>
        <p:grpSpPr>
          <a:xfrm>
            <a:off x="552048" y="177623"/>
            <a:ext cx="8340433" cy="4629639"/>
            <a:chOff x="552048" y="177623"/>
            <a:chExt cx="8340433" cy="4629639"/>
          </a:xfrm>
        </p:grpSpPr>
        <p:sp>
          <p:nvSpPr>
            <p:cNvPr id="14" name="Thought Bubble: Cloud 13">
              <a:extLst>
                <a:ext uri="{FF2B5EF4-FFF2-40B4-BE49-F238E27FC236}">
                  <a16:creationId xmlns:a16="http://schemas.microsoft.com/office/drawing/2014/main" id="{1AF0094B-09FF-40F2-98A8-49B8F9C4257A}"/>
                </a:ext>
              </a:extLst>
            </p:cNvPr>
            <p:cNvSpPr/>
            <p:nvPr/>
          </p:nvSpPr>
          <p:spPr>
            <a:xfrm>
              <a:off x="611560" y="177623"/>
              <a:ext cx="5256584" cy="1311275"/>
            </a:xfrm>
            <a:prstGeom prst="cloudCallout">
              <a:avLst>
                <a:gd name="adj1" fmla="val 61235"/>
                <a:gd name="adj2" fmla="val -4023"/>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200" dirty="0" err="1">
                  <a:solidFill>
                    <a:srgbClr val="0000FF"/>
                  </a:solidFill>
                  <a:latin typeface="Arial" panose="020B0604020202020204" pitchFamily="34" charset="0"/>
                  <a:ea typeface="Times New Roman" panose="02020603050405020304" pitchFamily="18" charset="0"/>
                  <a:cs typeface="Times New Roman" panose="02020603050405020304" pitchFamily="18" charset="0"/>
                </a:rPr>
                <a:t>Muncul</a:t>
              </a:r>
              <a:r>
                <a:rPr lang="en-US"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00FF"/>
                  </a:solidFill>
                  <a:latin typeface="Arial" panose="020B0604020202020204" pitchFamily="34" charset="0"/>
                  <a:ea typeface="Times New Roman" panose="02020603050405020304" pitchFamily="18" charset="0"/>
                  <a:cs typeface="Times New Roman" panose="02020603050405020304" pitchFamily="18" charset="0"/>
                </a:rPr>
                <a:t>pertanyaan</a:t>
              </a:r>
              <a:r>
                <a:rPr lang="en-US"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a:t>
              </a:r>
            </a:p>
            <a:p>
              <a:r>
                <a:rPr lang="en-US" sz="2200" dirty="0" err="1">
                  <a:solidFill>
                    <a:srgbClr val="0000FF"/>
                  </a:solidFill>
                  <a:latin typeface="Arial" panose="020B0604020202020204" pitchFamily="34" charset="0"/>
                  <a:ea typeface="Times New Roman" panose="02020603050405020304" pitchFamily="18" charset="0"/>
                  <a:cs typeface="Times New Roman" panose="02020603050405020304" pitchFamily="18" charset="0"/>
                </a:rPr>
                <a:t>Seperti</a:t>
              </a:r>
              <a:r>
                <a:rPr lang="en-US"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00FF"/>
                  </a:solidFill>
                  <a:latin typeface="Arial" panose="020B0604020202020204" pitchFamily="34" charset="0"/>
                  <a:ea typeface="Times New Roman" panose="02020603050405020304" pitchFamily="18" charset="0"/>
                  <a:cs typeface="Times New Roman" panose="02020603050405020304" pitchFamily="18" charset="0"/>
                </a:rPr>
                <a:t>apa</a:t>
              </a:r>
              <a:r>
                <a:rPr lang="en-US"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00FF"/>
                  </a:solidFill>
                  <a:latin typeface="Arial" panose="020B0604020202020204" pitchFamily="34" charset="0"/>
                  <a:ea typeface="Times New Roman" panose="02020603050405020304" pitchFamily="18" charset="0"/>
                  <a:cs typeface="Times New Roman" panose="02020603050405020304" pitchFamily="18" charset="0"/>
                </a:rPr>
                <a:t>bentuk</a:t>
              </a:r>
              <a:r>
                <a:rPr lang="en-US"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00FF"/>
                  </a:solidFill>
                  <a:latin typeface="Arial" panose="020B0604020202020204" pitchFamily="34" charset="0"/>
                  <a:ea typeface="Times New Roman" panose="02020603050405020304" pitchFamily="18" charset="0"/>
                  <a:cs typeface="Times New Roman" panose="02020603050405020304" pitchFamily="18" charset="0"/>
                </a:rPr>
                <a:t>tugas</a:t>
              </a:r>
              <a:r>
                <a:rPr lang="en-US"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00FF"/>
                  </a:solidFill>
                  <a:latin typeface="Arial" panose="020B0604020202020204" pitchFamily="34" charset="0"/>
                  <a:ea typeface="Times New Roman" panose="02020603050405020304" pitchFamily="18" charset="0"/>
                  <a:cs typeface="Times New Roman" panose="02020603050405020304" pitchFamily="18" charset="0"/>
                </a:rPr>
                <a:t>Kelompok</a:t>
              </a:r>
              <a:r>
                <a:rPr lang="en-US"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a:t>
              </a:r>
            </a:p>
          </p:txBody>
        </p:sp>
        <p:grpSp>
          <p:nvGrpSpPr>
            <p:cNvPr id="2" name="Group 1">
              <a:extLst>
                <a:ext uri="{FF2B5EF4-FFF2-40B4-BE49-F238E27FC236}">
                  <a16:creationId xmlns:a16="http://schemas.microsoft.com/office/drawing/2014/main" id="{FA61650B-CEC8-48D3-B3BD-182D0EC821B1}"/>
                </a:ext>
              </a:extLst>
            </p:cNvPr>
            <p:cNvGrpSpPr/>
            <p:nvPr/>
          </p:nvGrpSpPr>
          <p:grpSpPr>
            <a:xfrm>
              <a:off x="2483768" y="256655"/>
              <a:ext cx="6408713" cy="4550607"/>
              <a:chOff x="2483768" y="256655"/>
              <a:chExt cx="6408713" cy="4550607"/>
            </a:xfrm>
          </p:grpSpPr>
          <p:pic>
            <p:nvPicPr>
              <p:cNvPr id="15" name="Picture 14">
                <a:extLst>
                  <a:ext uri="{FF2B5EF4-FFF2-40B4-BE49-F238E27FC236}">
                    <a16:creationId xmlns:a16="http://schemas.microsoft.com/office/drawing/2014/main" id="{EC6033EE-B414-4E19-8596-AFFC17904D5E}"/>
                  </a:ext>
                </a:extLst>
              </p:cNvPr>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588224" y="256655"/>
                <a:ext cx="1728192" cy="1363896"/>
              </a:xfrm>
              <a:prstGeom prst="rect">
                <a:avLst/>
              </a:prstGeom>
            </p:spPr>
          </p:pic>
          <p:sp>
            <p:nvSpPr>
              <p:cNvPr id="16" name="Speech Bubble: Rectangle with Corners Rounded 15">
                <a:extLst>
                  <a:ext uri="{FF2B5EF4-FFF2-40B4-BE49-F238E27FC236}">
                    <a16:creationId xmlns:a16="http://schemas.microsoft.com/office/drawing/2014/main" id="{4DC91817-EBEE-469E-A6A4-3A98F94EDAC4}"/>
                  </a:ext>
                </a:extLst>
              </p:cNvPr>
              <p:cNvSpPr/>
              <p:nvPr/>
            </p:nvSpPr>
            <p:spPr>
              <a:xfrm>
                <a:off x="2483768" y="1574070"/>
                <a:ext cx="6408713" cy="3233192"/>
              </a:xfrm>
              <a:prstGeom prst="wedgeRoundRectCallout">
                <a:avLst>
                  <a:gd name="adj1" fmla="val -57496"/>
                  <a:gd name="adj2" fmla="val 45695"/>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just"/>
                <a:endParaRPr lang="en-ID" sz="2200" b="1" dirty="0">
                  <a:solidFill>
                    <a:srgbClr val="FF0000"/>
                  </a:solidFill>
                  <a:latin typeface="Arial" panose="020B0604020202020204" pitchFamily="34" charset="0"/>
                  <a:ea typeface="Calibri" panose="020F0502020204030204" pitchFamily="34" charset="0"/>
                </a:endParaRPr>
              </a:p>
              <a:p>
                <a:pPr lvl="0" algn="just"/>
                <a:endParaRPr lang="en-ID" sz="2200" b="1" dirty="0">
                  <a:solidFill>
                    <a:srgbClr val="FF0000"/>
                  </a:solidFill>
                  <a:latin typeface="Arial" panose="020B0604020202020204" pitchFamily="34" charset="0"/>
                  <a:ea typeface="Calibri" panose="020F0502020204030204" pitchFamily="34" charset="0"/>
                </a:endParaRPr>
              </a:p>
              <a:p>
                <a:pPr lvl="0" algn="just"/>
                <a:endParaRPr lang="en-ID" sz="2200" b="1" dirty="0">
                  <a:solidFill>
                    <a:srgbClr val="FF0000"/>
                  </a:solidFill>
                  <a:latin typeface="Arial" panose="020B0604020202020204" pitchFamily="34" charset="0"/>
                  <a:ea typeface="Calibri" panose="020F0502020204030204" pitchFamily="34" charset="0"/>
                </a:endParaRPr>
              </a:p>
              <a:p>
                <a:pPr lvl="0" algn="just"/>
                <a:r>
                  <a:rPr lang="en-ID" sz="2200" b="1" dirty="0" err="1">
                    <a:solidFill>
                      <a:srgbClr val="FF0000"/>
                    </a:solidFill>
                    <a:latin typeface="Arial" panose="020B0604020202020204" pitchFamily="34" charset="0"/>
                    <a:ea typeface="Calibri" panose="020F0502020204030204" pitchFamily="34" charset="0"/>
                  </a:rPr>
                  <a:t>Tugas</a:t>
                </a:r>
                <a:r>
                  <a:rPr lang="en-ID" sz="2200" b="1" dirty="0">
                    <a:solidFill>
                      <a:srgbClr val="FF0000"/>
                    </a:solidFill>
                    <a:latin typeface="Arial" panose="020B0604020202020204" pitchFamily="34" charset="0"/>
                    <a:ea typeface="Calibri" panose="020F0502020204030204" pitchFamily="34" charset="0"/>
                  </a:rPr>
                  <a:t> </a:t>
                </a:r>
                <a:r>
                  <a:rPr lang="en-ID" sz="2200" b="1" dirty="0" err="1">
                    <a:solidFill>
                      <a:srgbClr val="FF0000"/>
                    </a:solidFill>
                    <a:latin typeface="Arial" panose="020B0604020202020204" pitchFamily="34" charset="0"/>
                    <a:ea typeface="Calibri" panose="020F0502020204030204" pitchFamily="34" charset="0"/>
                  </a:rPr>
                  <a:t>Kelompok</a:t>
                </a:r>
                <a:r>
                  <a:rPr lang="en-ID" sz="2200" dirty="0">
                    <a:solidFill>
                      <a:srgbClr val="FF0000"/>
                    </a:solidFill>
                    <a:latin typeface="Arial" panose="020B0604020202020204" pitchFamily="34" charset="0"/>
                    <a:ea typeface="Calibri" panose="020F0502020204030204" pitchFamily="34" charset="0"/>
                  </a:rPr>
                  <a:t>: </a:t>
                </a:r>
              </a:p>
              <a:p>
                <a:pPr lvl="0"/>
                <a:r>
                  <a:rPr lang="en-ID" sz="2200" dirty="0">
                    <a:solidFill>
                      <a:srgbClr val="FF0000"/>
                    </a:solidFill>
                    <a:latin typeface="Arial" panose="020B0604020202020204" pitchFamily="34" charset="0"/>
                    <a:ea typeface="Calibri" panose="020F0502020204030204" pitchFamily="34" charset="0"/>
                  </a:rPr>
                  <a:t>(</a:t>
                </a:r>
                <a:r>
                  <a:rPr lang="en-ID" sz="2200" dirty="0" err="1">
                    <a:solidFill>
                      <a:srgbClr val="FF0000"/>
                    </a:solidFill>
                    <a:latin typeface="Arial" panose="020B0604020202020204" pitchFamily="34" charset="0"/>
                    <a:ea typeface="Calibri" panose="020F0502020204030204" pitchFamily="34" charset="0"/>
                  </a:rPr>
                  <a:t>mahasiswa</a:t>
                </a:r>
                <a:r>
                  <a:rPr lang="en-ID" sz="2200" dirty="0">
                    <a:solidFill>
                      <a:srgbClr val="FF0000"/>
                    </a:solidFill>
                    <a:latin typeface="Arial" panose="020B0604020202020204" pitchFamily="34" charset="0"/>
                    <a:ea typeface="Calibri" panose="020F0502020204030204" pitchFamily="34" charset="0"/>
                  </a:rPr>
                  <a:t> </a:t>
                </a:r>
                <a:r>
                  <a:rPr lang="en-ID" sz="2200" dirty="0" err="1">
                    <a:solidFill>
                      <a:srgbClr val="FF0000"/>
                    </a:solidFill>
                    <a:latin typeface="Arial" panose="020B0604020202020204" pitchFamily="34" charset="0"/>
                    <a:ea typeface="Calibri" panose="020F0502020204030204" pitchFamily="34" charset="0"/>
                  </a:rPr>
                  <a:t>dikelompokkan</a:t>
                </a:r>
                <a:r>
                  <a:rPr lang="en-ID" sz="2200" dirty="0">
                    <a:solidFill>
                      <a:srgbClr val="FF0000"/>
                    </a:solidFill>
                    <a:latin typeface="Arial" panose="020B0604020202020204" pitchFamily="34" charset="0"/>
                    <a:ea typeface="Calibri" panose="020F0502020204030204" pitchFamily="34" charset="0"/>
                  </a:rPr>
                  <a:t> a’ 4 orang dan Menyusun </a:t>
                </a:r>
                <a:r>
                  <a:rPr lang="en-ID" sz="2200" dirty="0" err="1">
                    <a:solidFill>
                      <a:srgbClr val="FF0000"/>
                    </a:solidFill>
                    <a:latin typeface="Arial" panose="020B0604020202020204" pitchFamily="34" charset="0"/>
                    <a:ea typeface="Calibri" panose="020F0502020204030204" pitchFamily="34" charset="0"/>
                  </a:rPr>
                  <a:t>beragam</a:t>
                </a:r>
                <a:r>
                  <a:rPr lang="en-ID" sz="2200" dirty="0">
                    <a:solidFill>
                      <a:srgbClr val="FF0000"/>
                    </a:solidFill>
                    <a:latin typeface="Arial" panose="020B0604020202020204" pitchFamily="34" charset="0"/>
                    <a:ea typeface="Calibri" panose="020F0502020204030204" pitchFamily="34" charset="0"/>
                  </a:rPr>
                  <a:t> </a:t>
                </a:r>
                <a:r>
                  <a:rPr lang="en-ID" sz="2200" dirty="0" err="1">
                    <a:solidFill>
                      <a:srgbClr val="FF0000"/>
                    </a:solidFill>
                    <a:latin typeface="Arial" panose="020B0604020202020204" pitchFamily="34" charset="0"/>
                    <a:ea typeface="Calibri" panose="020F0502020204030204" pitchFamily="34" charset="0"/>
                  </a:rPr>
                  <a:t>contoh</a:t>
                </a:r>
                <a:r>
                  <a:rPr lang="en-ID" sz="2200" dirty="0">
                    <a:solidFill>
                      <a:srgbClr val="FF0000"/>
                    </a:solidFill>
                    <a:latin typeface="Arial" panose="020B0604020202020204" pitchFamily="34" charset="0"/>
                    <a:ea typeface="Calibri" panose="020F0502020204030204" pitchFamily="34" charset="0"/>
                  </a:rPr>
                  <a:t> </a:t>
                </a:r>
                <a:r>
                  <a:rPr lang="en-ID" sz="2200" dirty="0" err="1">
                    <a:solidFill>
                      <a:srgbClr val="FF0000"/>
                    </a:solidFill>
                    <a:latin typeface="Arial" panose="020B0604020202020204" pitchFamily="34" charset="0"/>
                    <a:ea typeface="Calibri" panose="020F0502020204030204" pitchFamily="34" charset="0"/>
                  </a:rPr>
                  <a:t>soal</a:t>
                </a:r>
                <a:r>
                  <a:rPr lang="en-ID" sz="2200" dirty="0">
                    <a:solidFill>
                      <a:srgbClr val="FF0000"/>
                    </a:solidFill>
                    <a:latin typeface="Arial" panose="020B0604020202020204" pitchFamily="34" charset="0"/>
                    <a:ea typeface="Calibri" panose="020F0502020204030204" pitchFamily="34" charset="0"/>
                  </a:rPr>
                  <a:t> Latihan, </a:t>
                </a:r>
                <a:r>
                  <a:rPr lang="en-ID" sz="2200" dirty="0" err="1">
                    <a:solidFill>
                      <a:srgbClr val="FF0000"/>
                    </a:solidFill>
                    <a:latin typeface="Arial" panose="020B0604020202020204" pitchFamily="34" charset="0"/>
                    <a:ea typeface="Calibri" panose="020F0502020204030204" pitchFamily="34" charset="0"/>
                  </a:rPr>
                  <a:t>penyelesaiannya</a:t>
                </a:r>
                <a:r>
                  <a:rPr lang="en-ID" sz="2200" dirty="0">
                    <a:solidFill>
                      <a:srgbClr val="FF0000"/>
                    </a:solidFill>
                    <a:latin typeface="Arial" panose="020B0604020202020204" pitchFamily="34" charset="0"/>
                    <a:ea typeface="Calibri" panose="020F0502020204030204" pitchFamily="34" charset="0"/>
                  </a:rPr>
                  <a:t>, dan </a:t>
                </a:r>
                <a:r>
                  <a:rPr lang="en-ID" sz="2200" dirty="0" err="1">
                    <a:solidFill>
                      <a:srgbClr val="FF0000"/>
                    </a:solidFill>
                    <a:latin typeface="Arial" panose="020B0604020202020204" pitchFamily="34" charset="0"/>
                    <a:ea typeface="Calibri" panose="020F0502020204030204" pitchFamily="34" charset="0"/>
                  </a:rPr>
                  <a:t>analisis</a:t>
                </a:r>
                <a:r>
                  <a:rPr lang="en-ID" sz="2200" dirty="0">
                    <a:solidFill>
                      <a:srgbClr val="FF0000"/>
                    </a:solidFill>
                    <a:latin typeface="Arial" panose="020B0604020202020204" pitchFamily="34" charset="0"/>
                    <a:ea typeface="Calibri" panose="020F0502020204030204" pitchFamily="34" charset="0"/>
                  </a:rPr>
                  <a:t> HOT </a:t>
                </a:r>
                <a:r>
                  <a:rPr lang="en-ID" sz="2200" dirty="0" err="1">
                    <a:solidFill>
                      <a:srgbClr val="FF0000"/>
                    </a:solidFill>
                    <a:latin typeface="Arial" panose="020B0604020202020204" pitchFamily="34" charset="0"/>
                    <a:ea typeface="Calibri" panose="020F0502020204030204" pitchFamily="34" charset="0"/>
                  </a:rPr>
                  <a:t>atau</a:t>
                </a:r>
                <a:r>
                  <a:rPr lang="en-ID" sz="2200" dirty="0">
                    <a:solidFill>
                      <a:srgbClr val="FF0000"/>
                    </a:solidFill>
                    <a:latin typeface="Arial" panose="020B0604020202020204" pitchFamily="34" charset="0"/>
                    <a:ea typeface="Calibri" panose="020F0502020204030204" pitchFamily="34" charset="0"/>
                  </a:rPr>
                  <a:t> LOT </a:t>
                </a:r>
                <a:r>
                  <a:rPr lang="en-ID" sz="2200" dirty="0" err="1">
                    <a:solidFill>
                      <a:srgbClr val="FF0000"/>
                    </a:solidFill>
                    <a:latin typeface="Arial" panose="020B0604020202020204" pitchFamily="34" charset="0"/>
                    <a:ea typeface="Calibri" panose="020F0502020204030204" pitchFamily="34" charset="0"/>
                  </a:rPr>
                  <a:t>butir</a:t>
                </a:r>
                <a:r>
                  <a:rPr lang="en-ID" sz="2200" dirty="0">
                    <a:solidFill>
                      <a:srgbClr val="FF0000"/>
                    </a:solidFill>
                    <a:latin typeface="Arial" panose="020B0604020202020204" pitchFamily="34" charset="0"/>
                    <a:ea typeface="Calibri" panose="020F0502020204030204" pitchFamily="34" charset="0"/>
                  </a:rPr>
                  <a:t> </a:t>
                </a:r>
                <a:r>
                  <a:rPr lang="en-ID" sz="2200" dirty="0" err="1">
                    <a:solidFill>
                      <a:srgbClr val="FF0000"/>
                    </a:solidFill>
                    <a:latin typeface="Arial" panose="020B0604020202020204" pitchFamily="34" charset="0"/>
                    <a:ea typeface="Calibri" panose="020F0502020204030204" pitchFamily="34" charset="0"/>
                  </a:rPr>
                  <a:t>soal</a:t>
                </a:r>
                <a:r>
                  <a:rPr lang="en-ID" sz="2200" dirty="0">
                    <a:solidFill>
                      <a:srgbClr val="FF0000"/>
                    </a:solidFill>
                    <a:latin typeface="Arial" panose="020B0604020202020204" pitchFamily="34" charset="0"/>
                    <a:ea typeface="Calibri" panose="020F0502020204030204" pitchFamily="34" charset="0"/>
                  </a:rPr>
                  <a:t> yang </a:t>
                </a:r>
                <a:r>
                  <a:rPr lang="en-ID" sz="2200" dirty="0" err="1">
                    <a:solidFill>
                      <a:srgbClr val="FF0000"/>
                    </a:solidFill>
                    <a:latin typeface="Arial" panose="020B0604020202020204" pitchFamily="34" charset="0"/>
                    <a:ea typeface="Calibri" panose="020F0502020204030204" pitchFamily="34" charset="0"/>
                  </a:rPr>
                  <a:t>bersangkutan</a:t>
                </a:r>
                <a:endParaRPr lang="en-ID" sz="2200" dirty="0">
                  <a:solidFill>
                    <a:srgbClr val="FF0000"/>
                  </a:solidFill>
                  <a:latin typeface="Arial" panose="020B0604020202020204" pitchFamily="34" charset="0"/>
                  <a:ea typeface="Calibri" panose="020F0502020204030204" pitchFamily="34" charset="0"/>
                </a:endParaRPr>
              </a:p>
              <a:p>
                <a:pPr lvl="0"/>
                <a:r>
                  <a:rPr lang="en-ID" sz="2200" dirty="0" err="1">
                    <a:solidFill>
                      <a:srgbClr val="FF0000"/>
                    </a:solidFill>
                    <a:latin typeface="Arial" panose="020B0604020202020204" pitchFamily="34" charset="0"/>
                    <a:ea typeface="Calibri" panose="020F0502020204030204" pitchFamily="34" charset="0"/>
                  </a:rPr>
                  <a:t>Alternatif</a:t>
                </a:r>
                <a:r>
                  <a:rPr lang="en-ID" sz="2200" dirty="0">
                    <a:solidFill>
                      <a:srgbClr val="FF0000"/>
                    </a:solidFill>
                    <a:latin typeface="Arial" panose="020B0604020202020204" pitchFamily="34" charset="0"/>
                    <a:ea typeface="Calibri" panose="020F0502020204030204" pitchFamily="34" charset="0"/>
                  </a:rPr>
                  <a:t> </a:t>
                </a:r>
                <a:r>
                  <a:rPr lang="en-ID" sz="2200" dirty="0" err="1">
                    <a:solidFill>
                      <a:srgbClr val="FF0000"/>
                    </a:solidFill>
                    <a:latin typeface="Arial" panose="020B0604020202020204" pitchFamily="34" charset="0"/>
                    <a:ea typeface="Calibri" panose="020F0502020204030204" pitchFamily="34" charset="0"/>
                  </a:rPr>
                  <a:t>Judul</a:t>
                </a:r>
                <a:r>
                  <a:rPr lang="en-ID" sz="2200" dirty="0">
                    <a:solidFill>
                      <a:srgbClr val="FF0000"/>
                    </a:solidFill>
                    <a:latin typeface="Arial" panose="020B0604020202020204" pitchFamily="34" charset="0"/>
                    <a:ea typeface="Calibri" panose="020F0502020204030204" pitchFamily="34" charset="0"/>
                  </a:rPr>
                  <a:t>  : </a:t>
                </a:r>
                <a:r>
                  <a:rPr lang="en-ID" sz="2200" dirty="0" err="1">
                    <a:solidFill>
                      <a:srgbClr val="FF0000"/>
                    </a:solidFill>
                    <a:latin typeface="Arial" panose="020B0604020202020204" pitchFamily="34" charset="0"/>
                    <a:ea typeface="Calibri" panose="020F0502020204030204" pitchFamily="34" charset="0"/>
                  </a:rPr>
                  <a:t>Kemampuan</a:t>
                </a:r>
                <a:r>
                  <a:rPr lang="en-ID" sz="2200" dirty="0">
                    <a:solidFill>
                      <a:srgbClr val="FF0000"/>
                    </a:solidFill>
                    <a:latin typeface="Arial" panose="020B0604020202020204" pitchFamily="34" charset="0"/>
                    <a:ea typeface="Calibri" panose="020F0502020204030204" pitchFamily="34" charset="0"/>
                  </a:rPr>
                  <a:t> </a:t>
                </a:r>
                <a:r>
                  <a:rPr lang="en-ID" sz="2200" dirty="0" err="1">
                    <a:solidFill>
                      <a:srgbClr val="FF0000"/>
                    </a:solidFill>
                    <a:latin typeface="Arial" panose="020B0604020202020204" pitchFamily="34" charset="0"/>
                    <a:ea typeface="Calibri" panose="020F0502020204030204" pitchFamily="34" charset="0"/>
                  </a:rPr>
                  <a:t>matematis</a:t>
                </a:r>
                <a:r>
                  <a:rPr lang="en-ID" sz="2200" dirty="0">
                    <a:solidFill>
                      <a:srgbClr val="FF0000"/>
                    </a:solidFill>
                    <a:latin typeface="Arial" panose="020B0604020202020204" pitchFamily="34" charset="0"/>
                    <a:ea typeface="Calibri" panose="020F0502020204030204" pitchFamily="34" charset="0"/>
                  </a:rPr>
                  <a:t> Nama </a:t>
                </a:r>
                <a:r>
                  <a:rPr lang="en-ID" sz="2200" dirty="0" err="1">
                    <a:solidFill>
                      <a:srgbClr val="FF0000"/>
                    </a:solidFill>
                    <a:latin typeface="Arial" panose="020B0604020202020204" pitchFamily="34" charset="0"/>
                    <a:ea typeface="Calibri" panose="020F0502020204030204" pitchFamily="34" charset="0"/>
                  </a:rPr>
                  <a:t>Hardskill</a:t>
                </a:r>
                <a:r>
                  <a:rPr lang="en-ID" sz="2200" dirty="0">
                    <a:solidFill>
                      <a:srgbClr val="FF0000"/>
                    </a:solidFill>
                    <a:latin typeface="Arial" panose="020B0604020202020204" pitchFamily="34" charset="0"/>
                    <a:ea typeface="Calibri" panose="020F0502020204030204" pitchFamily="34" charset="0"/>
                  </a:rPr>
                  <a:t>) , </a:t>
                </a:r>
                <a:r>
                  <a:rPr lang="en-ID" sz="2200" dirty="0" err="1">
                    <a:solidFill>
                      <a:srgbClr val="FF0000"/>
                    </a:solidFill>
                    <a:latin typeface="Arial" panose="020B0604020202020204" pitchFamily="34" charset="0"/>
                    <a:ea typeface="Calibri" panose="020F0502020204030204" pitchFamily="34" charset="0"/>
                  </a:rPr>
                  <a:t>Indikator</a:t>
                </a:r>
                <a:r>
                  <a:rPr lang="en-ID" sz="2200" dirty="0">
                    <a:solidFill>
                      <a:srgbClr val="FF0000"/>
                    </a:solidFill>
                    <a:latin typeface="Arial" panose="020B0604020202020204" pitchFamily="34" charset="0"/>
                    <a:ea typeface="Calibri" panose="020F0502020204030204" pitchFamily="34" charset="0"/>
                  </a:rPr>
                  <a:t>, </a:t>
                </a:r>
                <a:r>
                  <a:rPr lang="en-ID" sz="2200" dirty="0" err="1">
                    <a:solidFill>
                      <a:srgbClr val="FF0000"/>
                    </a:solidFill>
                    <a:latin typeface="Arial" panose="020B0604020202020204" pitchFamily="34" charset="0"/>
                    <a:ea typeface="Calibri" panose="020F0502020204030204" pitchFamily="34" charset="0"/>
                  </a:rPr>
                  <a:t>Butir</a:t>
                </a:r>
                <a:r>
                  <a:rPr lang="en-ID" sz="2200" dirty="0">
                    <a:solidFill>
                      <a:srgbClr val="FF0000"/>
                    </a:solidFill>
                    <a:latin typeface="Arial" panose="020B0604020202020204" pitchFamily="34" charset="0"/>
                    <a:ea typeface="Calibri" panose="020F0502020204030204" pitchFamily="34" charset="0"/>
                  </a:rPr>
                  <a:t> </a:t>
                </a:r>
                <a:r>
                  <a:rPr lang="en-ID" sz="2200" dirty="0" err="1">
                    <a:solidFill>
                      <a:srgbClr val="FF0000"/>
                    </a:solidFill>
                    <a:latin typeface="Arial" panose="020B0604020202020204" pitchFamily="34" charset="0"/>
                    <a:ea typeface="Calibri" panose="020F0502020204030204" pitchFamily="34" charset="0"/>
                  </a:rPr>
                  <a:t>Soal</a:t>
                </a:r>
                <a:r>
                  <a:rPr lang="en-ID" sz="2200" dirty="0">
                    <a:solidFill>
                      <a:srgbClr val="FF0000"/>
                    </a:solidFill>
                    <a:latin typeface="Arial" panose="020B0604020202020204" pitchFamily="34" charset="0"/>
                    <a:ea typeface="Calibri" panose="020F0502020204030204" pitchFamily="34" charset="0"/>
                  </a:rPr>
                  <a:t>, dan </a:t>
                </a:r>
                <a:r>
                  <a:rPr lang="en-ID" sz="2200" dirty="0" err="1">
                    <a:solidFill>
                      <a:srgbClr val="FF0000"/>
                    </a:solidFill>
                    <a:latin typeface="Arial" panose="020B0604020202020204" pitchFamily="34" charset="0"/>
                    <a:ea typeface="Calibri" panose="020F0502020204030204" pitchFamily="34" charset="0"/>
                  </a:rPr>
                  <a:t>Penyelesaiannya</a:t>
                </a:r>
                <a:endParaRPr lang="en-ID" sz="2200" dirty="0">
                  <a:solidFill>
                    <a:srgbClr val="FF0000"/>
                  </a:solidFill>
                  <a:latin typeface="Arial" panose="020B0604020202020204" pitchFamily="34" charset="0"/>
                  <a:ea typeface="Calibri" panose="020F0502020204030204" pitchFamily="34" charset="0"/>
                </a:endParaRPr>
              </a:p>
              <a:p>
                <a:pPr marL="457200" algn="just"/>
                <a:r>
                  <a:rPr lang="en-ID" sz="2200" dirty="0">
                    <a:solidFill>
                      <a:srgbClr val="FF0000"/>
                    </a:solidFill>
                    <a:latin typeface="Arial" panose="020B0604020202020204" pitchFamily="34" charset="0"/>
                    <a:ea typeface="Calibri" panose="020F0502020204030204" pitchFamily="34" charset="0"/>
                  </a:rPr>
                  <a:t>     </a:t>
                </a:r>
                <a:endParaRPr lang="en-ID" sz="2200" dirty="0">
                  <a:solidFill>
                    <a:srgbClr val="0000FF"/>
                  </a:solidFill>
                  <a:effectLst/>
                  <a:ea typeface="Times New Roman" panose="02020603050405020304" pitchFamily="18" charset="0"/>
                  <a:cs typeface="Times New Roman" panose="02020603050405020304" pitchFamily="18" charset="0"/>
                </a:endParaRPr>
              </a:p>
              <a:p>
                <a:pPr marL="174625" indent="-174625" algn="l"/>
                <a:endParaRPr lang="en-ID" sz="2400" kern="100" dirty="0">
                  <a:solidFill>
                    <a:srgbClr val="0000FF"/>
                  </a:solidFill>
                  <a:effectLst/>
                  <a:latin typeface="Times New Roman" panose="02020603050405020304" pitchFamily="18" charset="0"/>
                  <a:ea typeface="SimSun" panose="02010600030101010101" pitchFamily="2" charset="-122"/>
                </a:endParaRPr>
              </a:p>
              <a:p>
                <a:pPr>
                  <a:lnSpc>
                    <a:spcPct val="115000"/>
                  </a:lnSpc>
                  <a:spcAft>
                    <a:spcPts val="1000"/>
                  </a:spcAft>
                </a:pPr>
                <a:endParaRPr lang="en-ID"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p:txBody>
          </p:sp>
        </p:grpSp>
        <p:pic>
          <p:nvPicPr>
            <p:cNvPr id="18" name="Picture 17">
              <a:extLst>
                <a:ext uri="{FF2B5EF4-FFF2-40B4-BE49-F238E27FC236}">
                  <a16:creationId xmlns:a16="http://schemas.microsoft.com/office/drawing/2014/main" id="{A3036D94-6521-474D-8690-8A87403D7E5C}"/>
                </a:ext>
              </a:extLst>
            </p:cNvPr>
            <p:cNvPicPr/>
            <p:nvPr/>
          </p:nvPicPr>
          <p:blipFill rotWithShape="1">
            <a:blip r:embed="rId5" cstate="print">
              <a:extLst>
                <a:ext uri="{28A0092B-C50C-407E-A947-70E740481C1C}">
                  <a14:useLocalDpi xmlns:a14="http://schemas.microsoft.com/office/drawing/2010/main" val="0"/>
                </a:ext>
              </a:extLst>
            </a:blip>
            <a:srcRect b="17431"/>
            <a:stretch/>
          </p:blipFill>
          <p:spPr bwMode="auto">
            <a:xfrm>
              <a:off x="611560" y="1487204"/>
              <a:ext cx="1512168" cy="1557028"/>
            </a:xfrm>
            <a:prstGeom prst="rect">
              <a:avLst/>
            </a:prstGeom>
            <a:noFill/>
            <a:ln>
              <a:noFill/>
            </a:ln>
            <a:extLst>
              <a:ext uri="{53640926-AAD7-44D8-BBD7-CCE9431645EC}">
                <a14:shadowObscured xmlns:a14="http://schemas.microsoft.com/office/drawing/2010/main"/>
              </a:ext>
            </a:extLst>
          </p:spPr>
        </p:pic>
        <p:pic>
          <p:nvPicPr>
            <p:cNvPr id="19" name="Picture 18" descr="Hasil gambar untuk pasti bisa">
              <a:extLst>
                <a:ext uri="{FF2B5EF4-FFF2-40B4-BE49-F238E27FC236}">
                  <a16:creationId xmlns:a16="http://schemas.microsoft.com/office/drawing/2014/main" id="{142DE967-FBA3-4078-BBE9-41C3E621CC1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52048" y="3050104"/>
              <a:ext cx="1543135" cy="1311275"/>
            </a:xfrm>
            <a:prstGeom prst="rect">
              <a:avLst/>
            </a:prstGeom>
            <a:noFill/>
            <a:ln>
              <a:noFill/>
            </a:ln>
          </p:spPr>
        </p:pic>
      </p:grpSp>
      <p:grpSp>
        <p:nvGrpSpPr>
          <p:cNvPr id="4" name="Group 3">
            <a:extLst>
              <a:ext uri="{FF2B5EF4-FFF2-40B4-BE49-F238E27FC236}">
                <a16:creationId xmlns:a16="http://schemas.microsoft.com/office/drawing/2014/main" id="{129D3A28-C97A-4848-956F-AE1F8129E0B4}"/>
              </a:ext>
            </a:extLst>
          </p:cNvPr>
          <p:cNvGrpSpPr/>
          <p:nvPr/>
        </p:nvGrpSpPr>
        <p:grpSpPr>
          <a:xfrm>
            <a:off x="899592" y="4904419"/>
            <a:ext cx="7992889" cy="1764941"/>
            <a:chOff x="899592" y="4904419"/>
            <a:chExt cx="7992889" cy="1764941"/>
          </a:xfrm>
        </p:grpSpPr>
        <p:grpSp>
          <p:nvGrpSpPr>
            <p:cNvPr id="20" name="Group 19">
              <a:extLst>
                <a:ext uri="{FF2B5EF4-FFF2-40B4-BE49-F238E27FC236}">
                  <a16:creationId xmlns:a16="http://schemas.microsoft.com/office/drawing/2014/main" id="{D5391CA4-3531-4ADE-A127-50F5504857D5}"/>
                </a:ext>
              </a:extLst>
            </p:cNvPr>
            <p:cNvGrpSpPr/>
            <p:nvPr/>
          </p:nvGrpSpPr>
          <p:grpSpPr>
            <a:xfrm>
              <a:off x="7347787" y="4904419"/>
              <a:ext cx="1544694" cy="1728192"/>
              <a:chOff x="7292581" y="4849425"/>
              <a:chExt cx="1544694" cy="1728192"/>
            </a:xfrm>
          </p:grpSpPr>
          <p:pic>
            <p:nvPicPr>
              <p:cNvPr id="22" name="Gambar 42">
                <a:extLst>
                  <a:ext uri="{FF2B5EF4-FFF2-40B4-BE49-F238E27FC236}">
                    <a16:creationId xmlns:a16="http://schemas.microsoft.com/office/drawing/2014/main" id="{40A3C373-FB61-4588-9D97-98346FD4D17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l="59335"/>
              <a:stretch>
                <a:fillRect/>
              </a:stretch>
            </p:blipFill>
            <p:spPr bwMode="auto">
              <a:xfrm>
                <a:off x="7292581" y="4849425"/>
                <a:ext cx="1041684" cy="1728192"/>
              </a:xfrm>
              <a:prstGeom prst="rect">
                <a:avLst/>
              </a:prstGeom>
              <a:solidFill>
                <a:srgbClr val="FFCCFF"/>
              </a:solidFill>
              <a:ln>
                <a:noFill/>
              </a:ln>
            </p:spPr>
          </p:pic>
          <p:sp>
            <p:nvSpPr>
              <p:cNvPr id="23" name="Kotak Teks 43">
                <a:extLst>
                  <a:ext uri="{FF2B5EF4-FFF2-40B4-BE49-F238E27FC236}">
                    <a16:creationId xmlns:a16="http://schemas.microsoft.com/office/drawing/2014/main" id="{E7F0F90B-8DCA-4693-BA17-9F93A10D8A71}"/>
                  </a:ext>
                </a:extLst>
              </p:cNvPr>
              <p:cNvSpPr txBox="1">
                <a:spLocks noChangeArrowheads="1"/>
              </p:cNvSpPr>
              <p:nvPr/>
            </p:nvSpPr>
            <p:spPr bwMode="auto">
              <a:xfrm>
                <a:off x="8082904" y="4849425"/>
                <a:ext cx="754371" cy="1728192"/>
              </a:xfrm>
              <a:prstGeom prst="rect">
                <a:avLst/>
              </a:prstGeom>
              <a:solidFill>
                <a:srgbClr val="FFCCFF"/>
              </a:solidFill>
              <a:ln w="9525">
                <a:noFill/>
                <a:miter lim="800000"/>
                <a:headEnd/>
                <a:tailEnd/>
              </a:ln>
            </p:spPr>
            <p:txBody>
              <a:bodyPr rot="0" vert="vert270" wrap="square" lIns="91440" tIns="45720" rIns="91440" bIns="45720" anchor="t" anchorCtr="0" upright="1">
                <a:noAutofit/>
              </a:bodyPr>
              <a:lstStyle/>
              <a:p>
                <a:pPr algn="ctr">
                  <a:lnSpc>
                    <a:spcPct val="115000"/>
                  </a:lnSpc>
                  <a:spcAft>
                    <a:spcPts val="1000"/>
                  </a:spcAf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SEMANGAT !!!</a:t>
                </a:r>
                <a:endParaRPr lang="en-ID"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6" name="Speech Bubble: Rectangle with Corners Rounded 5">
              <a:extLst>
                <a:ext uri="{FF2B5EF4-FFF2-40B4-BE49-F238E27FC236}">
                  <a16:creationId xmlns:a16="http://schemas.microsoft.com/office/drawing/2014/main" id="{D50DBDB8-3477-433D-86AA-FC6A76898A02}"/>
                </a:ext>
              </a:extLst>
            </p:cNvPr>
            <p:cNvSpPr/>
            <p:nvPr/>
          </p:nvSpPr>
          <p:spPr>
            <a:xfrm>
              <a:off x="899592" y="5013176"/>
              <a:ext cx="6192688" cy="1656184"/>
            </a:xfrm>
            <a:prstGeom prst="wedgeRoundRectCallout">
              <a:avLst>
                <a:gd name="adj1" fmla="val 56971"/>
                <a:gd name="adj2" fmla="val 53187"/>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1075" indent="-981075"/>
              <a:r>
                <a:rPr lang="en-ID" sz="2200" dirty="0" err="1">
                  <a:solidFill>
                    <a:srgbClr val="0000FF"/>
                  </a:solidFill>
                  <a:effectLst/>
                  <a:latin typeface="Arial" panose="020B0604020202020204" pitchFamily="34" charset="0"/>
                  <a:ea typeface="Calibri" panose="020F0502020204030204" pitchFamily="34" charset="0"/>
                </a:rPr>
                <a:t>Tugas:a.Mengidentifikasi</a:t>
              </a:r>
              <a:r>
                <a:rPr lang="en-ID" sz="2200" dirty="0">
                  <a:solidFill>
                    <a:srgbClr val="0000FF"/>
                  </a:solidFill>
                  <a:effectLst/>
                  <a:latin typeface="Arial" panose="020B0604020202020204" pitchFamily="34" charset="0"/>
                  <a:ea typeface="Calibri" panose="020F0502020204030204" pitchFamily="34" charset="0"/>
                </a:rPr>
                <a:t> dan </a:t>
              </a:r>
              <a:r>
                <a:rPr lang="en-ID" sz="2200" dirty="0" err="1">
                  <a:solidFill>
                    <a:srgbClr val="0000FF"/>
                  </a:solidFill>
                  <a:effectLst/>
                  <a:latin typeface="Arial" panose="020B0604020202020204" pitchFamily="34" charset="0"/>
                  <a:ea typeface="Calibri" panose="020F0502020204030204" pitchFamily="34" charset="0"/>
                </a:rPr>
                <a:t>memilih</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indikator</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tiap</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kemampuan</a:t>
              </a:r>
              <a:r>
                <a:rPr lang="en-ID" sz="2200" dirty="0">
                  <a:solidFill>
                    <a:srgbClr val="0000FF"/>
                  </a:solidFill>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matematik</a:t>
              </a:r>
              <a:r>
                <a:rPr lang="en-ID" sz="2200" dirty="0">
                  <a:solidFill>
                    <a:srgbClr val="0000FF"/>
                  </a:solidFill>
                  <a:effectLst/>
                  <a:latin typeface="Arial" panose="020B0604020202020204" pitchFamily="34" charset="0"/>
                  <a:ea typeface="Calibri" panose="020F0502020204030204" pitchFamily="34" charset="0"/>
                </a:rPr>
                <a:t>,</a:t>
              </a:r>
            </a:p>
            <a:p>
              <a:pPr marL="1255713" indent="-1255713" algn="just"/>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b.Menyusun</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butir</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soal</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latihan</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dalam</a:t>
              </a:r>
              <a:r>
                <a:rPr lang="en-ID" sz="2200" dirty="0">
                  <a:solidFill>
                    <a:srgbClr val="0000FF"/>
                  </a:solidFill>
                  <a:effectLst/>
                  <a:latin typeface="Arial" panose="020B0604020202020204" pitchFamily="34" charset="0"/>
                  <a:ea typeface="Calibri" panose="020F0502020204030204" pitchFamily="34" charset="0"/>
                </a:rPr>
                <a:t> </a:t>
              </a:r>
              <a:r>
                <a:rPr lang="en-ID" sz="2200" dirty="0">
                  <a:solidFill>
                    <a:srgbClr val="0000FF"/>
                  </a:solidFill>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konten</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Matematika</a:t>
              </a:r>
              <a:r>
                <a:rPr lang="en-ID" sz="2200" dirty="0">
                  <a:solidFill>
                    <a:srgbClr val="0000FF"/>
                  </a:solidFill>
                  <a:effectLst/>
                  <a:latin typeface="Arial" panose="020B0604020202020204" pitchFamily="34" charset="0"/>
                  <a:ea typeface="Calibri" panose="020F0502020204030204" pitchFamily="34" charset="0"/>
                </a:rPr>
                <a:t> SD - SMA;</a:t>
              </a:r>
            </a:p>
          </p:txBody>
        </p:sp>
      </p:grpSp>
    </p:spTree>
    <p:extLst>
      <p:ext uri="{BB962C8B-B14F-4D97-AF65-F5344CB8AC3E}">
        <p14:creationId xmlns:p14="http://schemas.microsoft.com/office/powerpoint/2010/main" val="330361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a:xfrm>
            <a:off x="457200" y="6356350"/>
            <a:ext cx="2095041" cy="408007"/>
          </a:xfrm>
        </p:spPr>
        <p:txBody>
          <a:bodyPr/>
          <a:lstStyle/>
          <a:p>
            <a:pPr>
              <a:defRPr/>
            </a:pPr>
            <a:fld id="{51D3417D-ACC1-48A9-BC1F-052AB24099B1}" type="datetime1">
              <a:rPr lang="en-US"/>
              <a:pPr>
                <a:defRPr/>
              </a:pPr>
              <a:t>9/12/2021</a:t>
            </a:fld>
            <a:endParaRPr lang="en-US" dirty="0"/>
          </a:p>
        </p:txBody>
      </p:sp>
      <p:sp>
        <p:nvSpPr>
          <p:cNvPr id="5" name="Slide Number Placeholder 5"/>
          <p:cNvSpPr>
            <a:spLocks noGrp="1"/>
          </p:cNvSpPr>
          <p:nvPr>
            <p:ph type="sldNum" sz="quarter" idx="12"/>
          </p:nvPr>
        </p:nvSpPr>
        <p:spPr>
          <a:xfrm>
            <a:off x="6553200" y="6356350"/>
            <a:ext cx="2095041" cy="408007"/>
          </a:xfrm>
        </p:spPr>
        <p:txBody>
          <a:bodyPr/>
          <a:lstStyle/>
          <a:p>
            <a:pPr>
              <a:defRPr/>
            </a:pPr>
            <a:fld id="{7E5BB136-8E9C-4EC3-AC86-982410EE2B0C}" type="slidenum">
              <a:rPr lang="en-US"/>
              <a:pPr>
                <a:defRPr/>
              </a:pPr>
              <a:t>19</a:t>
            </a:fld>
            <a:endParaRPr lang="en-US" dirty="0"/>
          </a:p>
        </p:txBody>
      </p:sp>
      <p:grpSp>
        <p:nvGrpSpPr>
          <p:cNvPr id="7" name="Group 6">
            <a:extLst>
              <a:ext uri="{FF2B5EF4-FFF2-40B4-BE49-F238E27FC236}">
                <a16:creationId xmlns:a16="http://schemas.microsoft.com/office/drawing/2014/main" id="{529101DB-9AAC-4B5A-B444-67B42EDC585A}"/>
              </a:ext>
            </a:extLst>
          </p:cNvPr>
          <p:cNvGrpSpPr/>
          <p:nvPr/>
        </p:nvGrpSpPr>
        <p:grpSpPr>
          <a:xfrm>
            <a:off x="457201" y="4361061"/>
            <a:ext cx="8108435" cy="2346791"/>
            <a:chOff x="457201" y="4361061"/>
            <a:chExt cx="8108435" cy="2346791"/>
          </a:xfrm>
        </p:grpSpPr>
        <p:sp>
          <p:nvSpPr>
            <p:cNvPr id="14" name="TextBox 13">
              <a:extLst>
                <a:ext uri="{FF2B5EF4-FFF2-40B4-BE49-F238E27FC236}">
                  <a16:creationId xmlns:a16="http://schemas.microsoft.com/office/drawing/2014/main" id="{858820BB-96A4-44AA-B4E4-37E81CF8AE5E}"/>
                </a:ext>
              </a:extLst>
            </p:cNvPr>
            <p:cNvSpPr txBox="1"/>
            <p:nvPr/>
          </p:nvSpPr>
          <p:spPr>
            <a:xfrm>
              <a:off x="4465298" y="4361061"/>
              <a:ext cx="4100338" cy="2123658"/>
            </a:xfrm>
            <a:prstGeom prst="rect">
              <a:avLst/>
            </a:prstGeom>
            <a:solidFill>
              <a:srgbClr val="CCCCFF"/>
            </a:solidFill>
            <a:ln w="12700">
              <a:solidFill>
                <a:srgbClr val="990033"/>
              </a:solidFill>
            </a:ln>
          </p:spPr>
          <p:txBody>
            <a:bodyPr wrap="square" rtlCol="0">
              <a:spAutoFit/>
            </a:bodyPr>
            <a:lstStyle/>
            <a:p>
              <a:r>
                <a:rPr lang="en-ID" sz="2200" dirty="0" err="1">
                  <a:solidFill>
                    <a:srgbClr val="990000"/>
                  </a:solidFill>
                  <a:latin typeface="Arial" panose="020B0604020202020204" pitchFamily="34" charset="0"/>
                  <a:cs typeface="Arial" panose="020B0604020202020204" pitchFamily="34" charset="0"/>
                </a:rPr>
                <a:t>Bentuk</a:t>
              </a:r>
              <a:r>
                <a:rPr lang="en-ID" sz="2200" dirty="0">
                  <a:solidFill>
                    <a:srgbClr val="990000"/>
                  </a:solidFill>
                  <a:latin typeface="Arial" panose="020B0604020202020204" pitchFamily="34" charset="0"/>
                  <a:cs typeface="Arial" panose="020B0604020202020204" pitchFamily="34" charset="0"/>
                </a:rPr>
                <a:t> Format </a:t>
              </a:r>
              <a:r>
                <a:rPr lang="en-ID" sz="2200" dirty="0" err="1">
                  <a:solidFill>
                    <a:srgbClr val="990000"/>
                  </a:solidFill>
                  <a:latin typeface="Arial" panose="020B0604020202020204" pitchFamily="34" charset="0"/>
                  <a:cs typeface="Arial" panose="020B0604020202020204" pitchFamily="34" charset="0"/>
                </a:rPr>
                <a:t>Luaran</a:t>
              </a:r>
              <a:r>
                <a:rPr lang="en-ID" sz="2200" dirty="0">
                  <a:solidFill>
                    <a:srgbClr val="990000"/>
                  </a:solidFill>
                  <a:latin typeface="Arial" panose="020B0604020202020204" pitchFamily="34" charset="0"/>
                  <a:cs typeface="Arial" panose="020B0604020202020204" pitchFamily="34" charset="0"/>
                </a:rPr>
                <a:t>:</a:t>
              </a:r>
            </a:p>
            <a:p>
              <a:r>
                <a:rPr lang="en-ID" sz="2200" dirty="0" err="1">
                  <a:solidFill>
                    <a:srgbClr val="990000"/>
                  </a:solidFill>
                  <a:latin typeface="Arial" panose="020B0604020202020204" pitchFamily="34" charset="0"/>
                  <a:cs typeface="Arial" panose="020B0604020202020204" pitchFamily="34" charset="0"/>
                </a:rPr>
                <a:t>Memuat</a:t>
              </a:r>
              <a:r>
                <a:rPr lang="en-ID" sz="2200" dirty="0">
                  <a:solidFill>
                    <a:srgbClr val="990000"/>
                  </a:solidFill>
                  <a:latin typeface="Arial" panose="020B0604020202020204" pitchFamily="34" charset="0"/>
                  <a:cs typeface="Arial" panose="020B0604020202020204" pitchFamily="34" charset="0"/>
                </a:rPr>
                <a:t> </a:t>
              </a:r>
              <a:r>
                <a:rPr lang="en-ID" sz="2200" dirty="0" err="1">
                  <a:solidFill>
                    <a:srgbClr val="990000"/>
                  </a:solidFill>
                  <a:latin typeface="Arial" panose="020B0604020202020204" pitchFamily="34" charset="0"/>
                  <a:cs typeface="Arial" panose="020B0604020202020204" pitchFamily="34" charset="0"/>
                </a:rPr>
                <a:t>unsur</a:t>
              </a:r>
              <a:r>
                <a:rPr lang="en-ID" sz="2200" dirty="0">
                  <a:solidFill>
                    <a:srgbClr val="990000"/>
                  </a:solidFill>
                  <a:latin typeface="Arial" panose="020B0604020202020204" pitchFamily="34" charset="0"/>
                  <a:cs typeface="Arial" panose="020B0604020202020204" pitchFamily="34" charset="0"/>
                </a:rPr>
                <a:t>: Nama </a:t>
              </a:r>
              <a:r>
                <a:rPr lang="en-ID" sz="2200" dirty="0" err="1">
                  <a:solidFill>
                    <a:srgbClr val="990000"/>
                  </a:solidFill>
                  <a:latin typeface="Arial" panose="020B0604020202020204" pitchFamily="34" charset="0"/>
                  <a:cs typeface="Arial" panose="020B0604020202020204" pitchFamily="34" charset="0"/>
                </a:rPr>
                <a:t>hardskill</a:t>
              </a:r>
              <a:r>
                <a:rPr lang="en-ID" sz="2200" dirty="0">
                  <a:solidFill>
                    <a:srgbClr val="990000"/>
                  </a:solidFill>
                  <a:latin typeface="Arial" panose="020B0604020202020204" pitchFamily="34" charset="0"/>
                  <a:cs typeface="Arial" panose="020B0604020202020204" pitchFamily="34" charset="0"/>
                </a:rPr>
                <a:t>,</a:t>
              </a:r>
            </a:p>
            <a:p>
              <a:r>
                <a:rPr lang="en-ID" sz="2200" dirty="0" err="1">
                  <a:solidFill>
                    <a:srgbClr val="990000"/>
                  </a:solidFill>
                  <a:latin typeface="Arial" panose="020B0604020202020204" pitchFamily="34" charset="0"/>
                  <a:cs typeface="Arial" panose="020B0604020202020204" pitchFamily="34" charset="0"/>
                </a:rPr>
                <a:t>Indikator</a:t>
              </a:r>
              <a:r>
                <a:rPr lang="en-ID" sz="2200" dirty="0">
                  <a:solidFill>
                    <a:srgbClr val="990000"/>
                  </a:solidFill>
                  <a:latin typeface="Arial" panose="020B0604020202020204" pitchFamily="34" charset="0"/>
                  <a:cs typeface="Arial" panose="020B0604020202020204" pitchFamily="34" charset="0"/>
                </a:rPr>
                <a:t>, </a:t>
              </a:r>
              <a:r>
                <a:rPr lang="en-ID" sz="2200" dirty="0" err="1">
                  <a:solidFill>
                    <a:srgbClr val="990000"/>
                  </a:solidFill>
                  <a:latin typeface="Arial" panose="020B0604020202020204" pitchFamily="34" charset="0"/>
                  <a:cs typeface="Arial" panose="020B0604020202020204" pitchFamily="34" charset="0"/>
                </a:rPr>
                <a:t>materi</a:t>
              </a:r>
              <a:r>
                <a:rPr lang="en-ID" sz="2200" dirty="0">
                  <a:solidFill>
                    <a:srgbClr val="990000"/>
                  </a:solidFill>
                  <a:latin typeface="Arial" panose="020B0604020202020204" pitchFamily="34" charset="0"/>
                  <a:cs typeface="Arial" panose="020B0604020202020204" pitchFamily="34" charset="0"/>
                </a:rPr>
                <a:t> </a:t>
              </a:r>
              <a:r>
                <a:rPr lang="en-ID" sz="2200" dirty="0" err="1">
                  <a:solidFill>
                    <a:srgbClr val="990000"/>
                  </a:solidFill>
                  <a:latin typeface="Arial" panose="020B0604020202020204" pitchFamily="34" charset="0"/>
                  <a:cs typeface="Arial" panose="020B0604020202020204" pitchFamily="34" charset="0"/>
                </a:rPr>
                <a:t>matematika</a:t>
              </a:r>
              <a:r>
                <a:rPr lang="en-ID" sz="2200" dirty="0">
                  <a:solidFill>
                    <a:srgbClr val="990000"/>
                  </a:solidFill>
                  <a:latin typeface="Arial" panose="020B0604020202020204" pitchFamily="34" charset="0"/>
                  <a:cs typeface="Arial" panose="020B0604020202020204" pitchFamily="34" charset="0"/>
                </a:rPr>
                <a:t> </a:t>
              </a:r>
              <a:r>
                <a:rPr lang="en-ID" sz="2200" dirty="0" err="1">
                  <a:solidFill>
                    <a:srgbClr val="990000"/>
                  </a:solidFill>
                  <a:latin typeface="Arial" panose="020B0604020202020204" pitchFamily="34" charset="0"/>
                  <a:cs typeface="Arial" panose="020B0604020202020204" pitchFamily="34" charset="0"/>
                </a:rPr>
                <a:t>tingkat</a:t>
              </a:r>
              <a:r>
                <a:rPr lang="en-ID" sz="2200" dirty="0">
                  <a:solidFill>
                    <a:srgbClr val="990000"/>
                  </a:solidFill>
                  <a:latin typeface="Arial" panose="020B0604020202020204" pitchFamily="34" charset="0"/>
                  <a:cs typeface="Arial" panose="020B0604020202020204" pitchFamily="34" charset="0"/>
                </a:rPr>
                <a:t> </a:t>
              </a:r>
              <a:r>
                <a:rPr lang="en-ID" sz="2200" dirty="0" err="1">
                  <a:solidFill>
                    <a:srgbClr val="990000"/>
                  </a:solidFill>
                  <a:latin typeface="Arial" panose="020B0604020202020204" pitchFamily="34" charset="0"/>
                  <a:cs typeface="Arial" panose="020B0604020202020204" pitchFamily="34" charset="0"/>
                </a:rPr>
                <a:t>kelas</a:t>
              </a:r>
              <a:r>
                <a:rPr lang="en-ID" sz="2200" dirty="0">
                  <a:solidFill>
                    <a:srgbClr val="990000"/>
                  </a:solidFill>
                  <a:latin typeface="Arial" panose="020B0604020202020204" pitchFamily="34" charset="0"/>
                  <a:cs typeface="Arial" panose="020B0604020202020204" pitchFamily="34" charset="0"/>
                </a:rPr>
                <a:t>, </a:t>
              </a:r>
              <a:r>
                <a:rPr lang="en-ID" sz="2200" dirty="0" err="1">
                  <a:solidFill>
                    <a:srgbClr val="990000"/>
                  </a:solidFill>
                  <a:latin typeface="Arial" panose="020B0604020202020204" pitchFamily="34" charset="0"/>
                  <a:cs typeface="Arial" panose="020B0604020202020204" pitchFamily="34" charset="0"/>
                </a:rPr>
                <a:t>butir</a:t>
              </a:r>
              <a:r>
                <a:rPr lang="en-ID" sz="2200" dirty="0">
                  <a:solidFill>
                    <a:srgbClr val="990000"/>
                  </a:solidFill>
                  <a:latin typeface="Arial" panose="020B0604020202020204" pitchFamily="34" charset="0"/>
                  <a:cs typeface="Arial" panose="020B0604020202020204" pitchFamily="34" charset="0"/>
                </a:rPr>
                <a:t> </a:t>
              </a:r>
              <a:r>
                <a:rPr lang="en-ID" sz="2200" dirty="0" err="1">
                  <a:solidFill>
                    <a:srgbClr val="990000"/>
                  </a:solidFill>
                  <a:latin typeface="Arial" panose="020B0604020202020204" pitchFamily="34" charset="0"/>
                  <a:cs typeface="Arial" panose="020B0604020202020204" pitchFamily="34" charset="0"/>
                </a:rPr>
                <a:t>soal</a:t>
              </a:r>
              <a:r>
                <a:rPr lang="en-ID" sz="2200" dirty="0">
                  <a:solidFill>
                    <a:srgbClr val="990000"/>
                  </a:solidFill>
                  <a:latin typeface="Arial" panose="020B0604020202020204" pitchFamily="34" charset="0"/>
                  <a:cs typeface="Arial" panose="020B0604020202020204" pitchFamily="34" charset="0"/>
                </a:rPr>
                <a:t>, </a:t>
              </a:r>
              <a:r>
                <a:rPr lang="en-ID" sz="2200" dirty="0" err="1">
                  <a:solidFill>
                    <a:srgbClr val="990000"/>
                  </a:solidFill>
                  <a:latin typeface="Arial" panose="020B0604020202020204" pitchFamily="34" charset="0"/>
                  <a:cs typeface="Arial" panose="020B0604020202020204" pitchFamily="34" charset="0"/>
                </a:rPr>
                <a:t>penye-lesaian</a:t>
              </a:r>
              <a:r>
                <a:rPr lang="en-ID" sz="2200" dirty="0">
                  <a:solidFill>
                    <a:srgbClr val="990000"/>
                  </a:solidFill>
                  <a:latin typeface="Arial" panose="020B0604020202020204" pitchFamily="34" charset="0"/>
                  <a:cs typeface="Arial" panose="020B0604020202020204" pitchFamily="34" charset="0"/>
                </a:rPr>
                <a:t>, </a:t>
              </a:r>
              <a:r>
                <a:rPr lang="en-ID" sz="2200" dirty="0" err="1">
                  <a:solidFill>
                    <a:srgbClr val="990000"/>
                  </a:solidFill>
                  <a:latin typeface="Arial" panose="020B0604020202020204" pitchFamily="34" charset="0"/>
                  <a:cs typeface="Arial" panose="020B0604020202020204" pitchFamily="34" charset="0"/>
                </a:rPr>
                <a:t>tingkat</a:t>
              </a:r>
              <a:r>
                <a:rPr lang="en-ID" sz="2200" dirty="0">
                  <a:solidFill>
                    <a:srgbClr val="990000"/>
                  </a:solidFill>
                  <a:latin typeface="Arial" panose="020B0604020202020204" pitchFamily="34" charset="0"/>
                  <a:cs typeface="Arial" panose="020B0604020202020204" pitchFamily="34" charset="0"/>
                </a:rPr>
                <a:t> </a:t>
              </a:r>
              <a:r>
                <a:rPr lang="en-ID" sz="2200" dirty="0" err="1">
                  <a:solidFill>
                    <a:srgbClr val="990000"/>
                  </a:solidFill>
                  <a:latin typeface="Arial" panose="020B0604020202020204" pitchFamily="34" charset="0"/>
                  <a:cs typeface="Arial" panose="020B0604020202020204" pitchFamily="34" charset="0"/>
                </a:rPr>
                <a:t>hardskill</a:t>
              </a:r>
              <a:r>
                <a:rPr lang="en-ID" sz="2200" dirty="0">
                  <a:solidFill>
                    <a:srgbClr val="990000"/>
                  </a:solidFill>
                  <a:latin typeface="Arial" panose="020B0604020202020204" pitchFamily="34" charset="0"/>
                  <a:cs typeface="Arial" panose="020B0604020202020204" pitchFamily="34" charset="0"/>
                </a:rPr>
                <a:t> (HOT</a:t>
              </a:r>
            </a:p>
            <a:p>
              <a:r>
                <a:rPr lang="en-ID" sz="2200" dirty="0">
                  <a:solidFill>
                    <a:srgbClr val="990000"/>
                  </a:solidFill>
                  <a:latin typeface="Arial" panose="020B0604020202020204" pitchFamily="34" charset="0"/>
                  <a:cs typeface="Arial" panose="020B0604020202020204" pitchFamily="34" charset="0"/>
                </a:rPr>
                <a:t>(</a:t>
              </a:r>
              <a:r>
                <a:rPr lang="en-ID" sz="2200" dirty="0" err="1">
                  <a:solidFill>
                    <a:srgbClr val="990000"/>
                  </a:solidFill>
                  <a:latin typeface="Arial" panose="020B0604020202020204" pitchFamily="34" charset="0"/>
                  <a:cs typeface="Arial" panose="020B0604020202020204" pitchFamily="34" charset="0"/>
                </a:rPr>
                <a:t>atau</a:t>
              </a:r>
              <a:r>
                <a:rPr lang="en-ID" sz="2200" dirty="0">
                  <a:solidFill>
                    <a:srgbClr val="990000"/>
                  </a:solidFill>
                  <a:latin typeface="Arial" panose="020B0604020202020204" pitchFamily="34" charset="0"/>
                  <a:cs typeface="Arial" panose="020B0604020202020204" pitchFamily="34" charset="0"/>
                </a:rPr>
                <a:t> LOT) </a:t>
              </a:r>
              <a:r>
                <a:rPr lang="en-ID" sz="2200" dirty="0" err="1">
                  <a:solidFill>
                    <a:srgbClr val="990000"/>
                  </a:solidFill>
                  <a:latin typeface="Arial" panose="020B0604020202020204" pitchFamily="34" charset="0"/>
                  <a:cs typeface="Arial" panose="020B0604020202020204" pitchFamily="34" charset="0"/>
                </a:rPr>
                <a:t>disertai</a:t>
              </a:r>
              <a:r>
                <a:rPr lang="en-ID" sz="2200" dirty="0">
                  <a:solidFill>
                    <a:srgbClr val="990000"/>
                  </a:solidFill>
                  <a:latin typeface="Arial" panose="020B0604020202020204" pitchFamily="34" charset="0"/>
                  <a:cs typeface="Arial" panose="020B0604020202020204" pitchFamily="34" charset="0"/>
                </a:rPr>
                <a:t> </a:t>
              </a:r>
              <a:r>
                <a:rPr lang="en-ID" sz="2200" dirty="0" err="1">
                  <a:solidFill>
                    <a:srgbClr val="990000"/>
                  </a:solidFill>
                  <a:latin typeface="Arial" panose="020B0604020202020204" pitchFamily="34" charset="0"/>
                  <a:cs typeface="Arial" panose="020B0604020202020204" pitchFamily="34" charset="0"/>
                </a:rPr>
                <a:t>alasan</a:t>
              </a:r>
              <a:r>
                <a:rPr lang="en-ID" sz="2200" dirty="0">
                  <a:solidFill>
                    <a:srgbClr val="990000"/>
                  </a:solidFill>
                  <a:latin typeface="Arial" panose="020B0604020202020204" pitchFamily="34" charset="0"/>
                  <a:cs typeface="Arial" panose="020B0604020202020204" pitchFamily="34" charset="0"/>
                </a:rPr>
                <a:t>.</a:t>
              </a:r>
            </a:p>
          </p:txBody>
        </p:sp>
        <p:pic>
          <p:nvPicPr>
            <p:cNvPr id="27" name="Picture 26" descr="Hasil gambar untuk gambar dan kata motivasi belajar">
              <a:extLst>
                <a:ext uri="{FF2B5EF4-FFF2-40B4-BE49-F238E27FC236}">
                  <a16:creationId xmlns:a16="http://schemas.microsoft.com/office/drawing/2014/main" id="{65813F8B-C31B-4CFF-8270-43B1C06F23F8}"/>
                </a:ext>
              </a:extLst>
            </p:cNvPr>
            <p:cNvPicPr/>
            <p:nvPr/>
          </p:nvPicPr>
          <p:blipFill rotWithShape="1">
            <a:blip r:embed="rId2">
              <a:extLst>
                <a:ext uri="{28A0092B-C50C-407E-A947-70E740481C1C}">
                  <a14:useLocalDpi xmlns:a14="http://schemas.microsoft.com/office/drawing/2010/main" val="0"/>
                </a:ext>
              </a:extLst>
            </a:blip>
            <a:srcRect t="22666" b="28000"/>
            <a:stretch/>
          </p:blipFill>
          <p:spPr bwMode="auto">
            <a:xfrm>
              <a:off x="457201" y="4364541"/>
              <a:ext cx="3590830" cy="2343311"/>
            </a:xfrm>
            <a:prstGeom prst="rect">
              <a:avLst/>
            </a:prstGeom>
            <a:noFill/>
            <a:ln>
              <a:noFill/>
            </a:ln>
            <a:extLst>
              <a:ext uri="{53640926-AAD7-44D8-BBD7-CCE9431645EC}">
                <a14:shadowObscured xmlns:a14="http://schemas.microsoft.com/office/drawing/2010/main"/>
              </a:ext>
            </a:extLst>
          </p:spPr>
        </p:pic>
      </p:grpSp>
      <p:grpSp>
        <p:nvGrpSpPr>
          <p:cNvPr id="4" name="Group 3">
            <a:extLst>
              <a:ext uri="{FF2B5EF4-FFF2-40B4-BE49-F238E27FC236}">
                <a16:creationId xmlns:a16="http://schemas.microsoft.com/office/drawing/2014/main" id="{6EB25EEB-4357-43B2-A0CE-40B32DB23F08}"/>
              </a:ext>
            </a:extLst>
          </p:cNvPr>
          <p:cNvGrpSpPr/>
          <p:nvPr/>
        </p:nvGrpSpPr>
        <p:grpSpPr>
          <a:xfrm>
            <a:off x="663002" y="470810"/>
            <a:ext cx="3168262" cy="3822286"/>
            <a:chOff x="663002" y="470810"/>
            <a:chExt cx="3168262" cy="3822286"/>
          </a:xfrm>
        </p:grpSpPr>
        <p:grpSp>
          <p:nvGrpSpPr>
            <p:cNvPr id="20" name="Group 19">
              <a:extLst>
                <a:ext uri="{FF2B5EF4-FFF2-40B4-BE49-F238E27FC236}">
                  <a16:creationId xmlns:a16="http://schemas.microsoft.com/office/drawing/2014/main" id="{8D929566-7B11-41D0-AB17-778CABA6857B}"/>
                </a:ext>
              </a:extLst>
            </p:cNvPr>
            <p:cNvGrpSpPr/>
            <p:nvPr/>
          </p:nvGrpSpPr>
          <p:grpSpPr>
            <a:xfrm>
              <a:off x="663002" y="470810"/>
              <a:ext cx="3168262" cy="2190447"/>
              <a:chOff x="8082483" y="477433"/>
              <a:chExt cx="4572000" cy="2489913"/>
            </a:xfrm>
          </p:grpSpPr>
          <p:pic>
            <p:nvPicPr>
              <p:cNvPr id="21" name="Picture 2">
                <a:extLst>
                  <a:ext uri="{FF2B5EF4-FFF2-40B4-BE49-F238E27FC236}">
                    <a16:creationId xmlns:a16="http://schemas.microsoft.com/office/drawing/2014/main" id="{9C0B06A0-C187-417A-9175-C99CCAD02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8625" y="477433"/>
                <a:ext cx="4077812" cy="2489913"/>
              </a:xfrm>
              <a:prstGeom prst="rect">
                <a:avLst/>
              </a:prstGeom>
              <a:noFill/>
              <a:ln>
                <a:solidFill>
                  <a:srgbClr val="000099"/>
                </a:solidFill>
              </a:ln>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22532CBD-CB7E-4BDE-B694-11C788492E1E}"/>
                  </a:ext>
                </a:extLst>
              </p:cNvPr>
              <p:cNvSpPr txBox="1"/>
              <p:nvPr/>
            </p:nvSpPr>
            <p:spPr>
              <a:xfrm>
                <a:off x="8082483" y="2148236"/>
                <a:ext cx="4572000" cy="628613"/>
              </a:xfrm>
              <a:prstGeom prst="rect">
                <a:avLst/>
              </a:prstGeom>
              <a:noFill/>
            </p:spPr>
            <p:txBody>
              <a:bodyPr wrap="square">
                <a:spAutoFit/>
              </a:bodyPr>
              <a:lstStyle/>
              <a:p>
                <a:pPr algn="ctr"/>
                <a:r>
                  <a:rPr lang="en-US" sz="1600" b="1" dirty="0">
                    <a:solidFill>
                      <a:srgbClr val="FFFF00"/>
                    </a:solidFill>
                    <a:latin typeface="Arial" panose="020B0604020202020204" pitchFamily="34" charset="0"/>
                    <a:cs typeface="Arial" panose="020B0604020202020204" pitchFamily="34" charset="0"/>
                  </a:rPr>
                  <a:t>IKIP SILIWANGI</a:t>
                </a:r>
              </a:p>
              <a:p>
                <a:pPr algn="ctr"/>
                <a:r>
                  <a:rPr lang="en-US" sz="1600" b="1" dirty="0">
                    <a:solidFill>
                      <a:srgbClr val="FFFF00"/>
                    </a:solidFill>
                    <a:latin typeface="Arial" panose="020B0604020202020204" pitchFamily="34" charset="0"/>
                    <a:cs typeface="Arial" panose="020B0604020202020204" pitchFamily="34" charset="0"/>
                  </a:rPr>
                  <a:t>KAMPUS  BERKUALITAS, BIAYA PAS</a:t>
                </a:r>
              </a:p>
            </p:txBody>
          </p:sp>
        </p:grpSp>
        <p:pic>
          <p:nvPicPr>
            <p:cNvPr id="12" name="Picture 11">
              <a:extLst>
                <a:ext uri="{FF2B5EF4-FFF2-40B4-BE49-F238E27FC236}">
                  <a16:creationId xmlns:a16="http://schemas.microsoft.com/office/drawing/2014/main" id="{ACD8CC60-C0C6-4672-A6CD-E7B3D0B772A1}"/>
                </a:ext>
              </a:extLst>
            </p:cNvPr>
            <p:cNvPicPr/>
            <p:nvPr/>
          </p:nvPicPr>
          <p:blipFill>
            <a:blip r:embed="rId4"/>
            <a:srcRect/>
            <a:stretch>
              <a:fillRect/>
            </a:stretch>
          </p:blipFill>
          <p:spPr bwMode="auto">
            <a:xfrm>
              <a:off x="1066341" y="2696980"/>
              <a:ext cx="1728192" cy="1596116"/>
            </a:xfrm>
            <a:prstGeom prst="rect">
              <a:avLst/>
            </a:prstGeom>
            <a:noFill/>
            <a:ln w="9525">
              <a:noFill/>
              <a:miter lim="800000"/>
              <a:headEnd/>
              <a:tailEnd/>
            </a:ln>
          </p:spPr>
        </p:pic>
      </p:grpSp>
      <p:grpSp>
        <p:nvGrpSpPr>
          <p:cNvPr id="6" name="Group 5">
            <a:extLst>
              <a:ext uri="{FF2B5EF4-FFF2-40B4-BE49-F238E27FC236}">
                <a16:creationId xmlns:a16="http://schemas.microsoft.com/office/drawing/2014/main" id="{7C3E5CC4-F9CE-4C82-A645-310F77FD0757}"/>
              </a:ext>
            </a:extLst>
          </p:cNvPr>
          <p:cNvGrpSpPr/>
          <p:nvPr/>
        </p:nvGrpSpPr>
        <p:grpSpPr>
          <a:xfrm>
            <a:off x="3558719" y="225314"/>
            <a:ext cx="4732433" cy="4074802"/>
            <a:chOff x="3558719" y="225314"/>
            <a:chExt cx="4732433" cy="4074802"/>
          </a:xfrm>
        </p:grpSpPr>
        <p:sp>
          <p:nvSpPr>
            <p:cNvPr id="24" name="Flowchart: Terminator 23">
              <a:extLst>
                <a:ext uri="{FF2B5EF4-FFF2-40B4-BE49-F238E27FC236}">
                  <a16:creationId xmlns:a16="http://schemas.microsoft.com/office/drawing/2014/main" id="{B2B6B2E9-5B21-42D7-9692-9373B1FB0B07}"/>
                </a:ext>
              </a:extLst>
            </p:cNvPr>
            <p:cNvSpPr/>
            <p:nvPr/>
          </p:nvSpPr>
          <p:spPr>
            <a:xfrm>
              <a:off x="3592048" y="225314"/>
              <a:ext cx="4699104" cy="2291206"/>
            </a:xfrm>
            <a:prstGeom prst="flowChartTerminator">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D"/>
            </a:p>
          </p:txBody>
        </p:sp>
        <p:sp>
          <p:nvSpPr>
            <p:cNvPr id="25" name="Text Box 240">
              <a:extLst>
                <a:ext uri="{FF2B5EF4-FFF2-40B4-BE49-F238E27FC236}">
                  <a16:creationId xmlns:a16="http://schemas.microsoft.com/office/drawing/2014/main" id="{4E695BC6-7AB6-4650-8559-443B5C00C643}"/>
                </a:ext>
              </a:extLst>
            </p:cNvPr>
            <p:cNvSpPr txBox="1"/>
            <p:nvPr/>
          </p:nvSpPr>
          <p:spPr>
            <a:xfrm>
              <a:off x="3587268" y="339624"/>
              <a:ext cx="4560663" cy="25759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76213"/>
              <a:r>
                <a:rPr lang="en-US" sz="2200" b="1"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Lanjutan</a:t>
              </a:r>
              <a:r>
                <a:rPr lang="en-US" sz="22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b="1"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Tugas</a:t>
              </a:r>
              <a:r>
                <a:rPr lang="en-US" sz="22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b="1"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Kelompok</a:t>
              </a:r>
              <a:r>
                <a:rPr lang="en-US" sz="22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363538" indent="-363538"/>
              <a:r>
                <a:rPr lang="id-ID" sz="20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c.</a:t>
              </a:r>
              <a:r>
                <a:rPr lang="en-ID" sz="2200" dirty="0" err="1">
                  <a:solidFill>
                    <a:srgbClr val="008000"/>
                  </a:solidFill>
                  <a:effectLst/>
                  <a:latin typeface="Arial" panose="020B0604020202020204" pitchFamily="34" charset="0"/>
                  <a:ea typeface="Calibri" panose="020F0502020204030204" pitchFamily="34" charset="0"/>
                </a:rPr>
                <a:t>Menyelesaikannya</a:t>
              </a:r>
              <a:r>
                <a:rPr lang="en-ID" sz="2200" dirty="0">
                  <a:solidFill>
                    <a:srgbClr val="008000"/>
                  </a:solidFill>
                  <a:effectLst/>
                  <a:latin typeface="Arial" panose="020B0604020202020204" pitchFamily="34" charset="0"/>
                  <a:ea typeface="Calibri" panose="020F0502020204030204" pitchFamily="34" charset="0"/>
                </a:rPr>
                <a:t> dan   </a:t>
              </a:r>
              <a:r>
                <a:rPr lang="en-ID" sz="2200" dirty="0" err="1">
                  <a:solidFill>
                    <a:srgbClr val="008000"/>
                  </a:solidFill>
                  <a:effectLst/>
                  <a:latin typeface="Arial" panose="020B0604020202020204" pitchFamily="34" charset="0"/>
                  <a:ea typeface="Calibri" panose="020F0502020204030204" pitchFamily="34" charset="0"/>
                </a:rPr>
                <a:t>menyajikan</a:t>
              </a:r>
              <a:r>
                <a:rPr lang="en-ID" sz="2200" dirty="0">
                  <a:solidFill>
                    <a:srgbClr val="008000"/>
                  </a:solidFill>
                  <a:effectLst/>
                  <a:latin typeface="Arial" panose="020B0604020202020204" pitchFamily="34" charset="0"/>
                  <a:ea typeface="Calibri" panose="020F0502020204030204" pitchFamily="34" charset="0"/>
                </a:rPr>
                <a:t> di </a:t>
              </a:r>
              <a:r>
                <a:rPr lang="en-ID" sz="2200" dirty="0" err="1">
                  <a:solidFill>
                    <a:srgbClr val="008000"/>
                  </a:solidFill>
                  <a:effectLst/>
                  <a:latin typeface="Arial" panose="020B0604020202020204" pitchFamily="34" charset="0"/>
                  <a:ea typeface="Calibri" panose="020F0502020204030204" pitchFamily="34" charset="0"/>
                </a:rPr>
                <a:t>Diskusi</a:t>
              </a:r>
              <a:r>
                <a:rPr lang="en-ID" sz="2200" dirty="0">
                  <a:solidFill>
                    <a:srgbClr val="008000"/>
                  </a:solidFill>
                  <a:effectLst/>
                  <a:latin typeface="Arial" panose="020B0604020202020204" pitchFamily="34" charset="0"/>
                  <a:ea typeface="Calibri" panose="020F0502020204030204" pitchFamily="34" charset="0"/>
                </a:rPr>
                <a:t> Kelas (</a:t>
              </a:r>
              <a:r>
                <a:rPr lang="en-ID" sz="2200" dirty="0" err="1">
                  <a:solidFill>
                    <a:srgbClr val="008000"/>
                  </a:solidFill>
                  <a:effectLst/>
                  <a:latin typeface="Arial" panose="020B0604020202020204" pitchFamily="34" charset="0"/>
                  <a:ea typeface="Calibri" panose="020F0502020204030204" pitchFamily="34" charset="0"/>
                </a:rPr>
                <a:t>Perkuliahan</a:t>
              </a:r>
              <a:r>
                <a:rPr lang="en-ID" sz="2200" dirty="0">
                  <a:solidFill>
                    <a:srgbClr val="008000"/>
                  </a:solidFill>
                  <a:effectLst/>
                  <a:latin typeface="Arial" panose="020B0604020202020204" pitchFamily="34" charset="0"/>
                  <a:ea typeface="Calibri" panose="020F0502020204030204" pitchFamily="34" charset="0"/>
                </a:rPr>
                <a:t> online)</a:t>
              </a:r>
            </a:p>
            <a:p>
              <a:pPr indent="-525463"/>
              <a:r>
                <a:rPr lang="en-ID" sz="2200" dirty="0">
                  <a:solidFill>
                    <a:srgbClr val="008000"/>
                  </a:solidFill>
                  <a:effectLst/>
                  <a:latin typeface="Arial" panose="020B0604020202020204" pitchFamily="34" charset="0"/>
                  <a:ea typeface="Calibri" panose="020F0502020204030204" pitchFamily="34" charset="0"/>
                </a:rPr>
                <a:t>  d. </a:t>
              </a:r>
              <a:r>
                <a:rPr lang="en-ID" sz="2200" dirty="0" err="1">
                  <a:solidFill>
                    <a:srgbClr val="008000"/>
                  </a:solidFill>
                  <a:effectLst/>
                  <a:latin typeface="Arial" panose="020B0604020202020204" pitchFamily="34" charset="0"/>
                  <a:ea typeface="Calibri" panose="020F0502020204030204" pitchFamily="34" charset="0"/>
                </a:rPr>
                <a:t>Tugas</a:t>
              </a:r>
              <a:r>
                <a:rPr lang="en-ID" sz="2200" dirty="0">
                  <a:solidFill>
                    <a:srgbClr val="008000"/>
                  </a:solidFill>
                  <a:effectLst/>
                  <a:latin typeface="Arial" panose="020B0604020202020204" pitchFamily="34" charset="0"/>
                  <a:ea typeface="Calibri" panose="020F0502020204030204" pitchFamily="34" charset="0"/>
                </a:rPr>
                <a:t> </a:t>
              </a:r>
              <a:r>
                <a:rPr lang="en-ID" sz="2200" dirty="0" err="1">
                  <a:solidFill>
                    <a:srgbClr val="008000"/>
                  </a:solidFill>
                  <a:effectLst/>
                  <a:latin typeface="Arial" panose="020B0604020202020204" pitchFamily="34" charset="0"/>
                  <a:ea typeface="Calibri" panose="020F0502020204030204" pitchFamily="34" charset="0"/>
                </a:rPr>
                <a:t>dilaporkan</a:t>
              </a:r>
              <a:r>
                <a:rPr lang="en-ID" sz="2200" dirty="0">
                  <a:solidFill>
                    <a:srgbClr val="008000"/>
                  </a:solidFill>
                  <a:effectLst/>
                  <a:latin typeface="Arial" panose="020B0604020202020204" pitchFamily="34" charset="0"/>
                  <a:ea typeface="Calibri" panose="020F0502020204030204" pitchFamily="34" charset="0"/>
                </a:rPr>
                <a:t> </a:t>
              </a:r>
              <a:r>
                <a:rPr lang="en-ID" sz="2200" dirty="0" err="1">
                  <a:solidFill>
                    <a:srgbClr val="008000"/>
                  </a:solidFill>
                  <a:effectLst/>
                  <a:latin typeface="Arial" panose="020B0604020202020204" pitchFamily="34" charset="0"/>
                  <a:ea typeface="Calibri" panose="020F0502020204030204" pitchFamily="34" charset="0"/>
                </a:rPr>
                <a:t>dalam</a:t>
              </a:r>
              <a:r>
                <a:rPr lang="en-ID" sz="2200" dirty="0">
                  <a:solidFill>
                    <a:srgbClr val="008000"/>
                  </a:solidFill>
                  <a:effectLst/>
                  <a:latin typeface="Arial" panose="020B0604020202020204" pitchFamily="34" charset="0"/>
                  <a:ea typeface="Calibri" panose="020F0502020204030204" pitchFamily="34" charset="0"/>
                </a:rPr>
                <a:t> </a:t>
              </a:r>
              <a:r>
                <a:rPr lang="en-ID" sz="2200" dirty="0" err="1">
                  <a:solidFill>
                    <a:srgbClr val="008000"/>
                  </a:solidFill>
                  <a:effectLst/>
                  <a:latin typeface="Arial" panose="020B0604020202020204" pitchFamily="34" charset="0"/>
                  <a:ea typeface="Calibri" panose="020F0502020204030204" pitchFamily="34" charset="0"/>
                </a:rPr>
                <a:t>bentuk</a:t>
              </a:r>
              <a:endParaRPr lang="en-ID" sz="2200" dirty="0">
                <a:solidFill>
                  <a:srgbClr val="008000"/>
                </a:solidFill>
                <a:effectLst/>
                <a:latin typeface="Arial" panose="020B0604020202020204" pitchFamily="34" charset="0"/>
                <a:ea typeface="Calibri" panose="020F0502020204030204" pitchFamily="34" charset="0"/>
              </a:endParaRPr>
            </a:p>
            <a:p>
              <a:pPr indent="-525463"/>
              <a:r>
                <a:rPr lang="en-ID" sz="2200" dirty="0">
                  <a:solidFill>
                    <a:srgbClr val="008000"/>
                  </a:solidFill>
                  <a:effectLst/>
                  <a:latin typeface="Arial" panose="020B0604020202020204" pitchFamily="34" charset="0"/>
                  <a:ea typeface="Calibri" panose="020F0502020204030204" pitchFamily="34" charset="0"/>
                </a:rPr>
                <a:t>  e. </a:t>
              </a:r>
              <a:r>
                <a:rPr lang="en-ID" sz="2200" dirty="0" err="1">
                  <a:solidFill>
                    <a:srgbClr val="008000"/>
                  </a:solidFill>
                  <a:latin typeface="Arial" panose="020B0604020202020204" pitchFamily="34" charset="0"/>
                  <a:ea typeface="Calibri" panose="020F0502020204030204" pitchFamily="34" charset="0"/>
                </a:rPr>
                <a:t>Simbol</a:t>
              </a:r>
              <a:r>
                <a:rPr lang="en-ID" sz="2200" dirty="0">
                  <a:solidFill>
                    <a:srgbClr val="008000"/>
                  </a:solidFill>
                  <a:latin typeface="Arial" panose="020B0604020202020204" pitchFamily="34" charset="0"/>
                  <a:ea typeface="Calibri" panose="020F0502020204030204" pitchFamily="34" charset="0"/>
                </a:rPr>
                <a:t> </a:t>
              </a:r>
              <a:r>
                <a:rPr lang="en-ID" sz="2200" dirty="0" err="1">
                  <a:solidFill>
                    <a:srgbClr val="008000"/>
                  </a:solidFill>
                  <a:effectLst/>
                  <a:latin typeface="Arial" panose="020B0604020202020204" pitchFamily="34" charset="0"/>
                  <a:ea typeface="Calibri" panose="020F0502020204030204" pitchFamily="34" charset="0"/>
                </a:rPr>
                <a:t>Tugas</a:t>
              </a:r>
              <a:r>
                <a:rPr lang="en-ID" sz="2200" dirty="0">
                  <a:solidFill>
                    <a:srgbClr val="008000"/>
                  </a:solidFill>
                  <a:effectLst/>
                  <a:latin typeface="Arial" panose="020B0604020202020204" pitchFamily="34" charset="0"/>
                  <a:ea typeface="Calibri" panose="020F0502020204030204" pitchFamily="34" charset="0"/>
                </a:rPr>
                <a:t> </a:t>
              </a:r>
              <a:r>
                <a:rPr lang="en-ID" sz="2200" dirty="0" err="1">
                  <a:solidFill>
                    <a:srgbClr val="008000"/>
                  </a:solidFill>
                  <a:effectLst/>
                  <a:latin typeface="Arial" panose="020B0604020202020204" pitchFamily="34" charset="0"/>
                  <a:ea typeface="Calibri" panose="020F0502020204030204" pitchFamily="34" charset="0"/>
                </a:rPr>
                <a:t>Kelompok</a:t>
              </a:r>
              <a:r>
                <a:rPr lang="en-ID" sz="2200" dirty="0">
                  <a:solidFill>
                    <a:srgbClr val="008000"/>
                  </a:solidFill>
                  <a:effectLst/>
                  <a:latin typeface="Arial" panose="020B0604020202020204" pitchFamily="34" charset="0"/>
                  <a:ea typeface="Calibri" panose="020F0502020204030204" pitchFamily="34" charset="0"/>
                </a:rPr>
                <a:t> (TK)</a:t>
              </a:r>
            </a:p>
            <a:p>
              <a:pPr algn="ctr"/>
              <a:endParaRPr lang="en-ID"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id-ID"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81DBA361-2890-49AD-8D2C-67F0010BAD68}"/>
                </a:ext>
              </a:extLst>
            </p:cNvPr>
            <p:cNvGrpSpPr/>
            <p:nvPr/>
          </p:nvGrpSpPr>
          <p:grpSpPr>
            <a:xfrm>
              <a:off x="3558719" y="2582670"/>
              <a:ext cx="1544694" cy="1717446"/>
              <a:chOff x="7292581" y="4849425"/>
              <a:chExt cx="1544694" cy="1728192"/>
            </a:xfrm>
          </p:grpSpPr>
          <p:pic>
            <p:nvPicPr>
              <p:cNvPr id="15" name="Gambar 42">
                <a:extLst>
                  <a:ext uri="{FF2B5EF4-FFF2-40B4-BE49-F238E27FC236}">
                    <a16:creationId xmlns:a16="http://schemas.microsoft.com/office/drawing/2014/main" id="{D07BC450-AFAC-4E35-9893-4C4DE47CB0D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l="59335"/>
              <a:stretch>
                <a:fillRect/>
              </a:stretch>
            </p:blipFill>
            <p:spPr bwMode="auto">
              <a:xfrm>
                <a:off x="7292581" y="4849425"/>
                <a:ext cx="1041684" cy="1728192"/>
              </a:xfrm>
              <a:prstGeom prst="rect">
                <a:avLst/>
              </a:prstGeom>
              <a:solidFill>
                <a:srgbClr val="FFCCFF"/>
              </a:solidFill>
              <a:ln>
                <a:noFill/>
              </a:ln>
            </p:spPr>
          </p:pic>
          <p:sp>
            <p:nvSpPr>
              <p:cNvPr id="16" name="Kotak Teks 43">
                <a:extLst>
                  <a:ext uri="{FF2B5EF4-FFF2-40B4-BE49-F238E27FC236}">
                    <a16:creationId xmlns:a16="http://schemas.microsoft.com/office/drawing/2014/main" id="{369F5CA3-EF62-478B-8CB2-44A25C3E7543}"/>
                  </a:ext>
                </a:extLst>
              </p:cNvPr>
              <p:cNvSpPr txBox="1">
                <a:spLocks noChangeArrowheads="1"/>
              </p:cNvSpPr>
              <p:nvPr/>
            </p:nvSpPr>
            <p:spPr bwMode="auto">
              <a:xfrm>
                <a:off x="8082904" y="4849425"/>
                <a:ext cx="754371" cy="1728192"/>
              </a:xfrm>
              <a:prstGeom prst="rect">
                <a:avLst/>
              </a:prstGeom>
              <a:solidFill>
                <a:srgbClr val="FFCCFF"/>
              </a:solidFill>
              <a:ln w="9525">
                <a:noFill/>
                <a:miter lim="800000"/>
                <a:headEnd/>
                <a:tailEnd/>
              </a:ln>
            </p:spPr>
            <p:txBody>
              <a:bodyPr rot="0" vert="vert270" wrap="square" lIns="91440" tIns="45720" rIns="91440" bIns="45720" anchor="t" anchorCtr="0" upright="1">
                <a:noAutofit/>
              </a:bodyPr>
              <a:lstStyle/>
              <a:p>
                <a:pPr algn="ctr">
                  <a:lnSpc>
                    <a:spcPct val="115000"/>
                  </a:lnSpc>
                  <a:spcAft>
                    <a:spcPts val="1000"/>
                  </a:spcAf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SEMANGAT !!!</a:t>
                </a:r>
                <a:endParaRPr lang="en-ID"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7" name="Picture 16" descr="Hasil gambar untuk gambar kartun belajar trigonometri">
              <a:extLst>
                <a:ext uri="{FF2B5EF4-FFF2-40B4-BE49-F238E27FC236}">
                  <a16:creationId xmlns:a16="http://schemas.microsoft.com/office/drawing/2014/main" id="{0371F28E-8E31-4E02-B8B8-6F79F13DF1B7}"/>
                </a:ext>
              </a:extLst>
            </p:cNvPr>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867599" y="2630830"/>
              <a:ext cx="1656729" cy="1639378"/>
            </a:xfrm>
            <a:prstGeom prst="rect">
              <a:avLst/>
            </a:prstGeom>
            <a:noFill/>
            <a:ln>
              <a:noFill/>
            </a:ln>
          </p:spPr>
        </p:pic>
      </p:grpSp>
    </p:spTree>
    <p:extLst>
      <p:ext uri="{BB962C8B-B14F-4D97-AF65-F5344CB8AC3E}">
        <p14:creationId xmlns:p14="http://schemas.microsoft.com/office/powerpoint/2010/main" val="338228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51D3417D-ACC1-48A9-BC1F-052AB24099B1}" type="datetime1">
              <a:rPr lang="en-US"/>
              <a:pPr>
                <a:defRPr/>
              </a:pPr>
              <a:t>9/12/2021</a:t>
            </a:fld>
            <a:endParaRPr lang="en-US" dirty="0"/>
          </a:p>
        </p:txBody>
      </p:sp>
      <p:sp>
        <p:nvSpPr>
          <p:cNvPr id="5" name="Slide Number Placeholder 5"/>
          <p:cNvSpPr>
            <a:spLocks noGrp="1"/>
          </p:cNvSpPr>
          <p:nvPr>
            <p:ph type="sldNum" sz="quarter" idx="12"/>
          </p:nvPr>
        </p:nvSpPr>
        <p:spPr/>
        <p:txBody>
          <a:bodyPr/>
          <a:lstStyle/>
          <a:p>
            <a:pPr>
              <a:defRPr/>
            </a:pPr>
            <a:fld id="{7E5BB136-8E9C-4EC3-AC86-982410EE2B0C}" type="slidenum">
              <a:rPr lang="en-US"/>
              <a:pPr>
                <a:defRPr/>
              </a:pPr>
              <a:t>2</a:t>
            </a:fld>
            <a:endParaRPr lang="en-US" dirty="0"/>
          </a:p>
        </p:txBody>
      </p:sp>
      <p:pic>
        <p:nvPicPr>
          <p:cNvPr id="15" name="Picture 14">
            <a:extLst>
              <a:ext uri="{FF2B5EF4-FFF2-40B4-BE49-F238E27FC236}">
                <a16:creationId xmlns:a16="http://schemas.microsoft.com/office/drawing/2014/main" id="{960A4408-C867-4DAA-8E63-E572135450C5}"/>
              </a:ext>
            </a:extLst>
          </p:cNvPr>
          <p:cNvPicPr/>
          <p:nvPr/>
        </p:nvPicPr>
        <p:blipFill rotWithShape="1">
          <a:blip r:embed="rId2" cstate="print">
            <a:extLst>
              <a:ext uri="{28A0092B-C50C-407E-A947-70E740481C1C}">
                <a14:useLocalDpi xmlns:a14="http://schemas.microsoft.com/office/drawing/2010/main" val="0"/>
              </a:ext>
            </a:extLst>
          </a:blip>
          <a:srcRect l="67739" t="47942" r="13555" b="29530"/>
          <a:stretch/>
        </p:blipFill>
        <p:spPr bwMode="auto">
          <a:xfrm>
            <a:off x="4996068" y="1993653"/>
            <a:ext cx="3314862" cy="1795945"/>
          </a:xfrm>
          <a:prstGeom prst="rect">
            <a:avLst/>
          </a:prstGeom>
          <a:ln>
            <a:noFill/>
          </a:ln>
          <a:extLst>
            <a:ext uri="{53640926-AAD7-44D8-BBD7-CCE9431645EC}">
              <a14:shadowObscured xmlns:a14="http://schemas.microsoft.com/office/drawing/2010/main"/>
            </a:ext>
          </a:extLst>
        </p:spPr>
      </p:pic>
      <p:grpSp>
        <p:nvGrpSpPr>
          <p:cNvPr id="4" name="Group 3">
            <a:extLst>
              <a:ext uri="{FF2B5EF4-FFF2-40B4-BE49-F238E27FC236}">
                <a16:creationId xmlns:a16="http://schemas.microsoft.com/office/drawing/2014/main" id="{8A22AE81-6F51-4859-8D14-1BDF0A87E3F4}"/>
              </a:ext>
            </a:extLst>
          </p:cNvPr>
          <p:cNvGrpSpPr/>
          <p:nvPr/>
        </p:nvGrpSpPr>
        <p:grpSpPr>
          <a:xfrm>
            <a:off x="292241" y="2608203"/>
            <a:ext cx="3855693" cy="1446550"/>
            <a:chOff x="718590" y="2928807"/>
            <a:chExt cx="4593710" cy="1516447"/>
          </a:xfrm>
        </p:grpSpPr>
        <p:sp>
          <p:nvSpPr>
            <p:cNvPr id="6" name="Speech Bubble: Rectangle with Corners Rounded 5">
              <a:extLst>
                <a:ext uri="{FF2B5EF4-FFF2-40B4-BE49-F238E27FC236}">
                  <a16:creationId xmlns:a16="http://schemas.microsoft.com/office/drawing/2014/main" id="{E9E4D1D6-8C98-4C77-9F70-DC15659E8D67}"/>
                </a:ext>
              </a:extLst>
            </p:cNvPr>
            <p:cNvSpPr/>
            <p:nvPr/>
          </p:nvSpPr>
          <p:spPr>
            <a:xfrm>
              <a:off x="718590" y="2997798"/>
              <a:ext cx="4593710" cy="1355667"/>
            </a:xfrm>
            <a:prstGeom prst="wedgeRoundRectCallout">
              <a:avLst>
                <a:gd name="adj1" fmla="val 65325"/>
                <a:gd name="adj2" fmla="val -1468"/>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7" name="TextBox 16">
              <a:extLst>
                <a:ext uri="{FF2B5EF4-FFF2-40B4-BE49-F238E27FC236}">
                  <a16:creationId xmlns:a16="http://schemas.microsoft.com/office/drawing/2014/main" id="{BC7A8335-D20E-4B1C-B388-39864940FD8F}"/>
                </a:ext>
              </a:extLst>
            </p:cNvPr>
            <p:cNvSpPr txBox="1"/>
            <p:nvPr/>
          </p:nvSpPr>
          <p:spPr>
            <a:xfrm>
              <a:off x="907881" y="2928807"/>
              <a:ext cx="4235105" cy="1516447"/>
            </a:xfrm>
            <a:prstGeom prst="rect">
              <a:avLst/>
            </a:prstGeom>
            <a:noFill/>
          </p:spPr>
          <p:txBody>
            <a:bodyPr wrap="square">
              <a:spAutoFit/>
            </a:bodyPr>
            <a:lstStyle/>
            <a:p>
              <a:pPr>
                <a:spcAft>
                  <a:spcPts val="1000"/>
                </a:spcAft>
              </a:pPr>
              <a:r>
                <a:rPr lang="id-ID" sz="2200" dirty="0">
                  <a:solidFill>
                    <a:srgbClr val="0070C0"/>
                  </a:solidFill>
                  <a:latin typeface="Arial" panose="020B0604020202020204" pitchFamily="34" charset="0"/>
                  <a:ea typeface="Times New Roman" panose="02020603050405020304" pitchFamily="18" charset="0"/>
                  <a:cs typeface="Arial" panose="020B0604020202020204" pitchFamily="34" charset="0"/>
                </a:rPr>
                <a:t>Sebelum belajar mari kita berdoa dulu, agar belajar kita diberkahi Alloh SWT. Amiin</a:t>
              </a:r>
              <a:endParaRPr lang="en-ID" sz="2200" dirty="0">
                <a:latin typeface="Arial" panose="020B0604020202020204" pitchFamily="34" charset="0"/>
                <a:ea typeface="Times New Roman" panose="02020603050405020304" pitchFamily="18" charset="0"/>
                <a:cs typeface="Arial" panose="020B0604020202020204" pitchFamily="34" charset="0"/>
              </a:endParaRPr>
            </a:p>
          </p:txBody>
        </p:sp>
      </p:grpSp>
      <p:sp>
        <p:nvSpPr>
          <p:cNvPr id="14" name="TextBox 13">
            <a:extLst>
              <a:ext uri="{FF2B5EF4-FFF2-40B4-BE49-F238E27FC236}">
                <a16:creationId xmlns:a16="http://schemas.microsoft.com/office/drawing/2014/main" id="{858820BB-96A4-44AA-B4E4-37E81CF8AE5E}"/>
              </a:ext>
            </a:extLst>
          </p:cNvPr>
          <p:cNvSpPr txBox="1"/>
          <p:nvPr/>
        </p:nvSpPr>
        <p:spPr>
          <a:xfrm>
            <a:off x="5364088" y="4120564"/>
            <a:ext cx="3137499" cy="2154436"/>
          </a:xfrm>
          <a:prstGeom prst="rect">
            <a:avLst/>
          </a:prstGeom>
          <a:solidFill>
            <a:srgbClr val="CCCCFF"/>
          </a:solidFill>
          <a:ln w="12700">
            <a:solidFill>
              <a:srgbClr val="990033"/>
            </a:solidFill>
          </a:ln>
        </p:spPr>
        <p:txBody>
          <a:bodyPr wrap="square" rtlCol="0">
            <a:spAutoFit/>
          </a:bodyPr>
          <a:lstStyle/>
          <a:p>
            <a:r>
              <a:rPr lang="en-US" sz="2200" dirty="0" err="1">
                <a:solidFill>
                  <a:srgbClr val="FF0000"/>
                </a:solidFill>
                <a:latin typeface="Arial" panose="020B0604020202020204" pitchFamily="34" charset="0"/>
                <a:cs typeface="Arial" panose="020B0604020202020204" pitchFamily="34" charset="0"/>
              </a:rPr>
              <a:t>Sekarang</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mari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kita</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cermati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pepatah</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tersebut</a:t>
            </a:r>
            <a:r>
              <a:rPr lang="en-US" sz="2200" dirty="0">
                <a:solidFill>
                  <a:srgbClr val="FF0000"/>
                </a:solidFill>
                <a:latin typeface="Arial" panose="020B0604020202020204" pitchFamily="34" charset="0"/>
                <a:cs typeface="Arial" panose="020B0604020202020204" pitchFamily="34" charset="0"/>
              </a:rPr>
              <a:t> dan </a:t>
            </a:r>
            <a:r>
              <a:rPr lang="en-US" sz="2200" dirty="0" err="1">
                <a:solidFill>
                  <a:srgbClr val="FF0000"/>
                </a:solidFill>
                <a:latin typeface="Arial" panose="020B0604020202020204" pitchFamily="34" charset="0"/>
                <a:cs typeface="Arial" panose="020B0604020202020204" pitchFamily="34" charset="0"/>
              </a:rPr>
              <a:t>implikasi-nya</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dalam</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perkuliahan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kita</a:t>
            </a:r>
            <a:endParaRPr lang="en-US" sz="2200" dirty="0">
              <a:solidFill>
                <a:srgbClr val="FF0000"/>
              </a:solidFill>
              <a:latin typeface="Arial" panose="020B0604020202020204" pitchFamily="34" charset="0"/>
              <a:cs typeface="Arial" panose="020B0604020202020204" pitchFamily="34" charset="0"/>
            </a:endParaRPr>
          </a:p>
          <a:p>
            <a:pPr algn="ctr"/>
            <a:endParaRPr lang="en-ID" sz="2400" dirty="0">
              <a:solidFill>
                <a:srgbClr val="FF0000"/>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8D929566-7B11-41D0-AB17-778CABA6857B}"/>
              </a:ext>
            </a:extLst>
          </p:cNvPr>
          <p:cNvGrpSpPr/>
          <p:nvPr/>
        </p:nvGrpSpPr>
        <p:grpSpPr>
          <a:xfrm>
            <a:off x="122994" y="162304"/>
            <a:ext cx="4157039" cy="2316272"/>
            <a:chOff x="8082483" y="477433"/>
            <a:chExt cx="4572000" cy="2489913"/>
          </a:xfrm>
        </p:grpSpPr>
        <p:pic>
          <p:nvPicPr>
            <p:cNvPr id="21" name="Picture 2">
              <a:extLst>
                <a:ext uri="{FF2B5EF4-FFF2-40B4-BE49-F238E27FC236}">
                  <a16:creationId xmlns:a16="http://schemas.microsoft.com/office/drawing/2014/main" id="{9C0B06A0-C187-417A-9175-C99CCAD02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8625" y="477433"/>
              <a:ext cx="4077812" cy="2489913"/>
            </a:xfrm>
            <a:prstGeom prst="rect">
              <a:avLst/>
            </a:prstGeom>
            <a:noFill/>
            <a:ln>
              <a:solidFill>
                <a:srgbClr val="000099"/>
              </a:solidFill>
            </a:ln>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22532CBD-CB7E-4BDE-B694-11C788492E1E}"/>
                </a:ext>
              </a:extLst>
            </p:cNvPr>
            <p:cNvSpPr txBox="1"/>
            <p:nvPr/>
          </p:nvSpPr>
          <p:spPr>
            <a:xfrm>
              <a:off x="8082483" y="2148236"/>
              <a:ext cx="4572000" cy="628613"/>
            </a:xfrm>
            <a:prstGeom prst="rect">
              <a:avLst/>
            </a:prstGeom>
            <a:noFill/>
          </p:spPr>
          <p:txBody>
            <a:bodyPr wrap="square">
              <a:spAutoFit/>
            </a:bodyPr>
            <a:lstStyle/>
            <a:p>
              <a:pPr algn="ctr"/>
              <a:r>
                <a:rPr lang="en-US" sz="1600" b="1" dirty="0">
                  <a:solidFill>
                    <a:srgbClr val="FFFF00"/>
                  </a:solidFill>
                  <a:latin typeface="Arial" panose="020B0604020202020204" pitchFamily="34" charset="0"/>
                  <a:cs typeface="Arial" panose="020B0604020202020204" pitchFamily="34" charset="0"/>
                </a:rPr>
                <a:t>IKIP SILIWANGI</a:t>
              </a:r>
            </a:p>
            <a:p>
              <a:pPr algn="ctr"/>
              <a:r>
                <a:rPr lang="en-US" sz="1600" b="1" dirty="0">
                  <a:solidFill>
                    <a:srgbClr val="FFFF00"/>
                  </a:solidFill>
                  <a:latin typeface="Arial" panose="020B0604020202020204" pitchFamily="34" charset="0"/>
                  <a:cs typeface="Arial" panose="020B0604020202020204" pitchFamily="34" charset="0"/>
                </a:rPr>
                <a:t>KAMPUS  BERKUALITAS, BIAYA PAS</a:t>
              </a:r>
            </a:p>
          </p:txBody>
        </p:sp>
      </p:grpSp>
      <p:grpSp>
        <p:nvGrpSpPr>
          <p:cNvPr id="23" name="Group 22">
            <a:extLst>
              <a:ext uri="{FF2B5EF4-FFF2-40B4-BE49-F238E27FC236}">
                <a16:creationId xmlns:a16="http://schemas.microsoft.com/office/drawing/2014/main" id="{A8207B57-EDCD-429E-998C-530B785B91E2}"/>
              </a:ext>
            </a:extLst>
          </p:cNvPr>
          <p:cNvGrpSpPr/>
          <p:nvPr/>
        </p:nvGrpSpPr>
        <p:grpSpPr>
          <a:xfrm>
            <a:off x="4162797" y="284715"/>
            <a:ext cx="4369643" cy="1918090"/>
            <a:chOff x="-6116" y="-117978"/>
            <a:chExt cx="4274527" cy="1288364"/>
          </a:xfrm>
        </p:grpSpPr>
        <p:sp>
          <p:nvSpPr>
            <p:cNvPr id="24" name="Flowchart: Terminator 23">
              <a:extLst>
                <a:ext uri="{FF2B5EF4-FFF2-40B4-BE49-F238E27FC236}">
                  <a16:creationId xmlns:a16="http://schemas.microsoft.com/office/drawing/2014/main" id="{B2B6B2E9-5B21-42D7-9692-9373B1FB0B07}"/>
                </a:ext>
              </a:extLst>
            </p:cNvPr>
            <p:cNvSpPr/>
            <p:nvPr/>
          </p:nvSpPr>
          <p:spPr>
            <a:xfrm>
              <a:off x="-6116" y="-117978"/>
              <a:ext cx="4274527" cy="1114642"/>
            </a:xfrm>
            <a:prstGeom prst="flowChartTerminator">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D"/>
            </a:p>
          </p:txBody>
        </p:sp>
        <p:sp>
          <p:nvSpPr>
            <p:cNvPr id="25" name="Text Box 240">
              <a:extLst>
                <a:ext uri="{FF2B5EF4-FFF2-40B4-BE49-F238E27FC236}">
                  <a16:creationId xmlns:a16="http://schemas.microsoft.com/office/drawing/2014/main" id="{4E695BC6-7AB6-4650-8559-443B5C00C643}"/>
                </a:ext>
              </a:extLst>
            </p:cNvPr>
            <p:cNvSpPr txBox="1"/>
            <p:nvPr/>
          </p:nvSpPr>
          <p:spPr>
            <a:xfrm>
              <a:off x="1" y="-64324"/>
              <a:ext cx="3842181" cy="12347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id-ID" sz="20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id-ID" sz="20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LK</a:t>
              </a:r>
              <a:r>
                <a:rPr lang="en-US" sz="20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M</a:t>
              </a:r>
              <a:r>
                <a:rPr lang="en-US" sz="2000" b="1" dirty="0">
                  <a:solidFill>
                    <a:srgbClr val="008000"/>
                  </a:solidFill>
                  <a:latin typeface="Arial" panose="020B0604020202020204" pitchFamily="34" charset="0"/>
                  <a:ea typeface="Times New Roman" panose="02020603050405020304" pitchFamily="18" charset="0"/>
                  <a:cs typeface="Arial" panose="020B0604020202020204" pitchFamily="34" charset="0"/>
                </a:rPr>
                <a:t> MK PBM </a:t>
              </a:r>
              <a:endParaRPr lang="en-ID" sz="2000" b="1" dirty="0">
                <a:effectLst/>
                <a:latin typeface="Arial" panose="020B0604020202020204" pitchFamily="34" charset="0"/>
                <a:ea typeface="Times New Roman" panose="02020603050405020304" pitchFamily="18" charset="0"/>
                <a:cs typeface="Arial" panose="020B0604020202020204" pitchFamily="34" charset="0"/>
              </a:endParaRPr>
            </a:p>
            <a:p>
              <a:pPr algn="ctr"/>
              <a:r>
                <a:rPr lang="en-US" sz="2000" dirty="0" err="1">
                  <a:solidFill>
                    <a:srgbClr val="008000"/>
                  </a:solidFill>
                  <a:effectLst/>
                  <a:latin typeface="Arial" panose="020B0604020202020204" pitchFamily="34" charset="0"/>
                  <a:ea typeface="Times New Roman" panose="02020603050405020304" pitchFamily="18" charset="0"/>
                  <a:cs typeface="Arial" panose="020B0604020202020204" pitchFamily="34" charset="0"/>
                </a:rPr>
                <a:t>Pertemuan</a:t>
              </a:r>
              <a:r>
                <a:rPr lang="en-US" sz="2000"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 1, (</a:t>
              </a:r>
              <a:r>
                <a:rPr lang="id-ID" sz="20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Materi: </a:t>
              </a:r>
              <a:r>
                <a:rPr lang="en-US" sz="20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CPL; CPMK </a:t>
              </a:r>
              <a:r>
                <a:rPr lang="en-US" sz="20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Hakekat</a:t>
              </a:r>
              <a:r>
                <a:rPr lang="en-US" sz="20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Matematika</a:t>
              </a:r>
              <a:r>
                <a:rPr lang="en-US" sz="20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a:t>
              </a:r>
            </a:p>
            <a:p>
              <a:pPr algn="ctr"/>
              <a:endParaRPr lang="en-US" sz="2000" dirty="0">
                <a:solidFill>
                  <a:srgbClr val="006600"/>
                </a:solidFill>
                <a:effectLst/>
                <a:latin typeface="Arial" panose="020B0604020202020204" pitchFamily="34" charset="0"/>
                <a:ea typeface="Times New Roman" panose="02020603050405020304" pitchFamily="18" charset="0"/>
                <a:cs typeface="Arial" panose="020B0604020202020204" pitchFamily="34" charset="0"/>
              </a:endParaRPr>
            </a:p>
            <a:p>
              <a:pPr algn="ctr"/>
              <a:endParaRPr lang="en-ID" sz="2000" dirty="0">
                <a:effectLst/>
                <a:latin typeface="Arial" panose="020B0604020202020204" pitchFamily="34" charset="0"/>
                <a:ea typeface="Times New Roman" panose="02020603050405020304" pitchFamily="18" charset="0"/>
                <a:cs typeface="Arial" panose="020B0604020202020204" pitchFamily="34" charset="0"/>
              </a:endParaRPr>
            </a:p>
            <a:p>
              <a:pPr algn="ctr"/>
              <a:endParaRPr lang="en-US" sz="20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n-ID"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id-ID"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27" name="Picture 26" descr="Hasil gambar untuk gambar dan kata motivasi belajar">
            <a:extLst>
              <a:ext uri="{FF2B5EF4-FFF2-40B4-BE49-F238E27FC236}">
                <a16:creationId xmlns:a16="http://schemas.microsoft.com/office/drawing/2014/main" id="{65813F8B-C31B-4CFF-8270-43B1C06F23F8}"/>
              </a:ext>
            </a:extLst>
          </p:cNvPr>
          <p:cNvPicPr/>
          <p:nvPr/>
        </p:nvPicPr>
        <p:blipFill rotWithShape="1">
          <a:blip r:embed="rId4">
            <a:extLst>
              <a:ext uri="{28A0092B-C50C-407E-A947-70E740481C1C}">
                <a14:useLocalDpi xmlns:a14="http://schemas.microsoft.com/office/drawing/2010/main" val="0"/>
              </a:ext>
            </a:extLst>
          </a:blip>
          <a:srcRect t="22666" b="28000"/>
          <a:stretch/>
        </p:blipFill>
        <p:spPr bwMode="auto">
          <a:xfrm>
            <a:off x="430923" y="4120564"/>
            <a:ext cx="2988949" cy="2005833"/>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0-#ppt_w/2"/>
                                          </p:val>
                                        </p:tav>
                                        <p:tav tm="100000">
                                          <p:val>
                                            <p:strVal val="#ppt_x"/>
                                          </p:val>
                                        </p:tav>
                                      </p:tavLst>
                                    </p:anim>
                                    <p:anim calcmode="lin" valueType="num">
                                      <p:cBhvr additive="base">
                                        <p:cTn id="31"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0E9E75-97CB-4F1F-B232-705BC9574139}"/>
              </a:ext>
            </a:extLst>
          </p:cNvPr>
          <p:cNvGrpSpPr/>
          <p:nvPr/>
        </p:nvGrpSpPr>
        <p:grpSpPr>
          <a:xfrm>
            <a:off x="611560" y="188640"/>
            <a:ext cx="7704856" cy="1442928"/>
            <a:chOff x="611560" y="188640"/>
            <a:chExt cx="7704856" cy="1442928"/>
          </a:xfrm>
        </p:grpSpPr>
        <p:sp>
          <p:nvSpPr>
            <p:cNvPr id="14" name="Thought Bubble: Cloud 13">
              <a:extLst>
                <a:ext uri="{FF2B5EF4-FFF2-40B4-BE49-F238E27FC236}">
                  <a16:creationId xmlns:a16="http://schemas.microsoft.com/office/drawing/2014/main" id="{1AF0094B-09FF-40F2-98A8-49B8F9C4257A}"/>
                </a:ext>
              </a:extLst>
            </p:cNvPr>
            <p:cNvSpPr/>
            <p:nvPr/>
          </p:nvSpPr>
          <p:spPr>
            <a:xfrm>
              <a:off x="611560" y="188640"/>
              <a:ext cx="5256584" cy="1311275"/>
            </a:xfrm>
            <a:prstGeom prst="cloudCallout">
              <a:avLst>
                <a:gd name="adj1" fmla="val 61235"/>
                <a:gd name="adj2" fmla="val -4023"/>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D" sz="2200" dirty="0">
                <a:solidFill>
                  <a:srgbClr val="008000"/>
                </a:solidFill>
                <a:latin typeface="Arial" panose="020B0604020202020204" pitchFamily="34" charset="0"/>
                <a:cs typeface="Arial" panose="020B0604020202020204" pitchFamily="34" charset="0"/>
              </a:endParaRPr>
            </a:p>
            <a:p>
              <a:endParaRPr lang="en-ID" sz="2200" dirty="0">
                <a:solidFill>
                  <a:srgbClr val="008000"/>
                </a:solidFill>
                <a:latin typeface="Arial" panose="020B0604020202020204" pitchFamily="34" charset="0"/>
                <a:cs typeface="Arial" panose="020B0604020202020204" pitchFamily="34" charset="0"/>
              </a:endParaRPr>
            </a:p>
            <a:p>
              <a:endParaRPr lang="en-ID" sz="2200" dirty="0">
                <a:solidFill>
                  <a:srgbClr val="008000"/>
                </a:solidFill>
                <a:latin typeface="Arial" panose="020B0604020202020204" pitchFamily="34" charset="0"/>
                <a:cs typeface="Arial" panose="020B0604020202020204" pitchFamily="34" charset="0"/>
              </a:endParaRPr>
            </a:p>
            <a:p>
              <a:r>
                <a:rPr lang="en-ID" sz="2200" dirty="0" err="1">
                  <a:solidFill>
                    <a:srgbClr val="008000"/>
                  </a:solidFill>
                  <a:latin typeface="Arial" panose="020B0604020202020204" pitchFamily="34" charset="0"/>
                  <a:cs typeface="Arial" panose="020B0604020202020204" pitchFamily="34" charset="0"/>
                </a:rPr>
                <a:t>Muncul</a:t>
              </a:r>
              <a:r>
                <a:rPr lang="en-ID" sz="2200" dirty="0">
                  <a:solidFill>
                    <a:srgbClr val="008000"/>
                  </a:solidFill>
                  <a:latin typeface="Arial" panose="020B0604020202020204" pitchFamily="34" charset="0"/>
                  <a:cs typeface="Arial" panose="020B0604020202020204" pitchFamily="34" charset="0"/>
                </a:rPr>
                <a:t> </a:t>
              </a:r>
              <a:r>
                <a:rPr lang="en-ID" sz="2200" dirty="0" err="1">
                  <a:solidFill>
                    <a:srgbClr val="008000"/>
                  </a:solidFill>
                  <a:latin typeface="Arial" panose="020B0604020202020204" pitchFamily="34" charset="0"/>
                  <a:cs typeface="Arial" panose="020B0604020202020204" pitchFamily="34" charset="0"/>
                </a:rPr>
                <a:t>pertanyaan</a:t>
              </a:r>
              <a:r>
                <a:rPr lang="en-ID" sz="2200" dirty="0">
                  <a:solidFill>
                    <a:srgbClr val="008000"/>
                  </a:solidFill>
                  <a:latin typeface="Arial" panose="020B0604020202020204" pitchFamily="34" charset="0"/>
                  <a:cs typeface="Arial" panose="020B0604020202020204" pitchFamily="34" charset="0"/>
                </a:rPr>
                <a:t>:</a:t>
              </a:r>
            </a:p>
            <a:p>
              <a:r>
                <a:rPr lang="en-ID" sz="2200" dirty="0" err="1">
                  <a:solidFill>
                    <a:srgbClr val="008000"/>
                  </a:solidFill>
                  <a:latin typeface="Arial" panose="020B0604020202020204" pitchFamily="34" charset="0"/>
                  <a:cs typeface="Arial" panose="020B0604020202020204" pitchFamily="34" charset="0"/>
                </a:rPr>
                <a:t>Bagaimana</a:t>
              </a:r>
              <a:r>
                <a:rPr lang="en-ID" sz="2200" dirty="0">
                  <a:solidFill>
                    <a:srgbClr val="008000"/>
                  </a:solidFill>
                  <a:latin typeface="Arial" panose="020B0604020202020204" pitchFamily="34" charset="0"/>
                  <a:cs typeface="Arial" panose="020B0604020202020204" pitchFamily="34" charset="0"/>
                </a:rPr>
                <a:t> </a:t>
              </a:r>
              <a:r>
                <a:rPr lang="en-ID" sz="2200" dirty="0" err="1">
                  <a:solidFill>
                    <a:srgbClr val="008000"/>
                  </a:solidFill>
                  <a:latin typeface="Arial" panose="020B0604020202020204" pitchFamily="34" charset="0"/>
                  <a:cs typeface="Arial" panose="020B0604020202020204" pitchFamily="34" charset="0"/>
                </a:rPr>
                <a:t>kriteria</a:t>
              </a:r>
              <a:r>
                <a:rPr lang="en-ID" sz="2200" dirty="0">
                  <a:solidFill>
                    <a:srgbClr val="008000"/>
                  </a:solidFill>
                  <a:latin typeface="Arial" panose="020B0604020202020204" pitchFamily="34" charset="0"/>
                  <a:cs typeface="Arial" panose="020B0604020202020204" pitchFamily="34" charset="0"/>
                </a:rPr>
                <a:t>, dan </a:t>
              </a:r>
              <a:r>
                <a:rPr lang="en-ID" sz="2200" dirty="0" err="1">
                  <a:solidFill>
                    <a:srgbClr val="008000"/>
                  </a:solidFill>
                  <a:latin typeface="Arial" panose="020B0604020202020204" pitchFamily="34" charset="0"/>
                  <a:cs typeface="Arial" panose="020B0604020202020204" pitchFamily="34" charset="0"/>
                </a:rPr>
                <a:t>bobot</a:t>
              </a:r>
              <a:r>
                <a:rPr lang="en-ID" sz="2200" dirty="0">
                  <a:solidFill>
                    <a:srgbClr val="008000"/>
                  </a:solidFill>
                  <a:latin typeface="Arial" panose="020B0604020202020204" pitchFamily="34" charset="0"/>
                  <a:cs typeface="Arial" panose="020B0604020202020204" pitchFamily="34" charset="0"/>
                </a:rPr>
                <a:t> </a:t>
              </a:r>
              <a:r>
                <a:rPr lang="en-ID" sz="2200" dirty="0" err="1">
                  <a:solidFill>
                    <a:srgbClr val="008000"/>
                  </a:solidFill>
                  <a:latin typeface="Arial" panose="020B0604020202020204" pitchFamily="34" charset="0"/>
                  <a:cs typeface="Arial" panose="020B0604020202020204" pitchFamily="34" charset="0"/>
                </a:rPr>
                <a:t>Penilaian</a:t>
              </a:r>
              <a:endParaRPr lang="en-ID" sz="2200" dirty="0">
                <a:solidFill>
                  <a:srgbClr val="008000"/>
                </a:solidFill>
                <a:latin typeface="Arial" panose="020B0604020202020204" pitchFamily="34" charset="0"/>
                <a:cs typeface="Arial" panose="020B0604020202020204" pitchFamily="34" charset="0"/>
              </a:endParaRPr>
            </a:p>
            <a:p>
              <a:endParaRPr lang="en-ID" sz="2200" dirty="0">
                <a:solidFill>
                  <a:srgbClr val="008000"/>
                </a:solidFill>
                <a:latin typeface="Arial" panose="020B0604020202020204" pitchFamily="34" charset="0"/>
                <a:cs typeface="Arial" panose="020B0604020202020204" pitchFamily="34" charset="0"/>
              </a:endParaRPr>
            </a:p>
            <a:p>
              <a:r>
                <a:rPr lang="en-ID" b="1" dirty="0"/>
                <a:t> </a:t>
              </a:r>
              <a:endParaRPr lang="en-ID" dirty="0"/>
            </a:p>
            <a:p>
              <a:pPr algn="ctr">
                <a:spcAft>
                  <a:spcPts val="600"/>
                </a:spcAft>
              </a:pPr>
              <a:endParaRPr lang="en-ID" sz="2400" dirty="0">
                <a:effectLst/>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EC6033EE-B414-4E19-8596-AFFC17904D5E}"/>
                </a:ext>
              </a:extLst>
            </p:cNvPr>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588224" y="267672"/>
              <a:ext cx="1728192" cy="1363896"/>
            </a:xfrm>
            <a:prstGeom prst="rect">
              <a:avLst/>
            </a:prstGeom>
          </p:spPr>
        </p:pic>
      </p:grpSp>
      <p:grpSp>
        <p:nvGrpSpPr>
          <p:cNvPr id="7" name="Group 6">
            <a:extLst>
              <a:ext uri="{FF2B5EF4-FFF2-40B4-BE49-F238E27FC236}">
                <a16:creationId xmlns:a16="http://schemas.microsoft.com/office/drawing/2014/main" id="{B17B229A-94CD-4C67-9593-43B96D36016D}"/>
              </a:ext>
            </a:extLst>
          </p:cNvPr>
          <p:cNvGrpSpPr/>
          <p:nvPr/>
        </p:nvGrpSpPr>
        <p:grpSpPr>
          <a:xfrm>
            <a:off x="596076" y="1487204"/>
            <a:ext cx="8068923" cy="2955789"/>
            <a:chOff x="596076" y="1487205"/>
            <a:chExt cx="8068923" cy="2735306"/>
          </a:xfrm>
        </p:grpSpPr>
        <p:grpSp>
          <p:nvGrpSpPr>
            <p:cNvPr id="3" name="Group 2">
              <a:extLst>
                <a:ext uri="{FF2B5EF4-FFF2-40B4-BE49-F238E27FC236}">
                  <a16:creationId xmlns:a16="http://schemas.microsoft.com/office/drawing/2014/main" id="{6CA5B531-B4FE-4FCA-B0C5-8848CDE495EF}"/>
                </a:ext>
              </a:extLst>
            </p:cNvPr>
            <p:cNvGrpSpPr/>
            <p:nvPr/>
          </p:nvGrpSpPr>
          <p:grpSpPr>
            <a:xfrm>
              <a:off x="611560" y="1487205"/>
              <a:ext cx="8053439" cy="2735306"/>
              <a:chOff x="611560" y="1487205"/>
              <a:chExt cx="8053439" cy="2735306"/>
            </a:xfrm>
          </p:grpSpPr>
          <p:sp>
            <p:nvSpPr>
              <p:cNvPr id="16" name="Speech Bubble: Rectangle with Corners Rounded 15">
                <a:extLst>
                  <a:ext uri="{FF2B5EF4-FFF2-40B4-BE49-F238E27FC236}">
                    <a16:creationId xmlns:a16="http://schemas.microsoft.com/office/drawing/2014/main" id="{4DC91817-EBEE-469E-A6A4-3A98F94EDAC4}"/>
                  </a:ext>
                </a:extLst>
              </p:cNvPr>
              <p:cNvSpPr/>
              <p:nvPr/>
            </p:nvSpPr>
            <p:spPr>
              <a:xfrm>
                <a:off x="2411760" y="1627585"/>
                <a:ext cx="6253239" cy="2594926"/>
              </a:xfrm>
              <a:prstGeom prst="wedgeRoundRectCallout">
                <a:avLst>
                  <a:gd name="adj1" fmla="val -38243"/>
                  <a:gd name="adj2" fmla="val 60345"/>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endParaRPr lang="en-US" sz="1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2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24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2200"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Kriteria</a:t>
                </a:r>
                <a:r>
                  <a:rPr lang="en-US"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00FF"/>
                    </a:solidFill>
                    <a:latin typeface="Arial" panose="020B0604020202020204" pitchFamily="34" charset="0"/>
                    <a:ea typeface="Times New Roman" panose="02020603050405020304" pitchFamily="18" charset="0"/>
                    <a:cs typeface="Times New Roman" panose="02020603050405020304" pitchFamily="18" charset="0"/>
                  </a:rPr>
                  <a:t>penilaian</a:t>
                </a:r>
                <a:r>
                  <a:rPr lang="en-US"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00FF"/>
                    </a:solidFill>
                    <a:latin typeface="Arial" panose="020B0604020202020204" pitchFamily="34" charset="0"/>
                    <a:ea typeface="Times New Roman" panose="02020603050405020304" pitchFamily="18" charset="0"/>
                    <a:cs typeface="Times New Roman" panose="02020603050405020304" pitchFamily="18" charset="0"/>
                  </a:rPr>
                  <a:t>Tugas</a:t>
                </a:r>
                <a:r>
                  <a:rPr lang="en-US"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00FF"/>
                    </a:solidFill>
                    <a:latin typeface="Arial" panose="020B0604020202020204" pitchFamily="34" charset="0"/>
                    <a:ea typeface="Times New Roman" panose="02020603050405020304" pitchFamily="18" charset="0"/>
                    <a:cs typeface="Times New Roman" panose="02020603050405020304" pitchFamily="18" charset="0"/>
                  </a:rPr>
                  <a:t>kelompok</a:t>
                </a:r>
                <a:r>
                  <a:rPr lang="en-US"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gn="just">
                  <a:buFont typeface="Symbol" panose="05050102010706020507" pitchFamily="18" charset="2"/>
                  <a:buChar char=""/>
                </a:pPr>
                <a:r>
                  <a:rPr lang="en-ID" sz="2200" dirty="0" err="1">
                    <a:solidFill>
                      <a:srgbClr val="0000FF"/>
                    </a:solidFill>
                    <a:effectLst/>
                    <a:latin typeface="Arial" panose="020B0604020202020204" pitchFamily="34" charset="0"/>
                    <a:ea typeface="Calibri" panose="020F0502020204030204" pitchFamily="34" charset="0"/>
                  </a:rPr>
                  <a:t>Memiliki</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validitas</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konten</a:t>
                </a:r>
                <a:r>
                  <a:rPr lang="en-ID" sz="2200" dirty="0">
                    <a:solidFill>
                      <a:srgbClr val="0000FF"/>
                    </a:solidFill>
                    <a:effectLst/>
                    <a:latin typeface="Arial" panose="020B0604020202020204" pitchFamily="34" charset="0"/>
                    <a:ea typeface="Calibri" panose="020F0502020204030204" pitchFamily="34" charset="0"/>
                  </a:rPr>
                  <a:t> dan </a:t>
                </a:r>
                <a:r>
                  <a:rPr lang="en-ID" sz="2200" dirty="0" err="1">
                    <a:solidFill>
                      <a:srgbClr val="0000FF"/>
                    </a:solidFill>
                    <a:effectLst/>
                    <a:latin typeface="Arial" panose="020B0604020202020204" pitchFamily="34" charset="0"/>
                    <a:ea typeface="Calibri" panose="020F0502020204030204" pitchFamily="34" charset="0"/>
                  </a:rPr>
                  <a:t>validitas</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muka</a:t>
                </a:r>
                <a:r>
                  <a:rPr lang="en-ID" sz="2200" dirty="0">
                    <a:solidFill>
                      <a:srgbClr val="0000FF"/>
                    </a:solidFill>
                    <a:effectLst/>
                    <a:latin typeface="Arial" panose="020B0604020202020204" pitchFamily="34" charset="0"/>
                    <a:ea typeface="Calibri" panose="020F0502020204030204" pitchFamily="34" charset="0"/>
                  </a:rPr>
                  <a:t> yang </a:t>
                </a:r>
                <a:r>
                  <a:rPr lang="en-ID" sz="2200" dirty="0" err="1">
                    <a:solidFill>
                      <a:srgbClr val="0000FF"/>
                    </a:solidFill>
                    <a:effectLst/>
                    <a:latin typeface="Arial" panose="020B0604020202020204" pitchFamily="34" charset="0"/>
                    <a:ea typeface="Calibri" panose="020F0502020204030204" pitchFamily="34" charset="0"/>
                  </a:rPr>
                  <a:t>memadai</a:t>
                </a:r>
                <a:endParaRPr lang="en-ID" sz="2200" dirty="0">
                  <a:solidFill>
                    <a:srgbClr val="0000FF"/>
                  </a:solidFill>
                  <a:effectLst/>
                  <a:latin typeface="Arial" panose="020B0604020202020204" pitchFamily="34" charset="0"/>
                  <a:ea typeface="Calibri" panose="020F0502020204030204" pitchFamily="34" charset="0"/>
                </a:endParaRPr>
              </a:p>
              <a:p>
                <a:pPr marL="342900" lvl="0" indent="-342900" algn="just">
                  <a:buFont typeface="Symbol" panose="05050102010706020507" pitchFamily="18" charset="2"/>
                  <a:buChar char=""/>
                </a:pPr>
                <a:r>
                  <a:rPr lang="en-ID" sz="2200" dirty="0">
                    <a:solidFill>
                      <a:srgbClr val="0000FF"/>
                    </a:solidFill>
                    <a:effectLst/>
                    <a:latin typeface="Arial" panose="020B0604020202020204" pitchFamily="34" charset="0"/>
                    <a:ea typeface="Calibri" panose="020F0502020204030204" pitchFamily="34" charset="0"/>
                  </a:rPr>
                  <a:t>Mampu </a:t>
                </a:r>
                <a:r>
                  <a:rPr lang="en-ID" sz="2200" dirty="0" err="1">
                    <a:solidFill>
                      <a:srgbClr val="0000FF"/>
                    </a:solidFill>
                    <a:effectLst/>
                    <a:latin typeface="Arial" panose="020B0604020202020204" pitchFamily="34" charset="0"/>
                    <a:ea typeface="Calibri" panose="020F0502020204030204" pitchFamily="34" charset="0"/>
                  </a:rPr>
                  <a:t>mengkomunikasikannya</a:t>
                </a:r>
                <a:r>
                  <a:rPr lang="en-ID" sz="2200" dirty="0">
                    <a:solidFill>
                      <a:srgbClr val="0000FF"/>
                    </a:solidFill>
                    <a:effectLst/>
                    <a:latin typeface="Arial" panose="020B0604020202020204" pitchFamily="34" charset="0"/>
                    <a:ea typeface="Calibri" panose="020F0502020204030204" pitchFamily="34" charset="0"/>
                  </a:rPr>
                  <a:t> di forum </a:t>
                </a:r>
                <a:r>
                  <a:rPr lang="en-ID" sz="2200" dirty="0" err="1">
                    <a:solidFill>
                      <a:srgbClr val="0000FF"/>
                    </a:solidFill>
                    <a:effectLst/>
                    <a:latin typeface="Arial" panose="020B0604020202020204" pitchFamily="34" charset="0"/>
                    <a:ea typeface="Calibri" panose="020F0502020204030204" pitchFamily="34" charset="0"/>
                  </a:rPr>
                  <a:t>diskusi</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kelas</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pembelajaran</a:t>
                </a:r>
                <a:r>
                  <a:rPr lang="en-ID" sz="2200" dirty="0">
                    <a:solidFill>
                      <a:srgbClr val="0000FF"/>
                    </a:solidFill>
                    <a:effectLst/>
                    <a:latin typeface="Arial" panose="020B0604020202020204" pitchFamily="34" charset="0"/>
                    <a:ea typeface="Calibri" panose="020F0502020204030204" pitchFamily="34" charset="0"/>
                  </a:rPr>
                  <a:t> online</a:t>
                </a:r>
              </a:p>
              <a:p>
                <a:pPr marL="342900" lvl="0" indent="-342900" algn="just">
                  <a:buFont typeface="Symbol" panose="05050102010706020507" pitchFamily="18" charset="2"/>
                  <a:buChar char=""/>
                </a:pPr>
                <a:r>
                  <a:rPr lang="en-ID" sz="2200" dirty="0">
                    <a:solidFill>
                      <a:srgbClr val="0000FF"/>
                    </a:solidFill>
                    <a:effectLst/>
                    <a:latin typeface="Arial" panose="020B0604020202020204" pitchFamily="34" charset="0"/>
                    <a:ea typeface="Calibri" panose="020F0502020204030204" pitchFamily="34" charset="0"/>
                  </a:rPr>
                  <a:t>Mampu </a:t>
                </a:r>
                <a:r>
                  <a:rPr lang="en-ID" sz="2200" dirty="0" err="1">
                    <a:solidFill>
                      <a:srgbClr val="0000FF"/>
                    </a:solidFill>
                    <a:effectLst/>
                    <a:latin typeface="Arial" panose="020B0604020202020204" pitchFamily="34" charset="0"/>
                    <a:ea typeface="Calibri" panose="020F0502020204030204" pitchFamily="34" charset="0"/>
                  </a:rPr>
                  <a:t>merespons</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pertanyaan</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teman</a:t>
                </a:r>
                <a:r>
                  <a:rPr lang="en-ID" sz="2200" dirty="0">
                    <a:solidFill>
                      <a:srgbClr val="0000FF"/>
                    </a:solidFill>
                    <a:effectLst/>
                    <a:latin typeface="Arial" panose="020B0604020202020204" pitchFamily="34" charset="0"/>
                    <a:ea typeface="Calibri" panose="020F0502020204030204" pitchFamily="34" charset="0"/>
                  </a:rPr>
                  <a:t> lain</a:t>
                </a:r>
              </a:p>
              <a:p>
                <a:endParaRPr lang="en-US" sz="2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ID" sz="2400" dirty="0">
                  <a:solidFill>
                    <a:srgbClr val="0000FF"/>
                  </a:solidFill>
                  <a:effectLs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A3036D94-6521-474D-8690-8A87403D7E5C}"/>
                  </a:ext>
                </a:extLst>
              </p:cNvPr>
              <p:cNvPicPr/>
              <p:nvPr/>
            </p:nvPicPr>
            <p:blipFill rotWithShape="1">
              <a:blip r:embed="rId5" cstate="print">
                <a:extLst>
                  <a:ext uri="{28A0092B-C50C-407E-A947-70E740481C1C}">
                    <a14:useLocalDpi xmlns:a14="http://schemas.microsoft.com/office/drawing/2010/main" val="0"/>
                  </a:ext>
                </a:extLst>
              </a:blip>
              <a:srcRect b="17431"/>
              <a:stretch/>
            </p:blipFill>
            <p:spPr bwMode="auto">
              <a:xfrm>
                <a:off x="611560" y="1487205"/>
                <a:ext cx="1512168" cy="1363896"/>
              </a:xfrm>
              <a:prstGeom prst="rect">
                <a:avLst/>
              </a:prstGeom>
              <a:noFill/>
              <a:ln>
                <a:noFill/>
              </a:ln>
              <a:extLst>
                <a:ext uri="{53640926-AAD7-44D8-BBD7-CCE9431645EC}">
                  <a14:shadowObscured xmlns:a14="http://schemas.microsoft.com/office/drawing/2010/main"/>
                </a:ext>
              </a:extLst>
            </p:spPr>
          </p:pic>
        </p:grpSp>
        <p:pic>
          <p:nvPicPr>
            <p:cNvPr id="19" name="Picture 18" descr="Hasil gambar untuk pasti bisa">
              <a:extLst>
                <a:ext uri="{FF2B5EF4-FFF2-40B4-BE49-F238E27FC236}">
                  <a16:creationId xmlns:a16="http://schemas.microsoft.com/office/drawing/2014/main" id="{142DE967-FBA3-4078-BBE9-41C3E621CC1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96076" y="2911236"/>
              <a:ext cx="1543135" cy="1311275"/>
            </a:xfrm>
            <a:prstGeom prst="rect">
              <a:avLst/>
            </a:prstGeom>
            <a:noFill/>
            <a:ln>
              <a:noFill/>
            </a:ln>
          </p:spPr>
        </p:pic>
      </p:grpSp>
      <p:grpSp>
        <p:nvGrpSpPr>
          <p:cNvPr id="5" name="Group 4">
            <a:extLst>
              <a:ext uri="{FF2B5EF4-FFF2-40B4-BE49-F238E27FC236}">
                <a16:creationId xmlns:a16="http://schemas.microsoft.com/office/drawing/2014/main" id="{12B7559B-5AA8-4555-9D1D-22F03F74C78E}"/>
              </a:ext>
            </a:extLst>
          </p:cNvPr>
          <p:cNvGrpSpPr/>
          <p:nvPr/>
        </p:nvGrpSpPr>
        <p:grpSpPr>
          <a:xfrm>
            <a:off x="169820" y="4574647"/>
            <a:ext cx="8495179" cy="1950697"/>
            <a:chOff x="169820" y="4574647"/>
            <a:chExt cx="8495179" cy="1950697"/>
          </a:xfrm>
        </p:grpSpPr>
        <p:sp>
          <p:nvSpPr>
            <p:cNvPr id="17" name="Speech Bubble: Rectangle with Corners Rounded 16">
              <a:extLst>
                <a:ext uri="{FF2B5EF4-FFF2-40B4-BE49-F238E27FC236}">
                  <a16:creationId xmlns:a16="http://schemas.microsoft.com/office/drawing/2014/main" id="{ED451598-3FF7-4659-9EDC-429B6D0FB940}"/>
                </a:ext>
              </a:extLst>
            </p:cNvPr>
            <p:cNvSpPr/>
            <p:nvPr/>
          </p:nvSpPr>
          <p:spPr>
            <a:xfrm>
              <a:off x="169820" y="4909151"/>
              <a:ext cx="4690212" cy="1616193"/>
            </a:xfrm>
            <a:prstGeom prst="wedgeRoundRectCallout">
              <a:avLst>
                <a:gd name="adj1" fmla="val 34799"/>
                <a:gd name="adj2" fmla="val 75361"/>
                <a:gd name="adj3" fmla="val 16667"/>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US" sz="12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id-ID" sz="11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2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Simbol</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Tugas</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Kelompok</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(TK)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Bobot</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Penilaian</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Tugas</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Kelompok</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 1</a:t>
              </a:r>
            </a:p>
            <a:p>
              <a:pPr>
                <a:lnSpc>
                  <a:spcPct val="115000"/>
                </a:lnSpc>
                <a:spcAft>
                  <a:spcPts val="1000"/>
                </a:spcAft>
              </a:pPr>
              <a:endPar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11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1100" dirty="0">
                <a:solidFill>
                  <a:srgbClr val="0066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11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1100" dirty="0">
                <a:solidFill>
                  <a:srgbClr val="0066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11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1100" dirty="0">
                <a:solidFill>
                  <a:srgbClr val="0066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ID" sz="1100" dirty="0">
                <a:effectLst/>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2F2D205-4BB9-4E94-B0A0-18AFDA296FB9}"/>
                </a:ext>
              </a:extLst>
            </p:cNvPr>
            <p:cNvPicPr/>
            <p:nvPr/>
          </p:nvPicPr>
          <p:blipFill>
            <a:blip r:embed="rId7"/>
            <a:srcRect/>
            <a:stretch>
              <a:fillRect/>
            </a:stretch>
          </p:blipFill>
          <p:spPr bwMode="auto">
            <a:xfrm>
              <a:off x="4938459" y="4574647"/>
              <a:ext cx="1821016" cy="1728192"/>
            </a:xfrm>
            <a:prstGeom prst="rect">
              <a:avLst/>
            </a:prstGeom>
            <a:noFill/>
            <a:ln w="9525">
              <a:noFill/>
              <a:miter lim="800000"/>
              <a:headEnd/>
              <a:tailEnd/>
            </a:ln>
          </p:spPr>
        </p:pic>
        <p:grpSp>
          <p:nvGrpSpPr>
            <p:cNvPr id="4" name="Group 3">
              <a:extLst>
                <a:ext uri="{FF2B5EF4-FFF2-40B4-BE49-F238E27FC236}">
                  <a16:creationId xmlns:a16="http://schemas.microsoft.com/office/drawing/2014/main" id="{1ACE3FC5-57C2-4BF4-B014-C91324A6A41A}"/>
                </a:ext>
              </a:extLst>
            </p:cNvPr>
            <p:cNvGrpSpPr/>
            <p:nvPr/>
          </p:nvGrpSpPr>
          <p:grpSpPr>
            <a:xfrm>
              <a:off x="6876256" y="4574647"/>
              <a:ext cx="1788743" cy="1728192"/>
              <a:chOff x="7292581" y="4849425"/>
              <a:chExt cx="1544694" cy="1728192"/>
            </a:xfrm>
          </p:grpSpPr>
          <p:pic>
            <p:nvPicPr>
              <p:cNvPr id="12" name="Gambar 42">
                <a:extLst>
                  <a:ext uri="{FF2B5EF4-FFF2-40B4-BE49-F238E27FC236}">
                    <a16:creationId xmlns:a16="http://schemas.microsoft.com/office/drawing/2014/main" id="{C7344971-F0E4-4FB2-9952-4115F5AE346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l="59335"/>
              <a:stretch>
                <a:fillRect/>
              </a:stretch>
            </p:blipFill>
            <p:spPr bwMode="auto">
              <a:xfrm>
                <a:off x="7292581" y="4849425"/>
                <a:ext cx="1041684" cy="1728192"/>
              </a:xfrm>
              <a:prstGeom prst="rect">
                <a:avLst/>
              </a:prstGeom>
              <a:solidFill>
                <a:srgbClr val="FFCCFF"/>
              </a:solidFill>
              <a:ln>
                <a:noFill/>
              </a:ln>
            </p:spPr>
          </p:pic>
          <p:sp>
            <p:nvSpPr>
              <p:cNvPr id="13" name="Kotak Teks 43">
                <a:extLst>
                  <a:ext uri="{FF2B5EF4-FFF2-40B4-BE49-F238E27FC236}">
                    <a16:creationId xmlns:a16="http://schemas.microsoft.com/office/drawing/2014/main" id="{D763BCE0-2E06-45B0-8CBE-276F2FF17124}"/>
                  </a:ext>
                </a:extLst>
              </p:cNvPr>
              <p:cNvSpPr txBox="1">
                <a:spLocks noChangeArrowheads="1"/>
              </p:cNvSpPr>
              <p:nvPr/>
            </p:nvSpPr>
            <p:spPr bwMode="auto">
              <a:xfrm>
                <a:off x="8082904" y="4849425"/>
                <a:ext cx="754371" cy="1728192"/>
              </a:xfrm>
              <a:prstGeom prst="rect">
                <a:avLst/>
              </a:prstGeom>
              <a:solidFill>
                <a:srgbClr val="FFCCFF"/>
              </a:solidFill>
              <a:ln w="9525">
                <a:noFill/>
                <a:miter lim="800000"/>
                <a:headEnd/>
                <a:tailEnd/>
              </a:ln>
            </p:spPr>
            <p:txBody>
              <a:bodyPr rot="0" vert="vert270" wrap="square" lIns="91440" tIns="45720" rIns="91440" bIns="45720" anchor="t" anchorCtr="0" upright="1">
                <a:noAutofit/>
              </a:bodyPr>
              <a:lstStyle/>
              <a:p>
                <a:pPr algn="ctr">
                  <a:lnSpc>
                    <a:spcPct val="115000"/>
                  </a:lnSpc>
                  <a:spcAft>
                    <a:spcPts val="1000"/>
                  </a:spcAf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SEMANGAT !!!</a:t>
                </a:r>
                <a:endParaRPr lang="en-ID"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12480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42A091E-24F2-4F5C-8517-093E720A630D}"/>
              </a:ext>
            </a:extLst>
          </p:cNvPr>
          <p:cNvGraphicFramePr>
            <a:graphicFrameLocks noGrp="1"/>
          </p:cNvGraphicFramePr>
          <p:nvPr>
            <p:extLst>
              <p:ext uri="{D42A27DB-BD31-4B8C-83A1-F6EECF244321}">
                <p14:modId xmlns:p14="http://schemas.microsoft.com/office/powerpoint/2010/main" val="3435623584"/>
              </p:ext>
            </p:extLst>
          </p:nvPr>
        </p:nvGraphicFramePr>
        <p:xfrm>
          <a:off x="535543" y="3464023"/>
          <a:ext cx="8053502" cy="3087055"/>
        </p:xfrm>
        <a:graphic>
          <a:graphicData uri="http://schemas.openxmlformats.org/drawingml/2006/table">
            <a:tbl>
              <a:tblPr firstRow="1" firstCol="1" bandRow="1">
                <a:tableStyleId>{5C22544A-7EE6-4342-B048-85BDC9FD1C3A}</a:tableStyleId>
              </a:tblPr>
              <a:tblGrid>
                <a:gridCol w="1000971">
                  <a:extLst>
                    <a:ext uri="{9D8B030D-6E8A-4147-A177-3AD203B41FA5}">
                      <a16:colId xmlns:a16="http://schemas.microsoft.com/office/drawing/2014/main" val="913414268"/>
                    </a:ext>
                  </a:extLst>
                </a:gridCol>
                <a:gridCol w="2085917">
                  <a:extLst>
                    <a:ext uri="{9D8B030D-6E8A-4147-A177-3AD203B41FA5}">
                      <a16:colId xmlns:a16="http://schemas.microsoft.com/office/drawing/2014/main" val="2182658545"/>
                    </a:ext>
                  </a:extLst>
                </a:gridCol>
                <a:gridCol w="1031631">
                  <a:extLst>
                    <a:ext uri="{9D8B030D-6E8A-4147-A177-3AD203B41FA5}">
                      <a16:colId xmlns:a16="http://schemas.microsoft.com/office/drawing/2014/main" val="2174290625"/>
                    </a:ext>
                  </a:extLst>
                </a:gridCol>
                <a:gridCol w="1594338">
                  <a:extLst>
                    <a:ext uri="{9D8B030D-6E8A-4147-A177-3AD203B41FA5}">
                      <a16:colId xmlns:a16="http://schemas.microsoft.com/office/drawing/2014/main" val="1016990468"/>
                    </a:ext>
                  </a:extLst>
                </a:gridCol>
                <a:gridCol w="2340645">
                  <a:extLst>
                    <a:ext uri="{9D8B030D-6E8A-4147-A177-3AD203B41FA5}">
                      <a16:colId xmlns:a16="http://schemas.microsoft.com/office/drawing/2014/main" val="386883419"/>
                    </a:ext>
                  </a:extLst>
                </a:gridCol>
              </a:tblGrid>
              <a:tr h="427403">
                <a:tc>
                  <a:txBody>
                    <a:bodyPr/>
                    <a:lstStyle/>
                    <a:p>
                      <a:pPr algn="ctr">
                        <a:lnSpc>
                          <a:spcPct val="115000"/>
                        </a:lnSpc>
                        <a:spcAft>
                          <a:spcPts val="1000"/>
                        </a:spcAft>
                      </a:pPr>
                      <a:r>
                        <a:rPr lang="en-US" sz="2000" b="0" dirty="0" err="1">
                          <a:solidFill>
                            <a:srgbClr val="006600"/>
                          </a:solidFill>
                          <a:effectLst/>
                          <a:latin typeface="Arial" panose="020B0604020202020204" pitchFamily="34" charset="0"/>
                          <a:cs typeface="Arial" panose="020B0604020202020204" pitchFamily="34" charset="0"/>
                        </a:rPr>
                        <a:t>Kelom-pok</a:t>
                      </a:r>
                      <a:r>
                        <a:rPr lang="en-US" sz="2000" b="0" dirty="0">
                          <a:solidFill>
                            <a:srgbClr val="006600"/>
                          </a:solidFill>
                          <a:effectLst/>
                          <a:latin typeface="Arial" panose="020B0604020202020204" pitchFamily="34" charset="0"/>
                          <a:cs typeface="Arial" panose="020B0604020202020204" pitchFamily="34" charset="0"/>
                        </a:rPr>
                        <a:t> </a:t>
                      </a:r>
                      <a:endParaRPr lang="en-ID" sz="2000" b="0" dirty="0">
                        <a:solidFill>
                          <a:srgbClr val="0066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15000"/>
                        </a:lnSpc>
                        <a:spcAft>
                          <a:spcPts val="1000"/>
                        </a:spcAft>
                      </a:pPr>
                      <a:r>
                        <a:rPr lang="en-US" sz="2000" b="0" dirty="0" err="1">
                          <a:solidFill>
                            <a:srgbClr val="006600"/>
                          </a:solidFill>
                          <a:effectLst/>
                          <a:latin typeface="Arial" panose="020B0604020202020204" pitchFamily="34" charset="0"/>
                          <a:cs typeface="Arial" panose="020B0604020202020204" pitchFamily="34" charset="0"/>
                        </a:rPr>
                        <a:t>Jenis</a:t>
                      </a:r>
                      <a:r>
                        <a:rPr lang="en-US" sz="2000" b="0" dirty="0">
                          <a:solidFill>
                            <a:srgbClr val="006600"/>
                          </a:solidFill>
                          <a:effectLst/>
                          <a:latin typeface="Arial" panose="020B0604020202020204" pitchFamily="34" charset="0"/>
                          <a:cs typeface="Arial" panose="020B0604020202020204" pitchFamily="34" charset="0"/>
                        </a:rPr>
                        <a:t> Hard skills dan </a:t>
                      </a:r>
                      <a:r>
                        <a:rPr lang="en-US" sz="2000" b="0" dirty="0" err="1">
                          <a:solidFill>
                            <a:srgbClr val="006600"/>
                          </a:solidFill>
                          <a:effectLst/>
                          <a:latin typeface="Arial" panose="020B0604020202020204" pitchFamily="34" charset="0"/>
                          <a:cs typeface="Arial" panose="020B0604020202020204" pitchFamily="34" charset="0"/>
                        </a:rPr>
                        <a:t>indikator</a:t>
                      </a:r>
                      <a:endParaRPr lang="en-ID" sz="2000" b="0" dirty="0">
                        <a:solidFill>
                          <a:srgbClr val="0066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15000"/>
                        </a:lnSpc>
                        <a:spcAft>
                          <a:spcPts val="0"/>
                        </a:spcAft>
                      </a:pPr>
                      <a:r>
                        <a:rPr lang="en-US" sz="2000" b="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Konten</a:t>
                      </a:r>
                      <a:r>
                        <a:rPr lang="en-US" sz="2000" b="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a:t>
                      </a:r>
                    </a:p>
                    <a:p>
                      <a:pPr algn="ctr">
                        <a:lnSpc>
                          <a:spcPct val="115000"/>
                        </a:lnSpc>
                        <a:spcAft>
                          <a:spcPts val="0"/>
                        </a:spcAft>
                      </a:pPr>
                      <a:r>
                        <a:rPr lang="en-US" sz="2000" b="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Materi</a:t>
                      </a:r>
                      <a:endParaRPr lang="en-ID" sz="2000" b="0" dirty="0">
                        <a:solidFill>
                          <a:srgbClr val="0066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15000"/>
                        </a:lnSpc>
                        <a:spcAft>
                          <a:spcPts val="1000"/>
                        </a:spcAft>
                      </a:pPr>
                      <a:r>
                        <a:rPr lang="en-US" sz="2000" b="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Tingkat </a:t>
                      </a:r>
                      <a:r>
                        <a:rPr lang="en-US" sz="2000" b="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kls</a:t>
                      </a:r>
                      <a:r>
                        <a:rPr lang="en-US" sz="2000" b="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dan </a:t>
                      </a:r>
                      <a:r>
                        <a:rPr lang="en-US" sz="2000" b="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Sek</a:t>
                      </a:r>
                      <a:endParaRPr lang="en-ID" sz="2000" b="0" dirty="0">
                        <a:solidFill>
                          <a:srgbClr val="0066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15000"/>
                        </a:lnSpc>
                        <a:spcAft>
                          <a:spcPts val="1000"/>
                        </a:spcAft>
                      </a:pPr>
                      <a:r>
                        <a:rPr lang="en-US" sz="2000" b="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Butir</a:t>
                      </a:r>
                      <a:r>
                        <a:rPr lang="en-US" sz="2000" b="0"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rgbClr val="006600"/>
                          </a:solidFill>
                          <a:effectLst/>
                          <a:latin typeface="Arial" panose="020B0604020202020204" pitchFamily="34" charset="0"/>
                          <a:ea typeface="Times New Roman" panose="02020603050405020304" pitchFamily="18" charset="0"/>
                          <a:cs typeface="Arial" panose="020B0604020202020204" pitchFamily="34" charset="0"/>
                        </a:rPr>
                        <a:t>soal</a:t>
                      </a:r>
                      <a:endParaRPr lang="en-ID" sz="2000" b="0" dirty="0">
                        <a:solidFill>
                          <a:srgbClr val="0066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3529689049"/>
                  </a:ext>
                </a:extLst>
              </a:tr>
              <a:tr h="552962">
                <a:tc>
                  <a:txBody>
                    <a:bodyPr/>
                    <a:lstStyle/>
                    <a:p>
                      <a:pPr algn="ctr">
                        <a:lnSpc>
                          <a:spcPct val="200000"/>
                        </a:lnSpc>
                        <a:spcAft>
                          <a:spcPts val="1000"/>
                        </a:spcAft>
                      </a:pPr>
                      <a:r>
                        <a:rPr lang="en-US" sz="2000" b="0" dirty="0">
                          <a:solidFill>
                            <a:srgbClr val="006600"/>
                          </a:solidFill>
                          <a:effectLst/>
                          <a:latin typeface="Arial" panose="020B0604020202020204" pitchFamily="34" charset="0"/>
                          <a:cs typeface="Arial" panose="020B0604020202020204" pitchFamily="34" charset="0"/>
                        </a:rPr>
                        <a:t>1.</a:t>
                      </a:r>
                      <a:endParaRPr lang="en-ID" sz="2000" b="0" dirty="0">
                        <a:solidFill>
                          <a:srgbClr val="0066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50000"/>
                        </a:lnSpc>
                        <a:spcAft>
                          <a:spcPts val="1000"/>
                        </a:spcAft>
                      </a:pPr>
                      <a:endParaRPr lang="en-US" sz="1100" dirty="0">
                        <a:solidFill>
                          <a:srgbClr val="006600"/>
                        </a:solidFill>
                        <a:effectLst/>
                      </a:endParaRPr>
                    </a:p>
                    <a:p>
                      <a:pPr algn="ctr">
                        <a:lnSpc>
                          <a:spcPct val="150000"/>
                        </a:lnSpc>
                        <a:spcAft>
                          <a:spcPts val="1000"/>
                        </a:spcAft>
                      </a:pPr>
                      <a:endParaRPr lang="en-US" sz="1100" dirty="0">
                        <a:solidFill>
                          <a:srgbClr val="0066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15000"/>
                        </a:lnSpc>
                        <a:spcAft>
                          <a:spcPts val="1000"/>
                        </a:spcAft>
                      </a:pPr>
                      <a:r>
                        <a:rPr lang="id-ID" sz="1100" dirty="0">
                          <a:solidFill>
                            <a:srgbClr val="006600"/>
                          </a:solidFill>
                          <a:effectLst/>
                        </a:rPr>
                        <a:t> </a:t>
                      </a:r>
                      <a:endParaRPr lang="en-ID" sz="1100" dirty="0">
                        <a:solidFill>
                          <a:srgbClr val="0066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15000"/>
                        </a:lnSpc>
                        <a:spcAft>
                          <a:spcPts val="1000"/>
                        </a:spcAft>
                      </a:pPr>
                      <a:endParaRPr lang="en-ID" sz="1100" dirty="0">
                        <a:solidFill>
                          <a:srgbClr val="0066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15000"/>
                        </a:lnSpc>
                        <a:spcAft>
                          <a:spcPts val="1000"/>
                        </a:spcAft>
                      </a:pPr>
                      <a:endParaRPr lang="en-ID" sz="1100" dirty="0">
                        <a:solidFill>
                          <a:srgbClr val="0066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1741434220"/>
                  </a:ext>
                </a:extLst>
              </a:tr>
              <a:tr h="552962">
                <a:tc>
                  <a:txBody>
                    <a:bodyPr/>
                    <a:lstStyle/>
                    <a:p>
                      <a:pPr algn="ctr">
                        <a:lnSpc>
                          <a:spcPct val="200000"/>
                        </a:lnSpc>
                        <a:spcAft>
                          <a:spcPts val="1000"/>
                        </a:spcAft>
                      </a:pPr>
                      <a:r>
                        <a:rPr lang="en-US" sz="2000" b="0" dirty="0">
                          <a:solidFill>
                            <a:srgbClr val="006600"/>
                          </a:solidFill>
                          <a:effectLst/>
                          <a:latin typeface="Arial" panose="020B0604020202020204" pitchFamily="34" charset="0"/>
                          <a:cs typeface="Arial" panose="020B0604020202020204" pitchFamily="34" charset="0"/>
                        </a:rPr>
                        <a:t>2.</a:t>
                      </a:r>
                      <a:endParaRPr lang="en-ID" sz="2000" b="0" dirty="0">
                        <a:solidFill>
                          <a:srgbClr val="0066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50000"/>
                        </a:lnSpc>
                        <a:spcAft>
                          <a:spcPts val="1000"/>
                        </a:spcAft>
                      </a:pPr>
                      <a:r>
                        <a:rPr lang="id-ID" sz="1100" dirty="0">
                          <a:solidFill>
                            <a:srgbClr val="006600"/>
                          </a:solidFill>
                          <a:effectLst/>
                        </a:rPr>
                        <a:t> </a:t>
                      </a:r>
                      <a:endParaRPr lang="en-US" sz="1100" dirty="0">
                        <a:solidFill>
                          <a:srgbClr val="006600"/>
                        </a:solidFill>
                        <a:effectLst/>
                      </a:endParaRPr>
                    </a:p>
                    <a:p>
                      <a:pPr algn="ctr">
                        <a:lnSpc>
                          <a:spcPct val="150000"/>
                        </a:lnSpc>
                        <a:spcAft>
                          <a:spcPts val="1000"/>
                        </a:spcAft>
                      </a:pPr>
                      <a:endParaRPr lang="en-US" sz="1100" dirty="0">
                        <a:solidFill>
                          <a:srgbClr val="0066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15000"/>
                        </a:lnSpc>
                        <a:spcAft>
                          <a:spcPts val="1000"/>
                        </a:spcAft>
                      </a:pPr>
                      <a:r>
                        <a:rPr lang="id-ID" sz="1100" dirty="0">
                          <a:solidFill>
                            <a:srgbClr val="006600"/>
                          </a:solidFill>
                          <a:effectLst/>
                        </a:rPr>
                        <a:t> </a:t>
                      </a:r>
                      <a:endParaRPr lang="en-ID" sz="1100" dirty="0">
                        <a:solidFill>
                          <a:srgbClr val="0066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15000"/>
                        </a:lnSpc>
                        <a:spcAft>
                          <a:spcPts val="1000"/>
                        </a:spcAft>
                      </a:pPr>
                      <a:endParaRPr lang="en-ID" sz="1100" dirty="0">
                        <a:solidFill>
                          <a:srgbClr val="0066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15000"/>
                        </a:lnSpc>
                        <a:spcAft>
                          <a:spcPts val="1000"/>
                        </a:spcAft>
                      </a:pPr>
                      <a:endParaRPr lang="en-ID" sz="1100" dirty="0">
                        <a:solidFill>
                          <a:srgbClr val="0066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679663874"/>
                  </a:ext>
                </a:extLst>
              </a:tr>
              <a:tr h="552962">
                <a:tc>
                  <a:txBody>
                    <a:bodyPr/>
                    <a:lstStyle/>
                    <a:p>
                      <a:pPr algn="ctr">
                        <a:lnSpc>
                          <a:spcPct val="200000"/>
                        </a:lnSpc>
                        <a:spcAft>
                          <a:spcPts val="1000"/>
                        </a:spcAft>
                      </a:pPr>
                      <a:r>
                        <a:rPr lang="en-US" sz="2000" b="0" dirty="0">
                          <a:solidFill>
                            <a:srgbClr val="006600"/>
                          </a:solidFill>
                          <a:effectLst/>
                          <a:latin typeface="Arial" panose="020B0604020202020204" pitchFamily="34" charset="0"/>
                          <a:cs typeface="Arial" panose="020B0604020202020204" pitchFamily="34" charset="0"/>
                        </a:rPr>
                        <a:t>3.</a:t>
                      </a:r>
                      <a:endParaRPr lang="en-ID" sz="2000" b="0" dirty="0">
                        <a:solidFill>
                          <a:srgbClr val="0066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50000"/>
                        </a:lnSpc>
                        <a:spcAft>
                          <a:spcPts val="1000"/>
                        </a:spcAft>
                      </a:pPr>
                      <a:r>
                        <a:rPr lang="id-ID" sz="1100" dirty="0">
                          <a:solidFill>
                            <a:srgbClr val="006600"/>
                          </a:solidFill>
                          <a:effectLst/>
                        </a:rPr>
                        <a:t> </a:t>
                      </a:r>
                      <a:endParaRPr lang="en-US" sz="1100" dirty="0">
                        <a:solidFill>
                          <a:srgbClr val="006600"/>
                        </a:solidFill>
                        <a:effectLst/>
                      </a:endParaRPr>
                    </a:p>
                    <a:p>
                      <a:pPr algn="ctr">
                        <a:lnSpc>
                          <a:spcPct val="150000"/>
                        </a:lnSpc>
                        <a:spcAft>
                          <a:spcPts val="1000"/>
                        </a:spcAft>
                      </a:pPr>
                      <a:endParaRPr lang="en-ID" sz="1100" dirty="0">
                        <a:solidFill>
                          <a:srgbClr val="0066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15000"/>
                        </a:lnSpc>
                        <a:spcAft>
                          <a:spcPts val="1000"/>
                        </a:spcAft>
                      </a:pPr>
                      <a:r>
                        <a:rPr lang="id-ID" sz="1100" dirty="0">
                          <a:solidFill>
                            <a:srgbClr val="006600"/>
                          </a:solidFill>
                          <a:effectLst/>
                        </a:rPr>
                        <a:t> </a:t>
                      </a:r>
                      <a:endParaRPr lang="en-ID" sz="1100" dirty="0">
                        <a:solidFill>
                          <a:srgbClr val="0066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15000"/>
                        </a:lnSpc>
                        <a:spcAft>
                          <a:spcPts val="1000"/>
                        </a:spcAft>
                      </a:pPr>
                      <a:endParaRPr lang="en-ID" sz="1100" dirty="0">
                        <a:solidFill>
                          <a:srgbClr val="0066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15000"/>
                        </a:lnSpc>
                        <a:spcAft>
                          <a:spcPts val="1000"/>
                        </a:spcAft>
                      </a:pPr>
                      <a:endParaRPr lang="en-ID" sz="1100" dirty="0">
                        <a:solidFill>
                          <a:srgbClr val="0066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4000303919"/>
                  </a:ext>
                </a:extLst>
              </a:tr>
              <a:tr h="552962">
                <a:tc>
                  <a:txBody>
                    <a:bodyPr/>
                    <a:lstStyle/>
                    <a:p>
                      <a:pPr algn="ctr">
                        <a:lnSpc>
                          <a:spcPct val="200000"/>
                        </a:lnSpc>
                        <a:spcAft>
                          <a:spcPts val="1000"/>
                        </a:spcAft>
                      </a:pPr>
                      <a:r>
                        <a:rPr lang="en-US" sz="2000" b="0" dirty="0">
                          <a:solidFill>
                            <a:srgbClr val="006600"/>
                          </a:solidFill>
                          <a:effectLst/>
                          <a:latin typeface="Arial" panose="020B0604020202020204" pitchFamily="34" charset="0"/>
                          <a:cs typeface="Arial" panose="020B0604020202020204" pitchFamily="34" charset="0"/>
                        </a:rPr>
                        <a:t>4.</a:t>
                      </a:r>
                      <a:endParaRPr lang="en-ID" sz="2000" b="0" dirty="0">
                        <a:solidFill>
                          <a:srgbClr val="0066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50000"/>
                        </a:lnSpc>
                        <a:spcAft>
                          <a:spcPts val="1000"/>
                        </a:spcAft>
                      </a:pPr>
                      <a:r>
                        <a:rPr lang="id-ID" sz="1100" dirty="0">
                          <a:solidFill>
                            <a:srgbClr val="006600"/>
                          </a:solidFill>
                          <a:effectLst/>
                        </a:rPr>
                        <a:t> </a:t>
                      </a:r>
                      <a:endParaRPr lang="en-US" sz="1100" dirty="0">
                        <a:solidFill>
                          <a:srgbClr val="006600"/>
                        </a:solidFill>
                        <a:effectLst/>
                      </a:endParaRPr>
                    </a:p>
                    <a:p>
                      <a:pPr algn="ctr">
                        <a:lnSpc>
                          <a:spcPct val="150000"/>
                        </a:lnSpc>
                        <a:spcAft>
                          <a:spcPts val="1000"/>
                        </a:spcAft>
                      </a:pPr>
                      <a:endParaRPr lang="en-ID" sz="1100" dirty="0">
                        <a:solidFill>
                          <a:srgbClr val="0066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15000"/>
                        </a:lnSpc>
                        <a:spcAft>
                          <a:spcPts val="1000"/>
                        </a:spcAft>
                      </a:pPr>
                      <a:r>
                        <a:rPr lang="id-ID" sz="1100" dirty="0">
                          <a:solidFill>
                            <a:srgbClr val="006600"/>
                          </a:solidFill>
                          <a:effectLst/>
                        </a:rPr>
                        <a:t> </a:t>
                      </a:r>
                      <a:endParaRPr lang="en-ID" sz="1100" dirty="0">
                        <a:solidFill>
                          <a:srgbClr val="0066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15000"/>
                        </a:lnSpc>
                        <a:spcAft>
                          <a:spcPts val="1000"/>
                        </a:spcAft>
                      </a:pPr>
                      <a:endParaRPr lang="en-ID" sz="1100" dirty="0">
                        <a:solidFill>
                          <a:srgbClr val="0066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a:lnSpc>
                          <a:spcPct val="115000"/>
                        </a:lnSpc>
                        <a:spcAft>
                          <a:spcPts val="1000"/>
                        </a:spcAft>
                      </a:pPr>
                      <a:endParaRPr lang="en-ID" sz="1100" dirty="0">
                        <a:solidFill>
                          <a:srgbClr val="0066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4266923322"/>
                  </a:ext>
                </a:extLst>
              </a:tr>
            </a:tbl>
          </a:graphicData>
        </a:graphic>
      </p:graphicFrame>
      <p:grpSp>
        <p:nvGrpSpPr>
          <p:cNvPr id="6" name="Group 5">
            <a:extLst>
              <a:ext uri="{FF2B5EF4-FFF2-40B4-BE49-F238E27FC236}">
                <a16:creationId xmlns:a16="http://schemas.microsoft.com/office/drawing/2014/main" id="{CEDF9F19-D534-4BBC-9000-897684761E44}"/>
              </a:ext>
            </a:extLst>
          </p:cNvPr>
          <p:cNvGrpSpPr/>
          <p:nvPr/>
        </p:nvGrpSpPr>
        <p:grpSpPr>
          <a:xfrm>
            <a:off x="258085" y="341280"/>
            <a:ext cx="2872693" cy="2791531"/>
            <a:chOff x="258085" y="341280"/>
            <a:chExt cx="2872693" cy="2791531"/>
          </a:xfrm>
        </p:grpSpPr>
        <p:pic>
          <p:nvPicPr>
            <p:cNvPr id="13" name="Picture 2">
              <a:extLst>
                <a:ext uri="{FF2B5EF4-FFF2-40B4-BE49-F238E27FC236}">
                  <a16:creationId xmlns:a16="http://schemas.microsoft.com/office/drawing/2014/main" id="{739C6DC0-CEFE-4D19-BB8F-DD88D90D7D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543" y="341280"/>
              <a:ext cx="2449231" cy="16244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D093068-533D-4AD8-BB78-0C07712AC1A1}"/>
                </a:ext>
              </a:extLst>
            </p:cNvPr>
            <p:cNvSpPr txBox="1"/>
            <p:nvPr/>
          </p:nvSpPr>
          <p:spPr>
            <a:xfrm>
              <a:off x="258085" y="1932482"/>
              <a:ext cx="2872693" cy="1200329"/>
            </a:xfrm>
            <a:prstGeom prst="rect">
              <a:avLst/>
            </a:prstGeom>
            <a:noFill/>
          </p:spPr>
          <p:txBody>
            <a:bodyPr wrap="square" rtlCol="0">
              <a:spAutoFit/>
            </a:bodyPr>
            <a:lstStyle/>
            <a:p>
              <a:pPr algn="ctr"/>
              <a:r>
                <a:rPr lang="en-US" dirty="0" err="1">
                  <a:solidFill>
                    <a:srgbClr val="FF0000"/>
                  </a:solidFill>
                  <a:latin typeface="Arial" panose="020B0604020202020204" pitchFamily="34" charset="0"/>
                  <a:cs typeface="Arial" panose="020B0604020202020204" pitchFamily="34" charset="0"/>
                </a:rPr>
                <a:t>Ucapan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Selamat</a:t>
              </a:r>
              <a:r>
                <a:rPr lang="en-US" dirty="0">
                  <a:solidFill>
                    <a:srgbClr val="FF0000"/>
                  </a:solidFill>
                  <a:latin typeface="Arial" panose="020B0604020202020204" pitchFamily="34" charset="0"/>
                  <a:cs typeface="Arial" panose="020B0604020202020204" pitchFamily="34" charset="0"/>
                </a:rPr>
                <a:t> pada </a:t>
              </a:r>
              <a:r>
                <a:rPr lang="en-US" dirty="0" err="1">
                  <a:solidFill>
                    <a:srgbClr val="FF0000"/>
                  </a:solidFill>
                  <a:latin typeface="Arial" panose="020B0604020202020204" pitchFamily="34" charset="0"/>
                  <a:cs typeface="Arial" panose="020B0604020202020204" pitchFamily="34" charset="0"/>
                </a:rPr>
                <a:t>Mahasiswa</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dengan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Yudisium</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terbaik</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Pascasarjana</a:t>
              </a:r>
              <a:r>
                <a:rPr lang="en-US" dirty="0">
                  <a:solidFill>
                    <a:srgbClr val="FF0000"/>
                  </a:solidFill>
                  <a:latin typeface="Arial" panose="020B0604020202020204" pitchFamily="34" charset="0"/>
                  <a:cs typeface="Arial" panose="020B0604020202020204" pitchFamily="34" charset="0"/>
                </a:rPr>
                <a:t> 2017</a:t>
              </a:r>
              <a:r>
                <a:rPr lang="en-US" dirty="0">
                  <a:solidFill>
                    <a:srgbClr val="FF0000"/>
                  </a:solidFill>
                </a:rPr>
                <a:t> </a:t>
              </a:r>
              <a:endParaRPr lang="en-ID" dirty="0">
                <a:solidFill>
                  <a:srgbClr val="FF0000"/>
                </a:solidFill>
              </a:endParaRPr>
            </a:p>
          </p:txBody>
        </p:sp>
      </p:grpSp>
      <p:grpSp>
        <p:nvGrpSpPr>
          <p:cNvPr id="10" name="Group 9">
            <a:extLst>
              <a:ext uri="{FF2B5EF4-FFF2-40B4-BE49-F238E27FC236}">
                <a16:creationId xmlns:a16="http://schemas.microsoft.com/office/drawing/2014/main" id="{E7378813-88B0-4385-A439-AD591E6C2053}"/>
              </a:ext>
            </a:extLst>
          </p:cNvPr>
          <p:cNvGrpSpPr/>
          <p:nvPr/>
        </p:nvGrpSpPr>
        <p:grpSpPr>
          <a:xfrm>
            <a:off x="2984774" y="341279"/>
            <a:ext cx="5796527" cy="3095577"/>
            <a:chOff x="2984774" y="341279"/>
            <a:chExt cx="5796527" cy="3095577"/>
          </a:xfrm>
        </p:grpSpPr>
        <p:grpSp>
          <p:nvGrpSpPr>
            <p:cNvPr id="3" name="Group 2">
              <a:extLst>
                <a:ext uri="{FF2B5EF4-FFF2-40B4-BE49-F238E27FC236}">
                  <a16:creationId xmlns:a16="http://schemas.microsoft.com/office/drawing/2014/main" id="{E53D71DD-2CD7-4D54-A009-E8C9CB32C97C}"/>
                </a:ext>
              </a:extLst>
            </p:cNvPr>
            <p:cNvGrpSpPr/>
            <p:nvPr/>
          </p:nvGrpSpPr>
          <p:grpSpPr>
            <a:xfrm>
              <a:off x="3130778" y="341279"/>
              <a:ext cx="5650523" cy="1333909"/>
              <a:chOff x="2369585" y="329301"/>
              <a:chExt cx="6218140" cy="1049685"/>
            </a:xfrm>
          </p:grpSpPr>
          <p:sp>
            <p:nvSpPr>
              <p:cNvPr id="4" name="Double Wave 3">
                <a:extLst>
                  <a:ext uri="{FF2B5EF4-FFF2-40B4-BE49-F238E27FC236}">
                    <a16:creationId xmlns:a16="http://schemas.microsoft.com/office/drawing/2014/main" id="{03E56265-838F-445E-B38B-8B53ABC14D81}"/>
                  </a:ext>
                </a:extLst>
              </p:cNvPr>
              <p:cNvSpPr/>
              <p:nvPr/>
            </p:nvSpPr>
            <p:spPr>
              <a:xfrm>
                <a:off x="2369585" y="329301"/>
                <a:ext cx="5826017" cy="1049685"/>
              </a:xfrm>
              <a:prstGeom prst="doubleWav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77EE94EE-6410-492E-B44B-36A1C53FB4E4}"/>
                  </a:ext>
                </a:extLst>
              </p:cNvPr>
              <p:cNvSpPr txBox="1"/>
              <p:nvPr/>
            </p:nvSpPr>
            <p:spPr>
              <a:xfrm>
                <a:off x="2611061" y="421453"/>
                <a:ext cx="5976664" cy="605492"/>
              </a:xfrm>
              <a:prstGeom prst="rect">
                <a:avLst/>
              </a:prstGeom>
              <a:noFill/>
            </p:spPr>
            <p:txBody>
              <a:bodyPr wrap="square" rtlCol="0">
                <a:spAutoFit/>
              </a:bodyPr>
              <a:lstStyle/>
              <a:p>
                <a:r>
                  <a:rPr lang="en-US" sz="2200"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Nah, </a:t>
                </a:r>
                <a:r>
                  <a:rPr lang="en-US" sz="2200" dirty="0" err="1">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ini</a:t>
                </a:r>
                <a:r>
                  <a:rPr lang="en-US" sz="2200"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pembagian</a:t>
                </a:r>
                <a:r>
                  <a:rPr lang="en-US" sz="2200"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tugasnya</a:t>
                </a:r>
                <a:r>
                  <a:rPr lang="en-US" sz="2200"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 dan </a:t>
                </a:r>
                <a:r>
                  <a:rPr lang="en-US" sz="2200" dirty="0" err="1">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sesudah</a:t>
                </a:r>
                <a:r>
                  <a:rPr lang="en-US" sz="2200"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itu</a:t>
                </a:r>
                <a:r>
                  <a:rPr lang="en-US" sz="2200"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kita</a:t>
                </a:r>
                <a:r>
                  <a:rPr lang="en-US" sz="2200"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rangkum</a:t>
                </a:r>
                <a:r>
                  <a:rPr lang="en-US" sz="2200"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hasilnya</a:t>
                </a:r>
                <a:r>
                  <a:rPr lang="en-US" sz="1800" dirty="0">
                    <a:solidFill>
                      <a:srgbClr val="660066"/>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ID" sz="1800" dirty="0">
                  <a:solidFill>
                    <a:srgbClr val="660066"/>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8" name="Speech Bubble: Rectangle with Corners Rounded 7">
              <a:extLst>
                <a:ext uri="{FF2B5EF4-FFF2-40B4-BE49-F238E27FC236}">
                  <a16:creationId xmlns:a16="http://schemas.microsoft.com/office/drawing/2014/main" id="{E3183C27-642A-430A-B208-2FEC2CA7FEB7}"/>
                </a:ext>
              </a:extLst>
            </p:cNvPr>
            <p:cNvSpPr/>
            <p:nvPr/>
          </p:nvSpPr>
          <p:spPr>
            <a:xfrm>
              <a:off x="2984774" y="1853064"/>
              <a:ext cx="3258299" cy="1170360"/>
            </a:xfrm>
            <a:prstGeom prst="wedgeRoundRectCallout">
              <a:avLst>
                <a:gd name="adj1" fmla="val -847"/>
                <a:gd name="adj2" fmla="val 77912"/>
                <a:gd name="adj3" fmla="val 16667"/>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US" sz="2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Senangnya</a:t>
              </a:r>
              <a:r>
                <a:rPr lang="en-US" sz="2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berlatih</a:t>
              </a:r>
              <a:r>
                <a:rPr lang="en-US" sz="2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menyusun</a:t>
              </a:r>
              <a:r>
                <a:rPr lang="en-US" sz="2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soal</a:t>
              </a:r>
              <a:r>
                <a:rPr lang="en-US" sz="2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dan </a:t>
              </a:r>
              <a:r>
                <a:rPr lang="en-US" sz="2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menyajikannya</a:t>
              </a:r>
              <a:endParaRPr lang="en-ID" sz="2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15" descr="Hasil gambar untuk gambar kartun belajar trigonometri">
              <a:extLst>
                <a:ext uri="{FF2B5EF4-FFF2-40B4-BE49-F238E27FC236}">
                  <a16:creationId xmlns:a16="http://schemas.microsoft.com/office/drawing/2014/main" id="{00FD766D-61EC-4AD2-B15E-BAFDE0E6177A}"/>
                </a:ext>
              </a:extLst>
            </p:cNvPr>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479323" y="1675189"/>
              <a:ext cx="2109722" cy="1761667"/>
            </a:xfrm>
            <a:prstGeom prst="rect">
              <a:avLst/>
            </a:prstGeom>
            <a:noFill/>
            <a:ln>
              <a:noFill/>
            </a:ln>
          </p:spPr>
        </p:pic>
      </p:grpSp>
    </p:spTree>
    <p:extLst>
      <p:ext uri="{BB962C8B-B14F-4D97-AF65-F5344CB8AC3E}">
        <p14:creationId xmlns:p14="http://schemas.microsoft.com/office/powerpoint/2010/main" val="1863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9E07599-41EE-4BEC-9D9C-35145D8B0500}"/>
              </a:ext>
            </a:extLst>
          </p:cNvPr>
          <p:cNvGrpSpPr/>
          <p:nvPr/>
        </p:nvGrpSpPr>
        <p:grpSpPr>
          <a:xfrm>
            <a:off x="726427" y="391057"/>
            <a:ext cx="7775186" cy="2859803"/>
            <a:chOff x="726427" y="391057"/>
            <a:chExt cx="7775186" cy="2859803"/>
          </a:xfrm>
        </p:grpSpPr>
        <p:sp>
          <p:nvSpPr>
            <p:cNvPr id="3" name="Speech Bubble: Rectangle with Corners Rounded 2">
              <a:extLst>
                <a:ext uri="{FF2B5EF4-FFF2-40B4-BE49-F238E27FC236}">
                  <a16:creationId xmlns:a16="http://schemas.microsoft.com/office/drawing/2014/main" id="{D804736F-CA60-499F-AD6B-36BE64841DBF}"/>
                </a:ext>
              </a:extLst>
            </p:cNvPr>
            <p:cNvSpPr/>
            <p:nvPr/>
          </p:nvSpPr>
          <p:spPr>
            <a:xfrm>
              <a:off x="3663827" y="426725"/>
              <a:ext cx="2996405" cy="1020004"/>
            </a:xfrm>
            <a:prstGeom prst="wedgeRoundRectCallout">
              <a:avLst>
                <a:gd name="adj1" fmla="val -48156"/>
                <a:gd name="adj2" fmla="val 87588"/>
                <a:gd name="adj3" fmla="val 16667"/>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lin ang="5400000" scaled="1"/>
              <a:tileRect/>
            </a:gra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err="1">
                  <a:solidFill>
                    <a:srgbClr val="006600"/>
                  </a:solidFill>
                  <a:latin typeface="Arial" panose="020B0604020202020204" pitchFamily="34" charset="0"/>
                  <a:cs typeface="Arial" panose="020B0604020202020204" pitchFamily="34" charset="0"/>
                </a:rPr>
                <a:t>Sekarang</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mari</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kita</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bahas</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Tugas</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Individu</a:t>
              </a:r>
              <a:endParaRPr lang="en-US" sz="2200" dirty="0">
                <a:solidFill>
                  <a:srgbClr val="006600"/>
                </a:solidFill>
                <a:latin typeface="Arial" panose="020B0604020202020204" pitchFamily="34" charset="0"/>
                <a:cs typeface="Arial" panose="020B0604020202020204" pitchFamily="34" charset="0"/>
              </a:endParaRPr>
            </a:p>
          </p:txBody>
        </p:sp>
        <p:pic>
          <p:nvPicPr>
            <p:cNvPr id="10" name="Picture 2">
              <a:extLst>
                <a:ext uri="{FF2B5EF4-FFF2-40B4-BE49-F238E27FC236}">
                  <a16:creationId xmlns:a16="http://schemas.microsoft.com/office/drawing/2014/main" id="{2AF2E537-A73C-404D-BA6D-62FAEA1FFF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361" y="391057"/>
              <a:ext cx="2493495" cy="18138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04776C-DFD2-4040-A8C3-F99972BE3FAB}"/>
                </a:ext>
              </a:extLst>
            </p:cNvPr>
            <p:cNvSpPr txBox="1"/>
            <p:nvPr/>
          </p:nvSpPr>
          <p:spPr>
            <a:xfrm>
              <a:off x="726427" y="2204865"/>
              <a:ext cx="3089489" cy="834057"/>
            </a:xfrm>
            <a:prstGeom prst="rect">
              <a:avLst/>
            </a:prstGeom>
            <a:noFill/>
          </p:spPr>
          <p:txBody>
            <a:bodyPr wrap="square" rtlCol="0">
              <a:spAutoFit/>
            </a:bodyPr>
            <a:lstStyle/>
            <a:p>
              <a:pPr algn="ctr"/>
              <a:r>
                <a:rPr lang="en-US" sz="2000" dirty="0">
                  <a:solidFill>
                    <a:srgbClr val="0000FF"/>
                  </a:solidFill>
                  <a:latin typeface="Arial" panose="020B0604020202020204" pitchFamily="34" charset="0"/>
                  <a:cs typeface="Arial" panose="020B0604020202020204" pitchFamily="34" charset="0"/>
                </a:rPr>
                <a:t>Acara </a:t>
              </a:r>
              <a:r>
                <a:rPr lang="en-US" sz="2000" dirty="0" err="1">
                  <a:solidFill>
                    <a:srgbClr val="0000FF"/>
                  </a:solidFill>
                  <a:latin typeface="Arial" panose="020B0604020202020204" pitchFamily="34" charset="0"/>
                  <a:cs typeface="Arial" panose="020B0604020202020204" pitchFamily="34" charset="0"/>
                </a:rPr>
                <a:t>Wisuda</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Sarjana</a:t>
              </a:r>
              <a:r>
                <a:rPr lang="en-US" sz="2000" dirty="0">
                  <a:solidFill>
                    <a:srgbClr val="0000FF"/>
                  </a:solidFill>
                  <a:latin typeface="Arial" panose="020B0604020202020204" pitchFamily="34" charset="0"/>
                  <a:cs typeface="Arial" panose="020B0604020202020204" pitchFamily="34" charset="0"/>
                </a:rPr>
                <a:t> dan </a:t>
              </a:r>
              <a:r>
                <a:rPr lang="en-US" sz="2000" dirty="0" err="1">
                  <a:solidFill>
                    <a:srgbClr val="0000FF"/>
                  </a:solidFill>
                  <a:latin typeface="Arial" panose="020B0604020202020204" pitchFamily="34" charset="0"/>
                  <a:cs typeface="Arial" panose="020B0604020202020204" pitchFamily="34" charset="0"/>
                </a:rPr>
                <a:t>Pascasarjana</a:t>
              </a:r>
              <a:r>
                <a:rPr lang="en-US" sz="2000" dirty="0">
                  <a:solidFill>
                    <a:srgbClr val="0000FF"/>
                  </a:solidFill>
                  <a:latin typeface="Arial" panose="020B0604020202020204" pitchFamily="34" charset="0"/>
                  <a:cs typeface="Arial" panose="020B0604020202020204" pitchFamily="34" charset="0"/>
                </a:rPr>
                <a:t> IKIP </a:t>
              </a:r>
              <a:r>
                <a:rPr lang="en-US" sz="2000" dirty="0" err="1">
                  <a:solidFill>
                    <a:srgbClr val="0000FF"/>
                  </a:solidFill>
                  <a:latin typeface="Arial" panose="020B0604020202020204" pitchFamily="34" charset="0"/>
                  <a:cs typeface="Arial" panose="020B0604020202020204" pitchFamily="34" charset="0"/>
                </a:rPr>
                <a:t>Tahun</a:t>
              </a:r>
              <a:r>
                <a:rPr lang="en-US" sz="2000" dirty="0">
                  <a:solidFill>
                    <a:srgbClr val="0000FF"/>
                  </a:solidFill>
                  <a:latin typeface="Arial" panose="020B0604020202020204" pitchFamily="34" charset="0"/>
                  <a:cs typeface="Arial" panose="020B0604020202020204" pitchFamily="34" charset="0"/>
                </a:rPr>
                <a:t> 2019</a:t>
              </a:r>
              <a:endParaRPr lang="en-ID" sz="2000" dirty="0">
                <a:solidFill>
                  <a:srgbClr val="0000FF"/>
                </a:solidFill>
                <a:latin typeface="Arial" panose="020B0604020202020204" pitchFamily="34" charset="0"/>
                <a:cs typeface="Arial" panose="020B0604020202020204" pitchFamily="34" charset="0"/>
              </a:endParaRPr>
            </a:p>
          </p:txBody>
        </p:sp>
        <p:pic>
          <p:nvPicPr>
            <p:cNvPr id="12" name="Picture 11" descr="Hasil gambar untuk matematika">
              <a:extLst>
                <a:ext uri="{FF2B5EF4-FFF2-40B4-BE49-F238E27FC236}">
                  <a16:creationId xmlns:a16="http://schemas.microsoft.com/office/drawing/2014/main" id="{C4BEB230-AC72-4B72-A568-9C5CF2FCB75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13842" y="1763813"/>
              <a:ext cx="1788743" cy="1487047"/>
            </a:xfrm>
            <a:prstGeom prst="rect">
              <a:avLst/>
            </a:prstGeom>
            <a:noFill/>
            <a:ln>
              <a:noFill/>
            </a:ln>
          </p:spPr>
        </p:pic>
        <p:grpSp>
          <p:nvGrpSpPr>
            <p:cNvPr id="14" name="Group 13">
              <a:extLst>
                <a:ext uri="{FF2B5EF4-FFF2-40B4-BE49-F238E27FC236}">
                  <a16:creationId xmlns:a16="http://schemas.microsoft.com/office/drawing/2014/main" id="{FDB71964-C2C3-4F48-AA17-9A05C77E70BE}"/>
                </a:ext>
              </a:extLst>
            </p:cNvPr>
            <p:cNvGrpSpPr/>
            <p:nvPr/>
          </p:nvGrpSpPr>
          <p:grpSpPr>
            <a:xfrm>
              <a:off x="6712870" y="433865"/>
              <a:ext cx="1788743" cy="1728192"/>
              <a:chOff x="7292581" y="4849425"/>
              <a:chExt cx="1544694" cy="1728192"/>
            </a:xfrm>
          </p:grpSpPr>
          <p:pic>
            <p:nvPicPr>
              <p:cNvPr id="15" name="Gambar 42">
                <a:extLst>
                  <a:ext uri="{FF2B5EF4-FFF2-40B4-BE49-F238E27FC236}">
                    <a16:creationId xmlns:a16="http://schemas.microsoft.com/office/drawing/2014/main" id="{2D8B020D-1DF5-407A-80B9-A2EDC114DBE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l="59335"/>
              <a:stretch>
                <a:fillRect/>
              </a:stretch>
            </p:blipFill>
            <p:spPr bwMode="auto">
              <a:xfrm>
                <a:off x="7292581" y="4849425"/>
                <a:ext cx="1041684" cy="1728192"/>
              </a:xfrm>
              <a:prstGeom prst="rect">
                <a:avLst/>
              </a:prstGeom>
              <a:solidFill>
                <a:srgbClr val="FFCCFF"/>
              </a:solidFill>
              <a:ln>
                <a:noFill/>
              </a:ln>
            </p:spPr>
          </p:pic>
          <p:sp>
            <p:nvSpPr>
              <p:cNvPr id="16" name="Kotak Teks 43">
                <a:extLst>
                  <a:ext uri="{FF2B5EF4-FFF2-40B4-BE49-F238E27FC236}">
                    <a16:creationId xmlns:a16="http://schemas.microsoft.com/office/drawing/2014/main" id="{9606FE3E-7FFF-4386-9B59-BF4AD1333861}"/>
                  </a:ext>
                </a:extLst>
              </p:cNvPr>
              <p:cNvSpPr txBox="1">
                <a:spLocks noChangeArrowheads="1"/>
              </p:cNvSpPr>
              <p:nvPr/>
            </p:nvSpPr>
            <p:spPr bwMode="auto">
              <a:xfrm>
                <a:off x="8082904" y="4849425"/>
                <a:ext cx="754371" cy="1728192"/>
              </a:xfrm>
              <a:prstGeom prst="rect">
                <a:avLst/>
              </a:prstGeom>
              <a:solidFill>
                <a:srgbClr val="FFCCFF"/>
              </a:solidFill>
              <a:ln w="9525">
                <a:noFill/>
                <a:miter lim="800000"/>
                <a:headEnd/>
                <a:tailEnd/>
              </a:ln>
            </p:spPr>
            <p:txBody>
              <a:bodyPr rot="0" vert="vert270" wrap="square" lIns="91440" tIns="45720" rIns="91440" bIns="45720" anchor="t" anchorCtr="0" upright="1">
                <a:noAutofit/>
              </a:bodyPr>
              <a:lstStyle/>
              <a:p>
                <a:pPr algn="ctr">
                  <a:lnSpc>
                    <a:spcPct val="115000"/>
                  </a:lnSpc>
                  <a:spcAft>
                    <a:spcPts val="1000"/>
                  </a:spcAf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SEMANGAT !!!</a:t>
                </a:r>
                <a:endParaRPr lang="en-ID"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grpSp>
        <p:nvGrpSpPr>
          <p:cNvPr id="5" name="Group 4">
            <a:extLst>
              <a:ext uri="{FF2B5EF4-FFF2-40B4-BE49-F238E27FC236}">
                <a16:creationId xmlns:a16="http://schemas.microsoft.com/office/drawing/2014/main" id="{81FE212E-ADC7-4B80-BFB3-8D145986889B}"/>
              </a:ext>
            </a:extLst>
          </p:cNvPr>
          <p:cNvGrpSpPr/>
          <p:nvPr/>
        </p:nvGrpSpPr>
        <p:grpSpPr>
          <a:xfrm>
            <a:off x="323528" y="2507336"/>
            <a:ext cx="8178085" cy="3842118"/>
            <a:chOff x="323528" y="2507336"/>
            <a:chExt cx="8178085" cy="3842118"/>
          </a:xfrm>
        </p:grpSpPr>
        <p:pic>
          <p:nvPicPr>
            <p:cNvPr id="13" name="Picture 12" descr="Hasil gambar untuk self efficacy">
              <a:extLst>
                <a:ext uri="{FF2B5EF4-FFF2-40B4-BE49-F238E27FC236}">
                  <a16:creationId xmlns:a16="http://schemas.microsoft.com/office/drawing/2014/main" id="{109BF565-7901-4B85-9151-836461E84B2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5066" y="4679793"/>
              <a:ext cx="1816547" cy="1669661"/>
            </a:xfrm>
            <a:prstGeom prst="rect">
              <a:avLst/>
            </a:prstGeom>
            <a:noFill/>
            <a:ln>
              <a:noFill/>
            </a:ln>
          </p:spPr>
        </p:pic>
        <p:sp>
          <p:nvSpPr>
            <p:cNvPr id="11" name="Text Box 234">
              <a:extLst>
                <a:ext uri="{FF2B5EF4-FFF2-40B4-BE49-F238E27FC236}">
                  <a16:creationId xmlns:a16="http://schemas.microsoft.com/office/drawing/2014/main" id="{2E527E5A-3902-4B1D-979B-CA7AD2485FBA}"/>
                </a:ext>
              </a:extLst>
            </p:cNvPr>
            <p:cNvSpPr txBox="1"/>
            <p:nvPr/>
          </p:nvSpPr>
          <p:spPr>
            <a:xfrm>
              <a:off x="323528" y="3356006"/>
              <a:ext cx="6264696" cy="2993448"/>
            </a:xfrm>
            <a:prstGeom prst="rect">
              <a:avLst/>
            </a:prstGeom>
            <a:solidFill>
              <a:srgbClr val="CCFFFF"/>
            </a:solidFill>
            <a:ln w="6350">
              <a:solidFill>
                <a:srgbClr val="FFC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r>
                <a:rPr lang="en-ID" sz="2200" b="1" dirty="0">
                  <a:effectLst/>
                  <a:latin typeface="Arial" panose="020B0604020202020204" pitchFamily="34" charset="0"/>
                  <a:ea typeface="Calibri" panose="020F0502020204030204" pitchFamily="34" charset="0"/>
                </a:rPr>
                <a:t>2. </a:t>
              </a:r>
              <a:r>
                <a:rPr lang="en-ID" sz="2200" b="1" dirty="0" err="1">
                  <a:solidFill>
                    <a:srgbClr val="0000FF"/>
                  </a:solidFill>
                  <a:effectLst/>
                  <a:latin typeface="Arial" panose="020B0604020202020204" pitchFamily="34" charset="0"/>
                  <a:ea typeface="Calibri" panose="020F0502020204030204" pitchFamily="34" charset="0"/>
                </a:rPr>
                <a:t>Tugas</a:t>
              </a:r>
              <a:r>
                <a:rPr lang="en-ID" sz="2200" b="1" dirty="0">
                  <a:solidFill>
                    <a:srgbClr val="0000FF"/>
                  </a:solidFill>
                  <a:effectLst/>
                  <a:latin typeface="Arial" panose="020B0604020202020204" pitchFamily="34" charset="0"/>
                  <a:ea typeface="Calibri" panose="020F0502020204030204" pitchFamily="34" charset="0"/>
                </a:rPr>
                <a:t> </a:t>
              </a:r>
              <a:r>
                <a:rPr lang="en-ID" sz="2200" b="1" dirty="0" err="1">
                  <a:solidFill>
                    <a:srgbClr val="0000FF"/>
                  </a:solidFill>
                  <a:effectLst/>
                  <a:latin typeface="Arial" panose="020B0604020202020204" pitchFamily="34" charset="0"/>
                  <a:ea typeface="Calibri" panose="020F0502020204030204" pitchFamily="34" charset="0"/>
                </a:rPr>
                <a:t>Individu</a:t>
              </a:r>
              <a:endParaRPr lang="en-ID" sz="2200" dirty="0">
                <a:solidFill>
                  <a:srgbClr val="0000FF"/>
                </a:solidFill>
                <a:effectLst/>
                <a:latin typeface="Arial" panose="020B0604020202020204" pitchFamily="34" charset="0"/>
                <a:ea typeface="Calibri" panose="020F0502020204030204" pitchFamily="34" charset="0"/>
              </a:endParaRPr>
            </a:p>
            <a:p>
              <a:pPr marL="342900" lvl="0" indent="-342900">
                <a:buFont typeface="+mj-lt"/>
                <a:buAutoNum type="alphaLcPeriod"/>
              </a:pPr>
              <a:r>
                <a:rPr lang="en-ID" sz="2200" dirty="0" err="1">
                  <a:solidFill>
                    <a:srgbClr val="0000FF"/>
                  </a:solidFill>
                  <a:effectLst/>
                  <a:latin typeface="Arial" panose="020B0604020202020204" pitchFamily="34" charset="0"/>
                  <a:ea typeface="Calibri" panose="020F0502020204030204" pitchFamily="34" charset="0"/>
                </a:rPr>
                <a:t>Mahasiswa</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memilih</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satu</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kemampuan</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matematika</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tertentu</a:t>
              </a:r>
              <a:r>
                <a:rPr lang="en-ID" sz="2200" dirty="0">
                  <a:solidFill>
                    <a:srgbClr val="0000FF"/>
                  </a:solidFill>
                  <a:effectLst/>
                  <a:latin typeface="Arial" panose="020B0604020202020204" pitchFamily="34" charset="0"/>
                  <a:ea typeface="Calibri" panose="020F0502020204030204" pitchFamily="34" charset="0"/>
                </a:rPr>
                <a:t> (mathematical </a:t>
              </a:r>
              <a:r>
                <a:rPr lang="en-ID" sz="2200" dirty="0" err="1">
                  <a:solidFill>
                    <a:srgbClr val="0000FF"/>
                  </a:solidFill>
                  <a:effectLst/>
                  <a:latin typeface="Arial" panose="020B0604020202020204" pitchFamily="34" charset="0"/>
                  <a:ea typeface="Calibri" panose="020F0502020204030204" pitchFamily="34" charset="0"/>
                </a:rPr>
                <a:t>hardskill</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atas</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persetujuan</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dosen</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Pengampu</a:t>
              </a:r>
              <a:endParaRPr lang="en-ID" sz="2200" dirty="0">
                <a:solidFill>
                  <a:srgbClr val="0000FF"/>
                </a:solidFill>
                <a:effectLst/>
                <a:latin typeface="Arial" panose="020B0604020202020204" pitchFamily="34" charset="0"/>
                <a:ea typeface="Calibri" panose="020F0502020204030204" pitchFamily="34" charset="0"/>
              </a:endParaRPr>
            </a:p>
            <a:p>
              <a:pPr marL="342900" lvl="0" indent="-342900">
                <a:buFont typeface="+mj-lt"/>
                <a:buAutoNum type="alphaLcPeriod"/>
              </a:pPr>
              <a:r>
                <a:rPr lang="en-ID" sz="2200" dirty="0" err="1">
                  <a:solidFill>
                    <a:srgbClr val="0000FF"/>
                  </a:solidFill>
                  <a:effectLst/>
                  <a:latin typeface="Arial" panose="020B0604020202020204" pitchFamily="34" charset="0"/>
                  <a:ea typeface="Calibri" panose="020F0502020204030204" pitchFamily="34" charset="0"/>
                </a:rPr>
                <a:t>Mengembangkan</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kemampuan</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tersebut</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mulai</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dari</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pentingnya</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penguasaan</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kemampuan</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tsh</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untuk</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siswa</a:t>
              </a:r>
              <a:r>
                <a:rPr lang="en-ID" sz="2200" dirty="0">
                  <a:solidFill>
                    <a:srgbClr val="0000FF"/>
                  </a:solidFill>
                  <a:effectLst/>
                  <a:latin typeface="Arial" panose="020B0604020202020204" pitchFamily="34" charset="0"/>
                  <a:ea typeface="Calibri" panose="020F0502020204030204" pitchFamily="34" charset="0"/>
                </a:rPr>
                <a:t> SM dan </a:t>
              </a:r>
              <a:r>
                <a:rPr lang="en-ID" sz="2200" dirty="0" err="1">
                  <a:solidFill>
                    <a:srgbClr val="0000FF"/>
                  </a:solidFill>
                  <a:effectLst/>
                  <a:latin typeface="Arial" panose="020B0604020202020204" pitchFamily="34" charset="0"/>
                  <a:ea typeface="Calibri" panose="020F0502020204030204" pitchFamily="34" charset="0"/>
                </a:rPr>
                <a:t>mdisajikan</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dalam</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bentuk</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makalh</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resmi</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sesuai</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kaidah</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penulisan</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makalah</a:t>
              </a:r>
              <a:r>
                <a:rPr lang="en-ID" sz="2200" dirty="0">
                  <a:effectLst/>
                  <a:latin typeface="Arial" panose="020B0604020202020204" pitchFamily="34" charset="0"/>
                  <a:ea typeface="Calibri" panose="020F0502020204030204" pitchFamily="34" charset="0"/>
                </a:rPr>
                <a:t>.</a:t>
              </a:r>
            </a:p>
            <a:p>
              <a:pPr lvl="0"/>
              <a:endParaRPr lang="en-ID" sz="2200" dirty="0">
                <a:effectLst/>
                <a:latin typeface="Arial" panose="020B0604020202020204" pitchFamily="34" charset="0"/>
                <a:ea typeface="Calibri" panose="020F0502020204030204" pitchFamily="34" charset="0"/>
              </a:endParaRPr>
            </a:p>
            <a:p>
              <a:pPr marL="265113" indent="-265113">
                <a:tabLst>
                  <a:tab pos="84138" algn="l"/>
                </a:tabLst>
              </a:pPr>
              <a:r>
                <a:rPr lang="id-ID"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endParaRPr lang="en-US"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endParaRPr>
            </a:p>
            <a:p>
              <a:pPr indent="-1350645"/>
              <a:endParaRPr lang="en-ID"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id-ID" sz="24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DB0B608A-C024-469F-8CDF-FECC23A00ADD}"/>
                </a:ext>
              </a:extLst>
            </p:cNvPr>
            <p:cNvPicPr/>
            <p:nvPr/>
          </p:nvPicPr>
          <p:blipFill>
            <a:blip r:embed="rId8"/>
            <a:srcRect/>
            <a:stretch>
              <a:fillRect/>
            </a:stretch>
          </p:blipFill>
          <p:spPr bwMode="auto">
            <a:xfrm>
              <a:off x="6660232" y="2507336"/>
              <a:ext cx="1816547" cy="1669661"/>
            </a:xfrm>
            <a:prstGeom prst="rect">
              <a:avLst/>
            </a:prstGeom>
            <a:noFill/>
            <a:ln w="9525">
              <a:noFill/>
              <a:miter lim="800000"/>
              <a:headEnd/>
              <a:tailEnd/>
            </a:ln>
          </p:spPr>
        </p:pic>
      </p:grpSp>
    </p:spTree>
    <p:extLst>
      <p:ext uri="{BB962C8B-B14F-4D97-AF65-F5344CB8AC3E}">
        <p14:creationId xmlns:p14="http://schemas.microsoft.com/office/powerpoint/2010/main" val="425938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Rectangle with Corners Rounded 11">
            <a:extLst>
              <a:ext uri="{FF2B5EF4-FFF2-40B4-BE49-F238E27FC236}">
                <a16:creationId xmlns:a16="http://schemas.microsoft.com/office/drawing/2014/main" id="{A8B5930B-533F-443E-93EB-858EE76F0D50}"/>
              </a:ext>
            </a:extLst>
          </p:cNvPr>
          <p:cNvSpPr/>
          <p:nvPr/>
        </p:nvSpPr>
        <p:spPr>
          <a:xfrm>
            <a:off x="3498932" y="305739"/>
            <a:ext cx="4945500" cy="4579104"/>
          </a:xfrm>
          <a:prstGeom prst="wedgeRoundRectCallout">
            <a:avLst>
              <a:gd name="adj1" fmla="val -61835"/>
              <a:gd name="adj2" fmla="val 4520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ID" sz="2200" dirty="0"/>
          </a:p>
          <a:p>
            <a:endParaRPr lang="en-US" sz="2200" dirty="0">
              <a:solidFill>
                <a:srgbClr val="990033"/>
              </a:solidFill>
              <a:latin typeface="Arial" panose="020B0604020202020204" pitchFamily="34" charset="0"/>
              <a:cs typeface="Arial" panose="020B0604020202020204" pitchFamily="34" charset="0"/>
            </a:endParaRPr>
          </a:p>
          <a:p>
            <a:endParaRPr lang="en-US" sz="2400" dirty="0">
              <a:solidFill>
                <a:srgbClr val="990033"/>
              </a:solidFill>
              <a:latin typeface="Arial" panose="020B0604020202020204" pitchFamily="34" charset="0"/>
              <a:cs typeface="Arial" panose="020B0604020202020204" pitchFamily="34" charset="0"/>
            </a:endParaRPr>
          </a:p>
          <a:p>
            <a:endParaRPr lang="en-US" sz="2400" dirty="0">
              <a:solidFill>
                <a:srgbClr val="990033"/>
              </a:solidFill>
              <a:latin typeface="Arial" panose="020B0604020202020204" pitchFamily="34" charset="0"/>
              <a:cs typeface="Arial" panose="020B0604020202020204" pitchFamily="34" charset="0"/>
            </a:endParaRPr>
          </a:p>
          <a:p>
            <a:endParaRPr lang="en-US" sz="2400" dirty="0">
              <a:solidFill>
                <a:srgbClr val="990033"/>
              </a:solidFill>
              <a:latin typeface="Arial" panose="020B0604020202020204" pitchFamily="34" charset="0"/>
              <a:cs typeface="Arial" panose="020B0604020202020204" pitchFamily="34" charset="0"/>
            </a:endParaRPr>
          </a:p>
          <a:p>
            <a:endParaRPr lang="en-US" sz="2400" dirty="0">
              <a:solidFill>
                <a:srgbClr val="990033"/>
              </a:solidFill>
              <a:latin typeface="Arial" panose="020B0604020202020204" pitchFamily="34" charset="0"/>
              <a:cs typeface="Arial" panose="020B0604020202020204" pitchFamily="34" charset="0"/>
            </a:endParaRPr>
          </a:p>
          <a:p>
            <a:endParaRPr lang="en-US" sz="24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r>
              <a:rPr lang="en-US" sz="2200" dirty="0" err="1">
                <a:solidFill>
                  <a:srgbClr val="990033"/>
                </a:solidFill>
                <a:latin typeface="Arial" panose="020B0604020202020204" pitchFamily="34" charset="0"/>
                <a:cs typeface="Arial" panose="020B0604020202020204" pitchFamily="34" charset="0"/>
              </a:rPr>
              <a:t>Lanjutan</a:t>
            </a:r>
            <a:r>
              <a:rPr lang="en-US" sz="2200" dirty="0">
                <a:solidFill>
                  <a:srgbClr val="990033"/>
                </a:solidFill>
                <a:latin typeface="Arial" panose="020B0604020202020204" pitchFamily="34" charset="0"/>
                <a:cs typeface="Arial" panose="020B0604020202020204" pitchFamily="34" charset="0"/>
              </a:rPr>
              <a:t> </a:t>
            </a:r>
            <a:r>
              <a:rPr lang="en-US" sz="2200" dirty="0" err="1">
                <a:solidFill>
                  <a:srgbClr val="990033"/>
                </a:solidFill>
                <a:latin typeface="Arial" panose="020B0604020202020204" pitchFamily="34" charset="0"/>
                <a:cs typeface="Arial" panose="020B0604020202020204" pitchFamily="34" charset="0"/>
              </a:rPr>
              <a:t>Tugas</a:t>
            </a:r>
            <a:r>
              <a:rPr lang="en-US" sz="2200" dirty="0">
                <a:solidFill>
                  <a:srgbClr val="990033"/>
                </a:solidFill>
                <a:latin typeface="Arial" panose="020B0604020202020204" pitchFamily="34" charset="0"/>
                <a:cs typeface="Arial" panose="020B0604020202020204" pitchFamily="34" charset="0"/>
              </a:rPr>
              <a:t> Individual (TI):</a:t>
            </a:r>
          </a:p>
          <a:p>
            <a:pPr marL="363538" lvl="0" indent="-727075"/>
            <a:r>
              <a:rPr lang="en-ID" sz="2200" dirty="0">
                <a:solidFill>
                  <a:srgbClr val="990000"/>
                </a:solidFill>
                <a:effectLst/>
                <a:latin typeface="Arial" panose="020B0604020202020204" pitchFamily="34" charset="0"/>
                <a:ea typeface="Calibri" panose="020F0502020204030204" pitchFamily="34" charset="0"/>
              </a:rPr>
              <a:t>c. </a:t>
            </a:r>
            <a:r>
              <a:rPr lang="en-ID" sz="2200" dirty="0" err="1">
                <a:solidFill>
                  <a:srgbClr val="990000"/>
                </a:solidFill>
                <a:effectLst/>
                <a:latin typeface="Arial" panose="020B0604020202020204" pitchFamily="34" charset="0"/>
                <a:ea typeface="Calibri" panose="020F0502020204030204" pitchFamily="34" charset="0"/>
              </a:rPr>
              <a:t>Mengidentifikasi</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indikatornya</a:t>
            </a:r>
            <a:r>
              <a:rPr lang="en-ID" sz="2200" dirty="0">
                <a:solidFill>
                  <a:srgbClr val="990000"/>
                </a:solidFill>
                <a:effectLst/>
                <a:latin typeface="Arial" panose="020B0604020202020204" pitchFamily="34" charset="0"/>
                <a:ea typeface="Calibri" panose="020F0502020204030204" pitchFamily="34" charset="0"/>
              </a:rPr>
              <a:t>,  dan </a:t>
            </a:r>
            <a:r>
              <a:rPr lang="en-ID" sz="2200" dirty="0" err="1">
                <a:solidFill>
                  <a:srgbClr val="990000"/>
                </a:solidFill>
                <a:effectLst/>
                <a:latin typeface="Arial" panose="020B0604020202020204" pitchFamily="34" charset="0"/>
                <a:ea typeface="Calibri" panose="020F0502020204030204" pitchFamily="34" charset="0"/>
              </a:rPr>
              <a:t>menyusun</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seperangkat</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tes</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berkenaan</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Hardskill</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matematis</a:t>
            </a:r>
            <a:r>
              <a:rPr lang="en-ID" sz="2200" dirty="0">
                <a:solidFill>
                  <a:srgbClr val="990000"/>
                </a:solidFill>
                <a:effectLst/>
                <a:latin typeface="Arial" panose="020B0604020202020204" pitchFamily="34" charset="0"/>
                <a:ea typeface="Calibri" panose="020F0502020204030204" pitchFamily="34" charset="0"/>
              </a:rPr>
              <a:t> yang </a:t>
            </a:r>
            <a:r>
              <a:rPr lang="en-ID" sz="2200" dirty="0" err="1">
                <a:solidFill>
                  <a:srgbClr val="990000"/>
                </a:solidFill>
                <a:effectLst/>
                <a:latin typeface="Arial" panose="020B0604020202020204" pitchFamily="34" charset="0"/>
                <a:ea typeface="Calibri" panose="020F0502020204030204" pitchFamily="34" charset="0"/>
              </a:rPr>
              <a:t>dipilih</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dalam</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konten</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matematika</a:t>
            </a:r>
            <a:r>
              <a:rPr lang="en-ID" sz="2200" dirty="0">
                <a:solidFill>
                  <a:srgbClr val="990000"/>
                </a:solidFill>
                <a:effectLst/>
                <a:latin typeface="Arial" panose="020B0604020202020204" pitchFamily="34" charset="0"/>
                <a:ea typeface="Calibri" panose="020F0502020204030204" pitchFamily="34" charset="0"/>
              </a:rPr>
              <a:t> SM </a:t>
            </a:r>
            <a:r>
              <a:rPr lang="en-ID" sz="2200" dirty="0" err="1">
                <a:solidFill>
                  <a:srgbClr val="990000"/>
                </a:solidFill>
                <a:effectLst/>
                <a:latin typeface="Arial" panose="020B0604020202020204" pitchFamily="34" charset="0"/>
                <a:ea typeface="Calibri" panose="020F0502020204030204" pitchFamily="34" charset="0"/>
              </a:rPr>
              <a:t>jenjang</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kelas</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tertentu</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sesuai</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rencana</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tesis</a:t>
            </a:r>
            <a:endParaRPr lang="en-ID" sz="2200" dirty="0">
              <a:solidFill>
                <a:srgbClr val="990000"/>
              </a:solidFill>
              <a:effectLst/>
              <a:latin typeface="Arial" panose="020B0604020202020204" pitchFamily="34" charset="0"/>
              <a:ea typeface="Calibri" panose="020F0502020204030204" pitchFamily="34" charset="0"/>
            </a:endParaRPr>
          </a:p>
          <a:p>
            <a:pPr marL="363538" lvl="0" indent="-727075"/>
            <a:r>
              <a:rPr lang="en-ID" sz="2200" dirty="0" err="1">
                <a:solidFill>
                  <a:srgbClr val="990000"/>
                </a:solidFill>
                <a:effectLst/>
                <a:latin typeface="Arial" panose="020B0604020202020204" pitchFamily="34" charset="0"/>
                <a:ea typeface="Calibri" panose="020F0502020204030204" pitchFamily="34" charset="0"/>
              </a:rPr>
              <a:t>d.Tugas</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individu</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disusun</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dalam</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bentuk</a:t>
            </a:r>
            <a:r>
              <a:rPr lang="en-ID" sz="2200" dirty="0">
                <a:solidFill>
                  <a:srgbClr val="990000"/>
                </a:solidFill>
                <a:effectLst/>
                <a:latin typeface="Arial" panose="020B0604020202020204" pitchFamily="34" charset="0"/>
                <a:ea typeface="Calibri" panose="020F0502020204030204" pitchFamily="34" charset="0"/>
              </a:rPr>
              <a:t>  Kisi-</a:t>
            </a:r>
            <a:r>
              <a:rPr lang="en-ID" sz="2200" dirty="0" err="1">
                <a:solidFill>
                  <a:srgbClr val="990000"/>
                </a:solidFill>
                <a:effectLst/>
                <a:latin typeface="Arial" panose="020B0604020202020204" pitchFamily="34" charset="0"/>
                <a:ea typeface="Calibri" panose="020F0502020204030204" pitchFamily="34" charset="0"/>
              </a:rPr>
              <a:t>kisi</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Tes</a:t>
            </a:r>
            <a:r>
              <a:rPr lang="en-ID" sz="2200" dirty="0">
                <a:solidFill>
                  <a:srgbClr val="990000"/>
                </a:solidFill>
                <a:effectLst/>
                <a:latin typeface="Arial" panose="020B0604020202020204" pitchFamily="34" charset="0"/>
                <a:ea typeface="Calibri" panose="020F0502020204030204" pitchFamily="34" charset="0"/>
              </a:rPr>
              <a:t>  yang </a:t>
            </a:r>
            <a:r>
              <a:rPr lang="en-ID" sz="2200" dirty="0" err="1">
                <a:solidFill>
                  <a:srgbClr val="990000"/>
                </a:solidFill>
                <a:effectLst/>
                <a:latin typeface="Arial" panose="020B0604020202020204" pitchFamily="34" charset="0"/>
                <a:ea typeface="Calibri" panose="020F0502020204030204" pitchFamily="34" charset="0"/>
              </a:rPr>
              <a:t>memuat</a:t>
            </a:r>
            <a:r>
              <a:rPr lang="en-ID" sz="2200" dirty="0">
                <a:solidFill>
                  <a:srgbClr val="990000"/>
                </a:solidFill>
                <a:effectLst/>
                <a:latin typeface="Arial" panose="020B0604020202020204" pitchFamily="34" charset="0"/>
                <a:ea typeface="Calibri" panose="020F0502020204030204" pitchFamily="34" charset="0"/>
              </a:rPr>
              <a:t>: </a:t>
            </a:r>
          </a:p>
          <a:p>
            <a:pPr marL="265113" lvl="0" indent="-265113">
              <a:buFont typeface="Symbol" panose="05050102010706020507" pitchFamily="18" charset="2"/>
              <a:buChar char=""/>
            </a:pPr>
            <a:r>
              <a:rPr lang="en-ID" sz="2200" dirty="0" err="1">
                <a:solidFill>
                  <a:srgbClr val="990000"/>
                </a:solidFill>
                <a:effectLst/>
                <a:latin typeface="Arial" panose="020B0604020202020204" pitchFamily="34" charset="0"/>
                <a:ea typeface="Calibri" panose="020F0502020204030204" pitchFamily="34" charset="0"/>
              </a:rPr>
              <a:t>Judul</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Tabel</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Tes</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Kemampuan</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Matematika</a:t>
            </a:r>
            <a:r>
              <a:rPr lang="en-ID" sz="2200" dirty="0">
                <a:solidFill>
                  <a:srgbClr val="990000"/>
                </a:solidFill>
                <a:effectLst/>
                <a:latin typeface="Arial" panose="020B0604020202020204" pitchFamily="34" charset="0"/>
                <a:ea typeface="Calibri" panose="020F0502020204030204" pitchFamily="34" charset="0"/>
              </a:rPr>
              <a:t>, </a:t>
            </a:r>
            <a:r>
              <a:rPr lang="en-ID" sz="2200" dirty="0" err="1">
                <a:solidFill>
                  <a:srgbClr val="990000"/>
                </a:solidFill>
                <a:effectLst/>
                <a:latin typeface="Arial" panose="020B0604020202020204" pitchFamily="34" charset="0"/>
                <a:ea typeface="Calibri" panose="020F0502020204030204" pitchFamily="34" charset="0"/>
              </a:rPr>
              <a:t>kelas</a:t>
            </a:r>
            <a:r>
              <a:rPr lang="en-ID" sz="2200" dirty="0">
                <a:solidFill>
                  <a:srgbClr val="990000"/>
                </a:solidFill>
                <a:effectLst/>
                <a:latin typeface="Arial" panose="020B0604020202020204" pitchFamily="34" charset="0"/>
                <a:ea typeface="Calibri" panose="020F0502020204030204" pitchFamily="34" charset="0"/>
              </a:rPr>
              <a:t>/semester, lama </a:t>
            </a:r>
            <a:r>
              <a:rPr lang="en-ID" sz="2200" dirty="0" err="1">
                <a:solidFill>
                  <a:srgbClr val="990000"/>
                </a:solidFill>
                <a:effectLst/>
                <a:latin typeface="Arial" panose="020B0604020202020204" pitchFamily="34" charset="0"/>
                <a:ea typeface="Calibri" panose="020F0502020204030204" pitchFamily="34" charset="0"/>
              </a:rPr>
              <a:t>waktu</a:t>
            </a:r>
            <a:r>
              <a:rPr lang="en-ID" sz="2200" dirty="0">
                <a:solidFill>
                  <a:srgbClr val="990000"/>
                </a:solidFill>
                <a:effectLst/>
                <a:latin typeface="Arial" panose="020B0604020202020204" pitchFamily="34" charset="0"/>
                <a:ea typeface="Calibri" panose="020F0502020204030204" pitchFamily="34" charset="0"/>
              </a:rPr>
              <a:t>, </a:t>
            </a:r>
          </a:p>
          <a:p>
            <a:pPr marL="265113" lvl="0" indent="-265113">
              <a:buFont typeface="Symbol" panose="05050102010706020507" pitchFamily="18" charset="2"/>
              <a:buChar char=""/>
            </a:pPr>
            <a:endParaRPr lang="en-ID" sz="2200" dirty="0">
              <a:solidFill>
                <a:srgbClr val="990000"/>
              </a:solidFill>
              <a:effectLst/>
              <a:latin typeface="Arial" panose="020B0604020202020204" pitchFamily="34" charset="0"/>
              <a:ea typeface="Calibri" panose="020F0502020204030204" pitchFamily="34" charset="0"/>
            </a:endParaRPr>
          </a:p>
          <a:p>
            <a:pPr marL="265113" lvl="0" indent="-265113">
              <a:buFont typeface="Symbol" panose="05050102010706020507" pitchFamily="18" charset="2"/>
              <a:buChar char=""/>
            </a:pPr>
            <a:endParaRPr lang="en-ID" sz="2200" dirty="0">
              <a:solidFill>
                <a:srgbClr val="990000"/>
              </a:solidFill>
              <a:latin typeface="Arial" panose="020B0604020202020204" pitchFamily="34" charset="0"/>
              <a:ea typeface="Calibri" panose="020F0502020204030204" pitchFamily="34" charset="0"/>
            </a:endParaRPr>
          </a:p>
          <a:p>
            <a:pPr marL="265113" lvl="0" indent="-265113">
              <a:buFont typeface="Symbol" panose="05050102010706020507" pitchFamily="18" charset="2"/>
              <a:buChar char=""/>
            </a:pPr>
            <a:endParaRPr lang="en-ID" sz="2200" dirty="0">
              <a:solidFill>
                <a:srgbClr val="990000"/>
              </a:solidFill>
              <a:effectLst/>
              <a:latin typeface="Arial" panose="020B0604020202020204" pitchFamily="34" charset="0"/>
              <a:ea typeface="Calibri" panose="020F0502020204030204" pitchFamily="34" charset="0"/>
            </a:endParaRPr>
          </a:p>
          <a:p>
            <a:pPr marL="265113" lvl="0" indent="-265113">
              <a:buFont typeface="Symbol" panose="05050102010706020507" pitchFamily="18" charset="2"/>
              <a:buChar char=""/>
            </a:pPr>
            <a:endParaRPr lang="en-ID" sz="2200" dirty="0">
              <a:solidFill>
                <a:srgbClr val="990000"/>
              </a:solidFill>
              <a:effectLst/>
              <a:latin typeface="Arial" panose="020B0604020202020204" pitchFamily="34" charset="0"/>
              <a:ea typeface="Calibri" panose="020F0502020204030204" pitchFamily="34" charset="0"/>
            </a:endParaRPr>
          </a:p>
          <a:p>
            <a:pPr lvl="0" algn="just"/>
            <a:endParaRPr lang="en-ID" sz="2200" dirty="0">
              <a:solidFill>
                <a:srgbClr val="990000"/>
              </a:solidFill>
              <a:latin typeface="Arial" panose="020B0604020202020204" pitchFamily="34" charset="0"/>
              <a:cs typeface="Arial" panose="020B0604020202020204" pitchFamily="34" charset="0"/>
            </a:endParaRPr>
          </a:p>
          <a:p>
            <a:pPr marL="342900" lvl="0" indent="-342900" algn="just">
              <a:buFont typeface="Symbol" panose="05050102010706020507" pitchFamily="18" charset="2"/>
              <a:buChar char=""/>
            </a:pPr>
            <a:endParaRPr lang="en-ID" sz="2200" dirty="0">
              <a:solidFill>
                <a:srgbClr val="990000"/>
              </a:solidFill>
              <a:latin typeface="Arial" panose="020B0604020202020204" pitchFamily="34" charset="0"/>
              <a:cs typeface="Arial" panose="020B0604020202020204" pitchFamily="34" charset="0"/>
            </a:endParaRPr>
          </a:p>
          <a:p>
            <a:pPr marL="342900" lvl="0" indent="-342900" algn="just">
              <a:buFont typeface="Symbol" panose="05050102010706020507" pitchFamily="18" charset="2"/>
              <a:buChar char=""/>
            </a:pPr>
            <a:endParaRPr lang="en-ID" sz="2200" dirty="0">
              <a:solidFill>
                <a:srgbClr val="990000"/>
              </a:solidFill>
              <a:latin typeface="Arial" panose="020B0604020202020204" pitchFamily="34" charset="0"/>
              <a:cs typeface="Arial" panose="020B0604020202020204" pitchFamily="34" charset="0"/>
            </a:endParaRPr>
          </a:p>
          <a:p>
            <a:pPr marL="342900" lvl="0" indent="-342900" algn="just">
              <a:buFont typeface="Symbol" panose="05050102010706020507" pitchFamily="18" charset="2"/>
              <a:buChar char=""/>
            </a:pPr>
            <a:endParaRPr lang="en-ID" sz="2200" dirty="0">
              <a:solidFill>
                <a:srgbClr val="990000"/>
              </a:solidFill>
              <a:latin typeface="Arial" panose="020B0604020202020204" pitchFamily="34" charset="0"/>
              <a:cs typeface="Arial" panose="020B0604020202020204" pitchFamily="34" charset="0"/>
            </a:endParaRPr>
          </a:p>
          <a:p>
            <a:pPr marL="342900" lvl="0" indent="-342900" algn="just">
              <a:buFont typeface="Symbol" panose="05050102010706020507" pitchFamily="18" charset="2"/>
              <a:buChar char=""/>
            </a:pPr>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7DA617DD-79F2-49AF-A641-4A69784972AA}"/>
              </a:ext>
            </a:extLst>
          </p:cNvPr>
          <p:cNvGrpSpPr/>
          <p:nvPr/>
        </p:nvGrpSpPr>
        <p:grpSpPr>
          <a:xfrm>
            <a:off x="480435" y="270195"/>
            <a:ext cx="2834951" cy="4501327"/>
            <a:chOff x="480435" y="270195"/>
            <a:chExt cx="2834951" cy="4501327"/>
          </a:xfrm>
        </p:grpSpPr>
        <p:grpSp>
          <p:nvGrpSpPr>
            <p:cNvPr id="9" name="Group 8">
              <a:extLst>
                <a:ext uri="{FF2B5EF4-FFF2-40B4-BE49-F238E27FC236}">
                  <a16:creationId xmlns:a16="http://schemas.microsoft.com/office/drawing/2014/main" id="{D9C92ADC-A1C2-44BD-8EF0-31C3503913AF}"/>
                </a:ext>
              </a:extLst>
            </p:cNvPr>
            <p:cNvGrpSpPr/>
            <p:nvPr/>
          </p:nvGrpSpPr>
          <p:grpSpPr>
            <a:xfrm>
              <a:off x="480435" y="270195"/>
              <a:ext cx="2834951" cy="2970657"/>
              <a:chOff x="576093" y="255547"/>
              <a:chExt cx="3858267" cy="3329424"/>
            </a:xfrm>
          </p:grpSpPr>
          <p:pic>
            <p:nvPicPr>
              <p:cNvPr id="5122" name="Picture 2">
                <a:extLst>
                  <a:ext uri="{FF2B5EF4-FFF2-40B4-BE49-F238E27FC236}">
                    <a16:creationId xmlns:a16="http://schemas.microsoft.com/office/drawing/2014/main" id="{26B76C0D-5829-40F4-BF51-CE4CCD42C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93" y="255547"/>
                <a:ext cx="3858267" cy="212360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5AE0B3B-F1E8-4820-B4B0-670656586A71}"/>
                  </a:ext>
                </a:extLst>
              </p:cNvPr>
              <p:cNvSpPr txBox="1"/>
              <p:nvPr/>
            </p:nvSpPr>
            <p:spPr>
              <a:xfrm>
                <a:off x="576093" y="2343162"/>
                <a:ext cx="3608467" cy="1241809"/>
              </a:xfrm>
              <a:prstGeom prst="rect">
                <a:avLst/>
              </a:prstGeom>
              <a:noFill/>
            </p:spPr>
            <p:txBody>
              <a:bodyPr wrap="square">
                <a:spAutoFit/>
              </a:bodyPr>
              <a:lstStyle/>
              <a:p>
                <a:pPr algn="ctr"/>
                <a:r>
                  <a:rPr lang="en-ID" b="0" i="0" dirty="0">
                    <a:solidFill>
                      <a:srgbClr val="333333"/>
                    </a:solidFill>
                    <a:effectLst/>
                    <a:latin typeface="Raleway"/>
                  </a:rPr>
                  <a:t> </a:t>
                </a:r>
                <a:r>
                  <a:rPr lang="en-ID" sz="1600" b="1" i="0" dirty="0" err="1">
                    <a:solidFill>
                      <a:srgbClr val="006600"/>
                    </a:solidFill>
                    <a:effectLst/>
                    <a:latin typeface="Arial" panose="020B0604020202020204" pitchFamily="34" charset="0"/>
                    <a:cs typeface="Arial" panose="020B0604020202020204" pitchFamily="34" charset="0"/>
                  </a:rPr>
                  <a:t>Rombongan</a:t>
                </a:r>
                <a:r>
                  <a:rPr lang="en-ID" sz="1600" b="1" i="0" dirty="0">
                    <a:solidFill>
                      <a:srgbClr val="006600"/>
                    </a:solidFill>
                    <a:effectLst/>
                    <a:latin typeface="Arial" panose="020B0604020202020204" pitchFamily="34" charset="0"/>
                    <a:cs typeface="Arial" panose="020B0604020202020204" pitchFamily="34" charset="0"/>
                  </a:rPr>
                  <a:t> </a:t>
                </a:r>
                <a:r>
                  <a:rPr lang="en-ID" sz="1600" b="1" dirty="0" err="1">
                    <a:solidFill>
                      <a:srgbClr val="006600"/>
                    </a:solidFill>
                    <a:latin typeface="Arial" panose="020B0604020202020204" pitchFamily="34" charset="0"/>
                    <a:cs typeface="Arial" panose="020B0604020202020204" pitchFamily="34" charset="0"/>
                  </a:rPr>
                  <a:t>S</a:t>
                </a:r>
                <a:r>
                  <a:rPr lang="en-ID" sz="1600" b="1" i="0" dirty="0" err="1">
                    <a:solidFill>
                      <a:srgbClr val="006600"/>
                    </a:solidFill>
                    <a:effectLst/>
                    <a:latin typeface="Arial" panose="020B0604020202020204" pitchFamily="34" charset="0"/>
                    <a:cs typeface="Arial" panose="020B0604020202020204" pitchFamily="34" charset="0"/>
                  </a:rPr>
                  <a:t>tudi</a:t>
                </a:r>
                <a:r>
                  <a:rPr lang="en-ID" sz="1600" b="1" i="0" dirty="0">
                    <a:solidFill>
                      <a:srgbClr val="006600"/>
                    </a:solidFill>
                    <a:effectLst/>
                    <a:latin typeface="Arial" panose="020B0604020202020204" pitchFamily="34" charset="0"/>
                    <a:cs typeface="Arial" panose="020B0604020202020204" pitchFamily="34" charset="0"/>
                  </a:rPr>
                  <a:t> banding </a:t>
                </a:r>
                <a:r>
                  <a:rPr lang="en-ID" sz="1600" b="1" i="0" dirty="0" err="1">
                    <a:solidFill>
                      <a:srgbClr val="006600"/>
                    </a:solidFill>
                    <a:effectLst/>
                    <a:latin typeface="Arial" panose="020B0604020202020204" pitchFamily="34" charset="0"/>
                    <a:cs typeface="Arial" panose="020B0604020202020204" pitchFamily="34" charset="0"/>
                  </a:rPr>
                  <a:t>pendidikan</a:t>
                </a:r>
                <a:r>
                  <a:rPr lang="en-ID" sz="1600" b="1" i="0" dirty="0">
                    <a:solidFill>
                      <a:srgbClr val="006600"/>
                    </a:solidFill>
                    <a:effectLst/>
                    <a:latin typeface="Arial" panose="020B0604020202020204" pitchFamily="34" charset="0"/>
                    <a:cs typeface="Arial" panose="020B0604020202020204" pitchFamily="34" charset="0"/>
                  </a:rPr>
                  <a:t> </a:t>
                </a:r>
                <a:r>
                  <a:rPr lang="en-ID" sz="1600" b="1" i="0" dirty="0" err="1">
                    <a:solidFill>
                      <a:srgbClr val="006600"/>
                    </a:solidFill>
                    <a:effectLst/>
                    <a:latin typeface="Arial" panose="020B0604020202020204" pitchFamily="34" charset="0"/>
                    <a:cs typeface="Arial" panose="020B0604020202020204" pitchFamily="34" charset="0"/>
                  </a:rPr>
                  <a:t>Mahasiswa</a:t>
                </a:r>
                <a:r>
                  <a:rPr lang="en-ID" sz="1600" b="1" i="0" dirty="0">
                    <a:solidFill>
                      <a:srgbClr val="006600"/>
                    </a:solidFill>
                    <a:effectLst/>
                    <a:latin typeface="Arial" panose="020B0604020202020204" pitchFamily="34" charset="0"/>
                    <a:cs typeface="Arial" panose="020B0604020202020204" pitchFamily="34" charset="0"/>
                  </a:rPr>
                  <a:t> </a:t>
                </a:r>
                <a:r>
                  <a:rPr lang="en-ID" sz="1600" b="1" i="0" dirty="0" err="1">
                    <a:solidFill>
                      <a:srgbClr val="006600"/>
                    </a:solidFill>
                    <a:effectLst/>
                    <a:latin typeface="Arial" panose="020B0604020202020204" pitchFamily="34" charset="0"/>
                    <a:cs typeface="Arial" panose="020B0604020202020204" pitchFamily="34" charset="0"/>
                  </a:rPr>
                  <a:t>Pascasarjana</a:t>
                </a:r>
                <a:r>
                  <a:rPr lang="en-ID" sz="1600" b="1" i="0" dirty="0">
                    <a:solidFill>
                      <a:srgbClr val="006600"/>
                    </a:solidFill>
                    <a:effectLst/>
                    <a:latin typeface="Arial" panose="020B0604020202020204" pitchFamily="34" charset="0"/>
                    <a:cs typeface="Arial" panose="020B0604020202020204" pitchFamily="34" charset="0"/>
                  </a:rPr>
                  <a:t> </a:t>
                </a:r>
                <a:r>
                  <a:rPr lang="en-ID" sz="1600" b="1" dirty="0" err="1">
                    <a:solidFill>
                      <a:srgbClr val="006600"/>
                    </a:solidFill>
                    <a:latin typeface="Arial" panose="020B0604020202020204" pitchFamily="34" charset="0"/>
                    <a:cs typeface="Arial" panose="020B0604020202020204" pitchFamily="34" charset="0"/>
                  </a:rPr>
                  <a:t>ke</a:t>
                </a:r>
                <a:r>
                  <a:rPr lang="en-ID" sz="1600" b="1" i="0" dirty="0">
                    <a:solidFill>
                      <a:srgbClr val="006600"/>
                    </a:solidFill>
                    <a:effectLst/>
                    <a:latin typeface="Arial" panose="020B0604020202020204" pitchFamily="34" charset="0"/>
                    <a:cs typeface="Arial" panose="020B0604020202020204" pitchFamily="34" charset="0"/>
                  </a:rPr>
                  <a:t> Thailand,</a:t>
                </a:r>
                <a:endParaRPr lang="en-ID" dirty="0"/>
              </a:p>
            </p:txBody>
          </p:sp>
        </p:grpSp>
        <p:pic>
          <p:nvPicPr>
            <p:cNvPr id="11" name="Picture 10" descr="Hasil gambar untuk pasti bisa">
              <a:extLst>
                <a:ext uri="{FF2B5EF4-FFF2-40B4-BE49-F238E27FC236}">
                  <a16:creationId xmlns:a16="http://schemas.microsoft.com/office/drawing/2014/main" id="{31A72FDD-3C90-4479-B85D-F9CD5CEE2A8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99162" y="3283731"/>
              <a:ext cx="1413950" cy="1487791"/>
            </a:xfrm>
            <a:prstGeom prst="rect">
              <a:avLst/>
            </a:prstGeom>
            <a:noFill/>
            <a:ln>
              <a:noFill/>
            </a:ln>
          </p:spPr>
        </p:pic>
      </p:grpSp>
      <p:pic>
        <p:nvPicPr>
          <p:cNvPr id="14" name="Picture 13" descr="Hasil gambar untuk self efficacy">
            <a:extLst>
              <a:ext uri="{FF2B5EF4-FFF2-40B4-BE49-F238E27FC236}">
                <a16:creationId xmlns:a16="http://schemas.microsoft.com/office/drawing/2014/main" id="{D5225B4B-AA70-46AF-B5F7-48627FFE02C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2520" y="332656"/>
            <a:ext cx="1673769" cy="1498977"/>
          </a:xfrm>
          <a:prstGeom prst="rect">
            <a:avLst/>
          </a:prstGeom>
          <a:noFill/>
          <a:ln>
            <a:noFill/>
          </a:ln>
        </p:spPr>
      </p:pic>
      <p:sp>
        <p:nvSpPr>
          <p:cNvPr id="5" name="Speech Bubble: Rectangle with Corners Rounded 4">
            <a:extLst>
              <a:ext uri="{FF2B5EF4-FFF2-40B4-BE49-F238E27FC236}">
                <a16:creationId xmlns:a16="http://schemas.microsoft.com/office/drawing/2014/main" id="{F84D9A07-54E3-443F-B61B-07013C8D32AC}"/>
              </a:ext>
            </a:extLst>
          </p:cNvPr>
          <p:cNvSpPr/>
          <p:nvPr/>
        </p:nvSpPr>
        <p:spPr>
          <a:xfrm>
            <a:off x="395536" y="4895860"/>
            <a:ext cx="7848872" cy="1800200"/>
          </a:xfrm>
          <a:prstGeom prst="wedgeRoundRectCallout">
            <a:avLst>
              <a:gd name="adj1" fmla="val -53132"/>
              <a:gd name="adj2" fmla="val 50872"/>
              <a:gd name="adj3" fmla="val 16667"/>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Symbol" panose="05050102010706020507" pitchFamily="18" charset="2"/>
              <a:buChar char=""/>
            </a:pPr>
            <a:r>
              <a:rPr lang="en-ID" sz="2200" dirty="0">
                <a:solidFill>
                  <a:srgbClr val="9900CC"/>
                </a:solidFill>
                <a:effectLst/>
                <a:latin typeface="Arial" panose="020B0604020202020204" pitchFamily="34" charset="0"/>
                <a:ea typeface="Calibri" panose="020F0502020204030204" pitchFamily="34" charset="0"/>
              </a:rPr>
              <a:t>Kisi-</a:t>
            </a:r>
            <a:r>
              <a:rPr lang="en-ID" sz="2200" dirty="0" err="1">
                <a:solidFill>
                  <a:srgbClr val="9900CC"/>
                </a:solidFill>
                <a:effectLst/>
                <a:latin typeface="Arial" panose="020B0604020202020204" pitchFamily="34" charset="0"/>
                <a:ea typeface="Calibri" panose="020F0502020204030204" pitchFamily="34" charset="0"/>
              </a:rPr>
              <a:t>kisi</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memuat</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pokok</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bahasan</a:t>
            </a:r>
            <a:r>
              <a:rPr lang="en-ID" sz="2200" dirty="0">
                <a:solidFill>
                  <a:srgbClr val="9900CC"/>
                </a:solidFill>
                <a:effectLst/>
                <a:latin typeface="Arial" panose="020B0604020202020204" pitchFamily="34" charset="0"/>
                <a:ea typeface="Calibri" panose="020F0502020204030204" pitchFamily="34" charset="0"/>
              </a:rPr>
              <a:t>/sub-</a:t>
            </a:r>
            <a:r>
              <a:rPr lang="en-ID" sz="2200" dirty="0" err="1">
                <a:solidFill>
                  <a:srgbClr val="9900CC"/>
                </a:solidFill>
                <a:effectLst/>
                <a:latin typeface="Arial" panose="020B0604020202020204" pitchFamily="34" charset="0"/>
                <a:ea typeface="Calibri" panose="020F0502020204030204" pitchFamily="34" charset="0"/>
              </a:rPr>
              <a:t>pokok</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bahasan</a:t>
            </a:r>
            <a:r>
              <a:rPr lang="en-ID" sz="2200" dirty="0">
                <a:solidFill>
                  <a:srgbClr val="9900CC"/>
                </a:solidFill>
                <a:effectLst/>
                <a:latin typeface="Arial" panose="020B0604020202020204" pitchFamily="34" charset="0"/>
                <a:ea typeface="Calibri" panose="020F0502020204030204" pitchFamily="34" charset="0"/>
              </a:rPr>
              <a:t>/</a:t>
            </a:r>
            <a:r>
              <a:rPr lang="en-ID" sz="2200" dirty="0" err="1">
                <a:solidFill>
                  <a:srgbClr val="9900CC"/>
                </a:solidFill>
                <a:effectLst/>
                <a:latin typeface="Arial" panose="020B0604020202020204" pitchFamily="34" charset="0"/>
                <a:ea typeface="Calibri" panose="020F0502020204030204" pitchFamily="34" charset="0"/>
              </a:rPr>
              <a:t>konten</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indikator</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butir</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soal</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perkiraan</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tingkat</a:t>
            </a:r>
            <a:r>
              <a:rPr lang="en-ID" sz="2200" dirty="0">
                <a:solidFill>
                  <a:srgbClr val="9900CC"/>
                </a:solidFill>
                <a:effectLst/>
                <a:latin typeface="Arial" panose="020B0604020202020204" pitchFamily="34" charset="0"/>
                <a:ea typeface="Calibri" panose="020F0502020204030204" pitchFamily="34" charset="0"/>
              </a:rPr>
              <a:t>/level </a:t>
            </a:r>
            <a:r>
              <a:rPr lang="en-ID" sz="2200" dirty="0" err="1">
                <a:solidFill>
                  <a:srgbClr val="9900CC"/>
                </a:solidFill>
                <a:effectLst/>
                <a:latin typeface="Arial" panose="020B0604020202020204" pitchFamily="34" charset="0"/>
                <a:ea typeface="Calibri" panose="020F0502020204030204" pitchFamily="34" charset="0"/>
              </a:rPr>
              <a:t>Taksnonomi</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perkiraan</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skor</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tiap</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butir</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skor</a:t>
            </a:r>
            <a:r>
              <a:rPr lang="en-ID" sz="2200" dirty="0">
                <a:solidFill>
                  <a:srgbClr val="9900CC"/>
                </a:solidFill>
                <a:effectLst/>
                <a:latin typeface="Arial" panose="020B0604020202020204" pitchFamily="34" charset="0"/>
                <a:ea typeface="Calibri" panose="020F0502020204030204" pitchFamily="34" charset="0"/>
              </a:rPr>
              <a:t> ideal </a:t>
            </a:r>
            <a:r>
              <a:rPr lang="en-ID" sz="2200" dirty="0" err="1">
                <a:solidFill>
                  <a:srgbClr val="9900CC"/>
                </a:solidFill>
                <a:effectLst/>
                <a:latin typeface="Arial" panose="020B0604020202020204" pitchFamily="34" charset="0"/>
                <a:ea typeface="Calibri" panose="020F0502020204030204" pitchFamily="34" charset="0"/>
              </a:rPr>
              <a:t>seluruh</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tes</a:t>
            </a:r>
            <a:r>
              <a:rPr lang="en-ID" sz="2200" dirty="0">
                <a:solidFill>
                  <a:srgbClr val="9900CC"/>
                </a:solidFill>
                <a:effectLst/>
                <a:latin typeface="Arial" panose="020B0604020202020204" pitchFamily="34" charset="0"/>
                <a:ea typeface="Calibri" panose="020F0502020204030204" pitchFamily="34" charset="0"/>
              </a:rPr>
              <a:t>., dan </a:t>
            </a:r>
            <a:r>
              <a:rPr lang="en-ID" sz="2200" dirty="0" err="1">
                <a:solidFill>
                  <a:srgbClr val="9900CC"/>
                </a:solidFill>
                <a:effectLst/>
                <a:latin typeface="Arial" panose="020B0604020202020204" pitchFamily="34" charset="0"/>
                <a:ea typeface="Calibri" panose="020F0502020204030204" pitchFamily="34" charset="0"/>
              </a:rPr>
              <a:t>nama</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penyusun</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tes</a:t>
            </a:r>
            <a:r>
              <a:rPr lang="en-ID" sz="2200" dirty="0">
                <a:solidFill>
                  <a:srgbClr val="9900CC"/>
                </a:solidFill>
                <a:effectLst/>
                <a:latin typeface="Arial" panose="020B0604020202020204" pitchFamily="34" charset="0"/>
                <a:ea typeface="Calibri" panose="020F0502020204030204" pitchFamily="34" charset="0"/>
              </a:rPr>
              <a:t>.</a:t>
            </a:r>
          </a:p>
          <a:p>
            <a:pPr marL="342900" lvl="0" indent="-342900">
              <a:buFont typeface="+mj-lt"/>
              <a:buAutoNum type="alphaLcPeriod"/>
            </a:pPr>
            <a:r>
              <a:rPr lang="en-ID" sz="2200" dirty="0" err="1">
                <a:solidFill>
                  <a:srgbClr val="9900CC"/>
                </a:solidFill>
                <a:effectLst/>
                <a:latin typeface="Arial" panose="020B0604020202020204" pitchFamily="34" charset="0"/>
                <a:ea typeface="Calibri" panose="020F0502020204030204" pitchFamily="34" charset="0"/>
              </a:rPr>
              <a:t>Penyelesaiannya</a:t>
            </a:r>
            <a:r>
              <a:rPr lang="en-ID" sz="2200" dirty="0">
                <a:solidFill>
                  <a:srgbClr val="9900CC"/>
                </a:solidFill>
                <a:effectLst/>
                <a:latin typeface="Arial" panose="020B0604020202020204" pitchFamily="34" charset="0"/>
                <a:ea typeface="Calibri" panose="020F0502020204030204" pitchFamily="34" charset="0"/>
              </a:rPr>
              <a:t> (di </a:t>
            </a:r>
            <a:r>
              <a:rPr lang="en-ID" sz="2200" dirty="0" err="1">
                <a:solidFill>
                  <a:srgbClr val="9900CC"/>
                </a:solidFill>
                <a:effectLst/>
                <a:latin typeface="Arial" panose="020B0604020202020204" pitchFamily="34" charset="0"/>
                <a:ea typeface="Calibri" panose="020F0502020204030204" pitchFamily="34" charset="0"/>
              </a:rPr>
              <a:t>tulis</a:t>
            </a:r>
            <a:r>
              <a:rPr lang="en-ID" sz="2200" dirty="0">
                <a:solidFill>
                  <a:srgbClr val="9900CC"/>
                </a:solidFill>
                <a:effectLst/>
                <a:latin typeface="Arial" panose="020B0604020202020204" pitchFamily="34" charset="0"/>
                <a:ea typeface="Calibri" panose="020F0502020204030204" pitchFamily="34" charset="0"/>
              </a:rPr>
              <a:t> di </a:t>
            </a:r>
            <a:r>
              <a:rPr lang="en-ID" sz="2200" dirty="0" err="1">
                <a:solidFill>
                  <a:srgbClr val="9900CC"/>
                </a:solidFill>
                <a:effectLst/>
                <a:latin typeface="Arial" panose="020B0604020202020204" pitchFamily="34" charset="0"/>
                <a:ea typeface="Calibri" panose="020F0502020204030204" pitchFamily="34" charset="0"/>
              </a:rPr>
              <a:t>luar</a:t>
            </a:r>
            <a:r>
              <a:rPr lang="en-ID" sz="2200" dirty="0">
                <a:solidFill>
                  <a:srgbClr val="9900CC"/>
                </a:solidFill>
                <a:effectLst/>
                <a:latin typeface="Arial" panose="020B0604020202020204" pitchFamily="34" charset="0"/>
                <a:ea typeface="Calibri" panose="020F0502020204030204" pitchFamily="34" charset="0"/>
              </a:rPr>
              <a:t> </a:t>
            </a:r>
            <a:r>
              <a:rPr lang="en-ID" sz="2200" dirty="0" err="1">
                <a:solidFill>
                  <a:srgbClr val="9900CC"/>
                </a:solidFill>
                <a:effectLst/>
                <a:latin typeface="Arial" panose="020B0604020202020204" pitchFamily="34" charset="0"/>
                <a:ea typeface="Calibri" panose="020F0502020204030204" pitchFamily="34" charset="0"/>
              </a:rPr>
              <a:t>kisi-kisi</a:t>
            </a:r>
            <a:r>
              <a:rPr lang="en-ID" sz="2200" dirty="0">
                <a:solidFill>
                  <a:srgbClr val="9900CC"/>
                </a:solidFill>
                <a:effectLst/>
                <a:latin typeface="Arial" panose="020B0604020202020204" pitchFamily="34" charset="0"/>
                <a:ea typeface="Calibri" panose="020F0502020204030204" pitchFamily="34" charset="0"/>
              </a:rPr>
              <a:t>)</a:t>
            </a:r>
          </a:p>
        </p:txBody>
      </p:sp>
    </p:spTree>
    <p:extLst>
      <p:ext uri="{BB962C8B-B14F-4D97-AF65-F5344CB8AC3E}">
        <p14:creationId xmlns:p14="http://schemas.microsoft.com/office/powerpoint/2010/main" val="195855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Slide Number Placeholder 6">
            <a:extLst>
              <a:ext uri="{FF2B5EF4-FFF2-40B4-BE49-F238E27FC236}">
                <a16:creationId xmlns:a16="http://schemas.microsoft.com/office/drawing/2014/main" id="{8D47B0F6-972D-4809-8C6F-7D07055A2E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4BD06C3-0CB1-4FEC-B35A-E0D308E06B00}" type="slidenum">
              <a:rPr lang="en-US" altLang="en-US" sz="1200" smtClean="0">
                <a:solidFill>
                  <a:srgbClr val="898989"/>
                </a:solidFill>
                <a:latin typeface="Arial" panose="020B0604020202020204" pitchFamily="34" charset="0"/>
              </a:rPr>
              <a:pPr>
                <a:spcBef>
                  <a:spcPct val="0"/>
                </a:spcBef>
                <a:buFontTx/>
                <a:buNone/>
              </a:pPr>
              <a:t>24</a:t>
            </a:fld>
            <a:endParaRPr lang="en-US" altLang="en-US" sz="1200">
              <a:solidFill>
                <a:srgbClr val="898989"/>
              </a:solidFill>
              <a:latin typeface="Arial" panose="020B0604020202020204" pitchFamily="34" charset="0"/>
            </a:endParaRPr>
          </a:p>
        </p:txBody>
      </p:sp>
      <p:grpSp>
        <p:nvGrpSpPr>
          <p:cNvPr id="9" name="Group 8">
            <a:extLst>
              <a:ext uri="{FF2B5EF4-FFF2-40B4-BE49-F238E27FC236}">
                <a16:creationId xmlns:a16="http://schemas.microsoft.com/office/drawing/2014/main" id="{9EB65C00-436E-4C4B-ADC3-6E098DB76E18}"/>
              </a:ext>
            </a:extLst>
          </p:cNvPr>
          <p:cNvGrpSpPr/>
          <p:nvPr/>
        </p:nvGrpSpPr>
        <p:grpSpPr>
          <a:xfrm>
            <a:off x="389089" y="186512"/>
            <a:ext cx="2538941" cy="3828644"/>
            <a:chOff x="389089" y="186512"/>
            <a:chExt cx="2538941" cy="3828644"/>
          </a:xfrm>
        </p:grpSpPr>
        <p:pic>
          <p:nvPicPr>
            <p:cNvPr id="13" name="Picture 12" descr="Hasil gambar untuk gambar kartun belajar trigonometri">
              <a:extLst>
                <a:ext uri="{FF2B5EF4-FFF2-40B4-BE49-F238E27FC236}">
                  <a16:creationId xmlns:a16="http://schemas.microsoft.com/office/drawing/2014/main" id="{5CED741D-B072-4B99-9467-EF0AFC033D8D}"/>
                </a:ext>
              </a:extLst>
            </p:cNvPr>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187624" y="2559523"/>
              <a:ext cx="1474087" cy="1455633"/>
            </a:xfrm>
            <a:prstGeom prst="rect">
              <a:avLst/>
            </a:prstGeom>
            <a:noFill/>
            <a:ln>
              <a:noFill/>
            </a:ln>
          </p:spPr>
        </p:pic>
        <p:grpSp>
          <p:nvGrpSpPr>
            <p:cNvPr id="4" name="Group 3">
              <a:extLst>
                <a:ext uri="{FF2B5EF4-FFF2-40B4-BE49-F238E27FC236}">
                  <a16:creationId xmlns:a16="http://schemas.microsoft.com/office/drawing/2014/main" id="{1440509A-3731-4BC2-B956-B3FDE3417D27}"/>
                </a:ext>
              </a:extLst>
            </p:cNvPr>
            <p:cNvGrpSpPr/>
            <p:nvPr/>
          </p:nvGrpSpPr>
          <p:grpSpPr>
            <a:xfrm>
              <a:off x="389089" y="186512"/>
              <a:ext cx="2538941" cy="2283788"/>
              <a:chOff x="389089" y="197529"/>
              <a:chExt cx="2538941" cy="2283788"/>
            </a:xfrm>
          </p:grpSpPr>
          <p:pic>
            <p:nvPicPr>
              <p:cNvPr id="15" name="Picture 14">
                <a:extLst>
                  <a:ext uri="{FF2B5EF4-FFF2-40B4-BE49-F238E27FC236}">
                    <a16:creationId xmlns:a16="http://schemas.microsoft.com/office/drawing/2014/main" id="{29E3D0AD-31A4-4A63-B387-DEAB25DBAD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882" y="197529"/>
                <a:ext cx="2344264" cy="1736204"/>
              </a:xfrm>
              <a:prstGeom prst="rect">
                <a:avLst/>
              </a:prstGeom>
            </p:spPr>
          </p:pic>
          <p:sp>
            <p:nvSpPr>
              <p:cNvPr id="16" name="TextBox 15">
                <a:extLst>
                  <a:ext uri="{FF2B5EF4-FFF2-40B4-BE49-F238E27FC236}">
                    <a16:creationId xmlns:a16="http://schemas.microsoft.com/office/drawing/2014/main" id="{DE6922A7-1E64-4323-8825-DBB54CAAFAF0}"/>
                  </a:ext>
                </a:extLst>
              </p:cNvPr>
              <p:cNvSpPr txBox="1"/>
              <p:nvPr/>
            </p:nvSpPr>
            <p:spPr>
              <a:xfrm>
                <a:off x="389089" y="1834986"/>
                <a:ext cx="2538941" cy="646331"/>
              </a:xfrm>
              <a:prstGeom prst="rect">
                <a:avLst/>
              </a:prstGeom>
              <a:noFill/>
            </p:spPr>
            <p:txBody>
              <a:bodyPr wrap="square" rtlCol="0">
                <a:spAutoFit/>
              </a:bodyPr>
              <a:lstStyle/>
              <a:p>
                <a:pPr algn="ctr"/>
                <a:r>
                  <a:rPr lang="en-US" b="1" dirty="0" err="1">
                    <a:solidFill>
                      <a:srgbClr val="0000FF"/>
                    </a:solidFill>
                    <a:latin typeface="Arial" panose="020B0604020202020204" pitchFamily="34" charset="0"/>
                    <a:cs typeface="Arial" panose="020B0604020202020204" pitchFamily="34" charset="0"/>
                  </a:rPr>
                  <a:t>Sidang</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Yudisium</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Pascasarjana</a:t>
                </a:r>
                <a:r>
                  <a:rPr lang="en-US" b="1" dirty="0">
                    <a:solidFill>
                      <a:srgbClr val="0000FF"/>
                    </a:solidFill>
                    <a:latin typeface="Arial" panose="020B0604020202020204" pitchFamily="34" charset="0"/>
                    <a:cs typeface="Arial" panose="020B0604020202020204" pitchFamily="34" charset="0"/>
                  </a:rPr>
                  <a:t> 2019</a:t>
                </a:r>
                <a:endParaRPr lang="en-ID" b="1" dirty="0">
                  <a:solidFill>
                    <a:srgbClr val="0000FF"/>
                  </a:solidFill>
                  <a:latin typeface="Arial" panose="020B0604020202020204" pitchFamily="34" charset="0"/>
                  <a:cs typeface="Arial" panose="020B0604020202020204" pitchFamily="34" charset="0"/>
                </a:endParaRPr>
              </a:p>
            </p:txBody>
          </p:sp>
        </p:grpSp>
      </p:grpSp>
      <p:sp>
        <p:nvSpPr>
          <p:cNvPr id="8" name="Rounded Rectangular Callout 7">
            <a:extLst>
              <a:ext uri="{FF2B5EF4-FFF2-40B4-BE49-F238E27FC236}">
                <a16:creationId xmlns:a16="http://schemas.microsoft.com/office/drawing/2014/main" id="{40EA22B1-5CF5-4C0A-AB2F-A5B8F9D47C0E}"/>
              </a:ext>
            </a:extLst>
          </p:cNvPr>
          <p:cNvSpPr/>
          <p:nvPr/>
        </p:nvSpPr>
        <p:spPr>
          <a:xfrm>
            <a:off x="3347864" y="416681"/>
            <a:ext cx="5260247" cy="2769263"/>
          </a:xfrm>
          <a:prstGeom prst="wedgeRoundRectCallout">
            <a:avLst>
              <a:gd name="adj1" fmla="val -41597"/>
              <a:gd name="adj2" fmla="val 67529"/>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id-ID" sz="2200" b="1" dirty="0">
              <a:solidFill>
                <a:srgbClr val="C00000"/>
              </a:solidFill>
              <a:latin typeface="Arial" pitchFamily="34" charset="0"/>
              <a:cs typeface="Arial" pitchFamily="34" charset="0"/>
            </a:endParaRPr>
          </a:p>
          <a:p>
            <a:pPr marL="342900" lvl="0" indent="-342900" algn="just">
              <a:buFont typeface="+mj-lt"/>
              <a:buAutoNum type="arabicPeriod"/>
            </a:pPr>
            <a:endParaRPr lang="en-ID" sz="1800" b="1" dirty="0">
              <a:effectLst/>
              <a:latin typeface="Arial" panose="020B0604020202020204" pitchFamily="34" charset="0"/>
              <a:ea typeface="Calibri" panose="020F0502020204030204" pitchFamily="34" charset="0"/>
            </a:endParaRPr>
          </a:p>
          <a:p>
            <a:pPr marL="342900" lvl="0" indent="-342900" algn="just">
              <a:buFont typeface="+mj-lt"/>
              <a:buAutoNum type="arabicPeriod"/>
            </a:pPr>
            <a:endParaRPr lang="en-ID" b="1" dirty="0">
              <a:latin typeface="Arial" panose="020B0604020202020204" pitchFamily="34" charset="0"/>
              <a:ea typeface="Calibri" panose="020F0502020204030204" pitchFamily="34" charset="0"/>
            </a:endParaRPr>
          </a:p>
          <a:p>
            <a:pPr lvl="0" algn="just"/>
            <a:endParaRPr lang="en-ID" sz="2200" b="1" dirty="0">
              <a:solidFill>
                <a:srgbClr val="0000FF"/>
              </a:solidFill>
              <a:effectLst/>
              <a:latin typeface="Arial" panose="020B0604020202020204" pitchFamily="34" charset="0"/>
              <a:ea typeface="Calibri" panose="020F0502020204030204" pitchFamily="34" charset="0"/>
            </a:endParaRPr>
          </a:p>
          <a:p>
            <a:pPr lvl="0" algn="just"/>
            <a:endParaRPr lang="en-ID" sz="2200" b="1" dirty="0">
              <a:solidFill>
                <a:srgbClr val="0000FF"/>
              </a:solidFill>
              <a:latin typeface="Arial" panose="020B0604020202020204" pitchFamily="34" charset="0"/>
              <a:ea typeface="Calibri" panose="020F0502020204030204" pitchFamily="34" charset="0"/>
            </a:endParaRPr>
          </a:p>
          <a:p>
            <a:pPr lvl="0" algn="just"/>
            <a:r>
              <a:rPr lang="en-ID" sz="2200" b="1" dirty="0" err="1">
                <a:solidFill>
                  <a:srgbClr val="0000FF"/>
                </a:solidFill>
                <a:effectLst/>
                <a:latin typeface="Arial" panose="020B0604020202020204" pitchFamily="34" charset="0"/>
                <a:ea typeface="Calibri" panose="020F0502020204030204" pitchFamily="34" charset="0"/>
              </a:rPr>
              <a:t>Tugas</a:t>
            </a:r>
            <a:r>
              <a:rPr lang="en-ID" sz="2200" b="1" dirty="0">
                <a:solidFill>
                  <a:srgbClr val="0000FF"/>
                </a:solidFill>
                <a:effectLst/>
                <a:latin typeface="Arial" panose="020B0604020202020204" pitchFamily="34" charset="0"/>
                <a:ea typeface="Calibri" panose="020F0502020204030204" pitchFamily="34" charset="0"/>
              </a:rPr>
              <a:t> </a:t>
            </a:r>
            <a:r>
              <a:rPr lang="en-ID" sz="2200" b="1" dirty="0" err="1">
                <a:solidFill>
                  <a:srgbClr val="0000FF"/>
                </a:solidFill>
                <a:effectLst/>
                <a:latin typeface="Arial" panose="020B0604020202020204" pitchFamily="34" charset="0"/>
                <a:ea typeface="Calibri" panose="020F0502020204030204" pitchFamily="34" charset="0"/>
              </a:rPr>
              <a:t>Individu</a:t>
            </a:r>
            <a:r>
              <a:rPr lang="en-ID" sz="2200" b="1" dirty="0">
                <a:solidFill>
                  <a:srgbClr val="0000FF"/>
                </a:solidFill>
                <a:effectLst/>
                <a:latin typeface="Arial" panose="020B0604020202020204" pitchFamily="34" charset="0"/>
                <a:ea typeface="Calibri" panose="020F0502020204030204" pitchFamily="34" charset="0"/>
              </a:rPr>
              <a:t> (</a:t>
            </a:r>
            <a:r>
              <a:rPr lang="en-ID" sz="2200" b="1" dirty="0" err="1">
                <a:solidFill>
                  <a:srgbClr val="0000FF"/>
                </a:solidFill>
                <a:effectLst/>
                <a:latin typeface="Arial" panose="020B0604020202020204" pitchFamily="34" charset="0"/>
                <a:ea typeface="Calibri" panose="020F0502020204030204" pitchFamily="34" charset="0"/>
              </a:rPr>
              <a:t>Pengganti</a:t>
            </a:r>
            <a:r>
              <a:rPr lang="en-ID" sz="2200" b="1" dirty="0">
                <a:solidFill>
                  <a:srgbClr val="0000FF"/>
                </a:solidFill>
                <a:effectLst/>
                <a:latin typeface="Arial" panose="020B0604020202020204" pitchFamily="34" charset="0"/>
                <a:ea typeface="Calibri" panose="020F0502020204030204" pitchFamily="34" charset="0"/>
              </a:rPr>
              <a:t> UTS)</a:t>
            </a:r>
            <a:endParaRPr lang="en-ID" sz="2200" dirty="0">
              <a:solidFill>
                <a:srgbClr val="0000FF"/>
              </a:solidFill>
              <a:effectLst/>
              <a:latin typeface="Arial" panose="020B0604020202020204" pitchFamily="34" charset="0"/>
              <a:ea typeface="Calibri" panose="020F0502020204030204" pitchFamily="34" charset="0"/>
            </a:endParaRPr>
          </a:p>
          <a:p>
            <a:pPr marL="342900" lvl="0" indent="-342900" algn="just">
              <a:buFont typeface="Symbol" panose="05050102010706020507" pitchFamily="18" charset="2"/>
              <a:buChar char=""/>
            </a:pPr>
            <a:r>
              <a:rPr lang="en-ID" sz="2200" dirty="0" err="1">
                <a:solidFill>
                  <a:srgbClr val="0000FF"/>
                </a:solidFill>
                <a:effectLst/>
                <a:latin typeface="Arial" panose="020B0604020202020204" pitchFamily="34" charset="0"/>
                <a:ea typeface="Calibri" panose="020F0502020204030204" pitchFamily="34" charset="0"/>
              </a:rPr>
              <a:t>Ketepatan</a:t>
            </a:r>
            <a:r>
              <a:rPr lang="en-ID" sz="2200" dirty="0">
                <a:solidFill>
                  <a:srgbClr val="0000FF"/>
                </a:solidFill>
                <a:effectLst/>
                <a:latin typeface="Arial" panose="020B0604020202020204" pitchFamily="34" charset="0"/>
                <a:ea typeface="Calibri" panose="020F0502020204030204" pitchFamily="34" charset="0"/>
              </a:rPr>
              <a:t> format </a:t>
            </a:r>
            <a:r>
              <a:rPr lang="en-ID" sz="2200" dirty="0" err="1">
                <a:solidFill>
                  <a:srgbClr val="0000FF"/>
                </a:solidFill>
                <a:effectLst/>
                <a:latin typeface="Arial" panose="020B0604020202020204" pitchFamily="34" charset="0"/>
                <a:ea typeface="Calibri" panose="020F0502020204030204" pitchFamily="34" charset="0"/>
              </a:rPr>
              <a:t>makalah</a:t>
            </a:r>
            <a:endParaRPr lang="en-ID" sz="2200" dirty="0">
              <a:solidFill>
                <a:srgbClr val="0000FF"/>
              </a:solidFill>
              <a:effectLst/>
              <a:latin typeface="Arial" panose="020B0604020202020204" pitchFamily="34" charset="0"/>
              <a:ea typeface="Calibri" panose="020F0502020204030204" pitchFamily="34" charset="0"/>
            </a:endParaRPr>
          </a:p>
          <a:p>
            <a:pPr marL="342900" lvl="0" indent="-342900" algn="just">
              <a:buFont typeface="Symbol" panose="05050102010706020507" pitchFamily="18" charset="2"/>
              <a:buChar char=""/>
            </a:pPr>
            <a:r>
              <a:rPr lang="en-ID" sz="2200" dirty="0" err="1">
                <a:solidFill>
                  <a:srgbClr val="0000FF"/>
                </a:solidFill>
                <a:effectLst/>
                <a:latin typeface="Arial" panose="020B0604020202020204" pitchFamily="34" charset="0"/>
                <a:ea typeface="Calibri" panose="020F0502020204030204" pitchFamily="34" charset="0"/>
              </a:rPr>
              <a:t>Kebenaran</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isi</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bahasan</a:t>
            </a:r>
            <a:endParaRPr lang="en-ID" sz="2200" dirty="0">
              <a:solidFill>
                <a:srgbClr val="0000FF"/>
              </a:solidFill>
              <a:effectLst/>
              <a:latin typeface="Arial" panose="020B0604020202020204" pitchFamily="34" charset="0"/>
              <a:ea typeface="Calibri" panose="020F0502020204030204" pitchFamily="34" charset="0"/>
            </a:endParaRPr>
          </a:p>
          <a:p>
            <a:pPr marL="342900" indent="-342900" algn="just">
              <a:buFont typeface="Symbol" panose="05050102010706020507" pitchFamily="18" charset="2"/>
              <a:buChar char=""/>
            </a:pPr>
            <a:r>
              <a:rPr lang="en-ID" sz="2200" dirty="0" err="1">
                <a:solidFill>
                  <a:srgbClr val="0000FF"/>
                </a:solidFill>
                <a:latin typeface="Arial" panose="020B0604020202020204" pitchFamily="34" charset="0"/>
                <a:ea typeface="Calibri" panose="020F0502020204030204" pitchFamily="34" charset="0"/>
              </a:rPr>
              <a:t>Keruntutan</a:t>
            </a:r>
            <a:r>
              <a:rPr lang="en-ID" sz="2200" dirty="0">
                <a:solidFill>
                  <a:srgbClr val="0000FF"/>
                </a:solidFill>
                <a:latin typeface="Arial" panose="020B0604020202020204" pitchFamily="34" charset="0"/>
                <a:ea typeface="Calibri" panose="020F0502020204030204" pitchFamily="34" charset="0"/>
              </a:rPr>
              <a:t> </a:t>
            </a:r>
            <a:r>
              <a:rPr lang="en-ID" sz="2200" dirty="0" err="1">
                <a:solidFill>
                  <a:srgbClr val="0000FF"/>
                </a:solidFill>
                <a:latin typeface="Arial" panose="020B0604020202020204" pitchFamily="34" charset="0"/>
                <a:ea typeface="Calibri" panose="020F0502020204030204" pitchFamily="34" charset="0"/>
              </a:rPr>
              <a:t>bahasa</a:t>
            </a:r>
            <a:r>
              <a:rPr lang="en-ID" sz="2200" b="1" dirty="0">
                <a:solidFill>
                  <a:srgbClr val="0000FF"/>
                </a:solidFill>
                <a:latin typeface="Arial" panose="020B0604020202020204" pitchFamily="34" charset="0"/>
                <a:ea typeface="Calibri" panose="020F0502020204030204" pitchFamily="34" charset="0"/>
              </a:rPr>
              <a:t> </a:t>
            </a:r>
            <a:endParaRPr lang="en-ID" sz="2200" b="1" dirty="0">
              <a:solidFill>
                <a:srgbClr val="0000FF"/>
              </a:solidFill>
              <a:latin typeface="Arial" panose="020B0604020202020204" pitchFamily="34" charset="0"/>
              <a:cs typeface="Arial" pitchFamily="34" charset="0"/>
            </a:endParaRPr>
          </a:p>
          <a:p>
            <a:pPr marL="342900" indent="-342900" algn="just">
              <a:buFont typeface="Symbol" panose="05050102010706020507" pitchFamily="18" charset="2"/>
              <a:buChar char=""/>
            </a:pPr>
            <a:r>
              <a:rPr lang="en-ID" sz="2200" dirty="0" err="1">
                <a:solidFill>
                  <a:srgbClr val="0000FF"/>
                </a:solidFill>
                <a:effectLst/>
                <a:latin typeface="Arial" panose="020B0604020202020204" pitchFamily="34" charset="0"/>
                <a:ea typeface="Calibri" panose="020F0502020204030204" pitchFamily="34" charset="0"/>
              </a:rPr>
              <a:t>Bentuk</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luaran</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makalah</a:t>
            </a:r>
            <a:r>
              <a:rPr lang="en-ID" sz="2200" dirty="0">
                <a:solidFill>
                  <a:srgbClr val="0000FF"/>
                </a:solidFill>
                <a:effectLst/>
                <a:latin typeface="Arial" panose="020B0604020202020204" pitchFamily="34" charset="0"/>
                <a:ea typeface="Calibri" panose="020F0502020204030204" pitchFamily="34" charset="0"/>
              </a:rPr>
              <a:t> </a:t>
            </a:r>
            <a:r>
              <a:rPr lang="en-ID" sz="2200" dirty="0" err="1">
                <a:solidFill>
                  <a:srgbClr val="0000FF"/>
                </a:solidFill>
                <a:effectLst/>
                <a:latin typeface="Arial" panose="020B0604020202020204" pitchFamily="34" charset="0"/>
                <a:ea typeface="Calibri" panose="020F0502020204030204" pitchFamily="34" charset="0"/>
              </a:rPr>
              <a:t>resmi</a:t>
            </a:r>
            <a:endParaRPr lang="en-ID" sz="2200" dirty="0">
              <a:solidFill>
                <a:srgbClr val="0000FF"/>
              </a:solidFill>
              <a:effectLst/>
              <a:latin typeface="Arial" panose="020B0604020202020204" pitchFamily="34" charset="0"/>
              <a:ea typeface="Calibri" panose="020F0502020204030204" pitchFamily="34" charset="0"/>
            </a:endParaRPr>
          </a:p>
          <a:p>
            <a:pPr marL="342900" indent="-342900" algn="just">
              <a:buFont typeface="Symbol" panose="05050102010706020507" pitchFamily="18" charset="2"/>
              <a:buChar char=""/>
            </a:pPr>
            <a:r>
              <a:rPr lang="en-ID" sz="2200" dirty="0" err="1">
                <a:solidFill>
                  <a:srgbClr val="0000FF"/>
                </a:solidFill>
                <a:latin typeface="Arial" panose="020B0604020202020204" pitchFamily="34" charset="0"/>
                <a:ea typeface="Calibri" panose="020F0502020204030204" pitchFamily="34" charset="0"/>
              </a:rPr>
              <a:t>Bobot</a:t>
            </a:r>
            <a:r>
              <a:rPr lang="en-ID" sz="2200" dirty="0">
                <a:solidFill>
                  <a:srgbClr val="0000FF"/>
                </a:solidFill>
                <a:latin typeface="Arial" panose="020B0604020202020204" pitchFamily="34" charset="0"/>
                <a:ea typeface="Calibri" panose="020F0502020204030204" pitchFamily="34" charset="0"/>
              </a:rPr>
              <a:t> TI : 2</a:t>
            </a:r>
            <a:endParaRPr lang="en-ID" sz="2200" dirty="0">
              <a:solidFill>
                <a:srgbClr val="0000FF"/>
              </a:solidFill>
              <a:effectLst/>
              <a:latin typeface="Arial" panose="020B0604020202020204" pitchFamily="34" charset="0"/>
              <a:ea typeface="Calibri" panose="020F0502020204030204" pitchFamily="34" charset="0"/>
            </a:endParaRPr>
          </a:p>
          <a:p>
            <a:pPr marL="271463" indent="-271463" eaLnBrk="1" hangingPunct="1">
              <a:defRPr/>
            </a:pPr>
            <a:endParaRPr lang="en-ID" sz="2200" b="1" dirty="0">
              <a:solidFill>
                <a:srgbClr val="0000FF"/>
              </a:solidFill>
              <a:latin typeface="Arial" panose="020B0604020202020204" pitchFamily="34" charset="0"/>
              <a:cs typeface="Arial" pitchFamily="34" charset="0"/>
            </a:endParaRPr>
          </a:p>
          <a:p>
            <a:pPr marL="271463" indent="-271463" eaLnBrk="1" hangingPunct="1">
              <a:defRPr/>
            </a:pPr>
            <a:endParaRPr lang="en-ID" sz="2200" b="1" dirty="0">
              <a:solidFill>
                <a:srgbClr val="006600"/>
              </a:solidFill>
              <a:latin typeface="Arial" panose="020B0604020202020204" pitchFamily="34" charset="0"/>
              <a:cs typeface="Arial" pitchFamily="34" charset="0"/>
            </a:endParaRPr>
          </a:p>
          <a:p>
            <a:pPr marL="271463" indent="-271463" eaLnBrk="1" hangingPunct="1">
              <a:defRPr/>
            </a:pPr>
            <a:endParaRPr lang="id-ID" sz="2200" b="1" dirty="0">
              <a:solidFill>
                <a:srgbClr val="006600"/>
              </a:solidFill>
              <a:latin typeface="Arial" pitchFamily="34" charset="0"/>
              <a:cs typeface="Arial" pitchFamily="34" charset="0"/>
            </a:endParaRPr>
          </a:p>
          <a:p>
            <a:pPr eaLnBrk="1" hangingPunct="1">
              <a:defRPr/>
            </a:pPr>
            <a:r>
              <a:rPr lang="id-ID" sz="2200" b="1" dirty="0">
                <a:solidFill>
                  <a:srgbClr val="006600"/>
                </a:solidFill>
                <a:latin typeface="Arial" pitchFamily="34" charset="0"/>
                <a:cs typeface="Arial" pitchFamily="34" charset="0"/>
              </a:rPr>
              <a:t> </a:t>
            </a:r>
          </a:p>
          <a:p>
            <a:pPr eaLnBrk="1" hangingPunct="1">
              <a:defRPr/>
            </a:pPr>
            <a:endParaRPr lang="id-ID" b="1" dirty="0">
              <a:solidFill>
                <a:srgbClr val="C00000"/>
              </a:solidFill>
              <a:latin typeface="Arial" pitchFamily="34" charset="0"/>
              <a:cs typeface="Arial" pitchFamily="34" charset="0"/>
            </a:endParaRPr>
          </a:p>
        </p:txBody>
      </p:sp>
      <p:grpSp>
        <p:nvGrpSpPr>
          <p:cNvPr id="10" name="Group 9">
            <a:extLst>
              <a:ext uri="{FF2B5EF4-FFF2-40B4-BE49-F238E27FC236}">
                <a16:creationId xmlns:a16="http://schemas.microsoft.com/office/drawing/2014/main" id="{7350113A-98A0-49B1-AA6F-E732FC9564FC}"/>
              </a:ext>
            </a:extLst>
          </p:cNvPr>
          <p:cNvGrpSpPr/>
          <p:nvPr/>
        </p:nvGrpSpPr>
        <p:grpSpPr>
          <a:xfrm>
            <a:off x="533400" y="3657228"/>
            <a:ext cx="8287073" cy="2501091"/>
            <a:chOff x="533400" y="3657228"/>
            <a:chExt cx="8287073" cy="2501091"/>
          </a:xfrm>
        </p:grpSpPr>
        <p:sp>
          <p:nvSpPr>
            <p:cNvPr id="19" name="Text Box 20">
              <a:extLst>
                <a:ext uri="{FF2B5EF4-FFF2-40B4-BE49-F238E27FC236}">
                  <a16:creationId xmlns:a16="http://schemas.microsoft.com/office/drawing/2014/main" id="{96A1DBDB-FB42-40B0-8432-EC1AAF4CDCB9}"/>
                </a:ext>
              </a:extLst>
            </p:cNvPr>
            <p:cNvSpPr txBox="1"/>
            <p:nvPr/>
          </p:nvSpPr>
          <p:spPr>
            <a:xfrm>
              <a:off x="533400" y="4201858"/>
              <a:ext cx="5754451" cy="1815225"/>
            </a:xfrm>
            <a:prstGeom prst="rect">
              <a:avLst/>
            </a:prstGeom>
            <a:solidFill>
              <a:srgbClr val="FFCCFF"/>
            </a:solidFill>
            <a:ln w="6350">
              <a:solidFill>
                <a:srgbClr val="0066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dirty="0" err="1">
                  <a:solidFill>
                    <a:srgbClr val="FF0000"/>
                  </a:solidFill>
                  <a:latin typeface="Arial" panose="020B0604020202020204" pitchFamily="34" charset="0"/>
                  <a:cs typeface="Arial" panose="020B0604020202020204" pitchFamily="34" charset="0"/>
                </a:rPr>
                <a:t>Sebelum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kita</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tutup</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perkuliahan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ini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mari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kita</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berdoa</a:t>
              </a:r>
              <a:r>
                <a:rPr lang="en-US" sz="2400" dirty="0">
                  <a:solidFill>
                    <a:srgbClr val="FF0000"/>
                  </a:solidFill>
                  <a:latin typeface="Arial" panose="020B0604020202020204" pitchFamily="34" charset="0"/>
                  <a:cs typeface="Arial" panose="020B0604020202020204" pitchFamily="34" charset="0"/>
                </a:rPr>
                <a:t> dan </a:t>
              </a:r>
              <a:r>
                <a:rPr lang="en-US" sz="2400" dirty="0" err="1">
                  <a:solidFill>
                    <a:srgbClr val="FF0000"/>
                  </a:solidFill>
                  <a:latin typeface="Arial" panose="020B0604020202020204" pitchFamily="34" charset="0"/>
                  <a:cs typeface="Arial" panose="020B0604020202020204" pitchFamily="34" charset="0"/>
                </a:rPr>
                <a:t>mengucap</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syukur</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kepada</a:t>
              </a:r>
              <a:r>
                <a:rPr lang="en-US" sz="2400" dirty="0">
                  <a:solidFill>
                    <a:srgbClr val="FF0000"/>
                  </a:solidFill>
                  <a:latin typeface="Arial" panose="020B0604020202020204" pitchFamily="34" charset="0"/>
                  <a:cs typeface="Arial" panose="020B0604020202020204" pitchFamily="34" charset="0"/>
                </a:rPr>
                <a:t> Allah SWT </a:t>
              </a:r>
              <a:r>
                <a:rPr lang="en-US" sz="2400" dirty="0" err="1">
                  <a:solidFill>
                    <a:srgbClr val="FF0000"/>
                  </a:solidFill>
                  <a:latin typeface="Arial" panose="020B0604020202020204" pitchFamily="34" charset="0"/>
                  <a:cs typeface="Arial" panose="020B0604020202020204" pitchFamily="34" charset="0"/>
                </a:rPr>
                <a:t>semoga</a:t>
              </a:r>
              <a:r>
                <a:rPr lang="en-US" sz="2400" dirty="0">
                  <a:solidFill>
                    <a:srgbClr val="FF0000"/>
                  </a:solidFill>
                  <a:latin typeface="Arial" panose="020B0604020202020204" pitchFamily="34" charset="0"/>
                  <a:cs typeface="Arial" panose="020B0604020202020204" pitchFamily="34" charset="0"/>
                </a:rPr>
                <a:t> yang </a:t>
              </a:r>
              <a:r>
                <a:rPr lang="en-US" sz="2400" dirty="0" err="1">
                  <a:solidFill>
                    <a:srgbClr val="FF0000"/>
                  </a:solidFill>
                  <a:latin typeface="Arial" panose="020B0604020202020204" pitchFamily="34" charset="0"/>
                  <a:cs typeface="Arial" panose="020B0604020202020204" pitchFamily="34" charset="0"/>
                </a:rPr>
                <a:t>kita</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pelajari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bermanfaat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bagi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kita</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semua</a:t>
              </a:r>
              <a:r>
                <a:rPr lang="en-US" sz="2400" dirty="0">
                  <a:solidFill>
                    <a:srgbClr val="FF0000"/>
                  </a:solidFill>
                  <a:latin typeface="Arial" panose="020B0604020202020204" pitchFamily="34" charset="0"/>
                  <a:cs typeface="Arial" panose="020B0604020202020204" pitchFamily="34" charset="0"/>
                </a:rPr>
                <a:t>.</a:t>
              </a:r>
            </a:p>
            <a:p>
              <a:endParaRPr lang="en-ID" sz="2400" dirty="0">
                <a:latin typeface="Arial" panose="020B0604020202020204" pitchFamily="34" charset="0"/>
                <a:cs typeface="Arial" panose="020B0604020202020204" pitchFamily="34" charset="0"/>
              </a:endParaRPr>
            </a:p>
          </p:txBody>
        </p:sp>
        <p:pic>
          <p:nvPicPr>
            <p:cNvPr id="20" name="Picture 19" descr="Gambar terkait">
              <a:extLst>
                <a:ext uri="{FF2B5EF4-FFF2-40B4-BE49-F238E27FC236}">
                  <a16:creationId xmlns:a16="http://schemas.microsoft.com/office/drawing/2014/main" id="{7F61B77C-1654-4B44-9C63-62156C629919}"/>
                </a:ext>
              </a:extLst>
            </p:cNvPr>
            <p:cNvPicPr/>
            <p:nvPr/>
          </p:nvPicPr>
          <p:blipFill>
            <a:blip r:embed="rId6">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156176" y="3657228"/>
              <a:ext cx="2664297" cy="2501091"/>
            </a:xfrm>
            <a:prstGeom prst="rect">
              <a:avLst/>
            </a:prstGeom>
            <a:noFill/>
            <a:ln>
              <a:noFill/>
            </a:ln>
          </p:spPr>
        </p:pic>
      </p:grpSp>
    </p:spTree>
    <p:extLst>
      <p:ext uri="{BB962C8B-B14F-4D97-AF65-F5344CB8AC3E}">
        <p14:creationId xmlns:p14="http://schemas.microsoft.com/office/powerpoint/2010/main" val="37236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939"/>
                                        </p:tgtEl>
                                        <p:attrNameLst>
                                          <p:attrName>style.visibility</p:attrName>
                                        </p:attrNameLst>
                                      </p:cBhvr>
                                      <p:to>
                                        <p:strVal val="visible"/>
                                      </p:to>
                                    </p:set>
                                    <p:anim calcmode="lin" valueType="num">
                                      <p:cBhvr additive="base">
                                        <p:cTn id="18" dur="500" fill="hold"/>
                                        <p:tgtEl>
                                          <p:spTgt spid="39939"/>
                                        </p:tgtEl>
                                        <p:attrNameLst>
                                          <p:attrName>ppt_x</p:attrName>
                                        </p:attrNameLst>
                                      </p:cBhvr>
                                      <p:tavLst>
                                        <p:tav tm="0">
                                          <p:val>
                                            <p:strVal val="#ppt_x"/>
                                          </p:val>
                                        </p:tav>
                                        <p:tav tm="100000">
                                          <p:val>
                                            <p:strVal val="#ppt_x"/>
                                          </p:val>
                                        </p:tav>
                                      </p:tavLst>
                                    </p:anim>
                                    <p:anim calcmode="lin" valueType="num">
                                      <p:cBhvr additive="base">
                                        <p:cTn id="19" dur="500" fill="hold"/>
                                        <p:tgtEl>
                                          <p:spTgt spid="399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terangan foto tidak tersedia.">
            <a:extLst>
              <a:ext uri="{FF2B5EF4-FFF2-40B4-BE49-F238E27FC236}">
                <a16:creationId xmlns:a16="http://schemas.microsoft.com/office/drawing/2014/main" id="{9829446B-231C-4C69-89CE-9B5398B3D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91" y="140593"/>
            <a:ext cx="8358618" cy="65768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AFA8B8-ECDA-4F7C-816C-88EE01724BA6}"/>
              </a:ext>
            </a:extLst>
          </p:cNvPr>
          <p:cNvSpPr txBox="1"/>
          <p:nvPr/>
        </p:nvSpPr>
        <p:spPr>
          <a:xfrm>
            <a:off x="3596488" y="404664"/>
            <a:ext cx="5154821" cy="1354217"/>
          </a:xfrm>
          <a:prstGeom prst="rect">
            <a:avLst/>
          </a:prstGeom>
          <a:noFill/>
        </p:spPr>
        <p:txBody>
          <a:bodyPr wrap="square">
            <a:spAutoFit/>
          </a:bodyPr>
          <a:lstStyle/>
          <a:p>
            <a:pPr algn="ctr"/>
            <a:r>
              <a:rPr lang="en-US" sz="2400" b="1" i="1" dirty="0">
                <a:solidFill>
                  <a:srgbClr val="FF0000"/>
                </a:solidFill>
                <a:latin typeface="Algerian" panose="04020705040A02060702" pitchFamily="82" charset="0"/>
              </a:rPr>
              <a:t>RELIABLE &amp; FRIENDLY INSTITUTE</a:t>
            </a:r>
          </a:p>
          <a:p>
            <a:pPr algn="ctr"/>
            <a:r>
              <a:rPr lang="en-ID" sz="2000" b="1" dirty="0">
                <a:solidFill>
                  <a:srgbClr val="0033CC"/>
                </a:solidFill>
                <a:latin typeface="-apple-system"/>
              </a:rPr>
              <a:t>The Leader of Learning Innovation Entering World Class University</a:t>
            </a:r>
            <a:br>
              <a:rPr lang="en-ID" b="1" dirty="0">
                <a:solidFill>
                  <a:srgbClr val="0033CC"/>
                </a:solidFill>
                <a:latin typeface="-apple-system"/>
              </a:rPr>
            </a:br>
            <a:endParaRPr lang="en-US" b="1" i="1" dirty="0">
              <a:solidFill>
                <a:srgbClr val="FF0000"/>
              </a:solidFill>
              <a:latin typeface="Algerian" panose="04020705040A02060702" pitchFamily="82" charset="0"/>
            </a:endParaRPr>
          </a:p>
        </p:txBody>
      </p:sp>
      <p:sp>
        <p:nvSpPr>
          <p:cNvPr id="8" name="TextBox 7">
            <a:extLst>
              <a:ext uri="{FF2B5EF4-FFF2-40B4-BE49-F238E27FC236}">
                <a16:creationId xmlns:a16="http://schemas.microsoft.com/office/drawing/2014/main" id="{27C8AC69-035B-4684-A837-3AC7AFA74C0B}"/>
              </a:ext>
            </a:extLst>
          </p:cNvPr>
          <p:cNvSpPr txBox="1"/>
          <p:nvPr/>
        </p:nvSpPr>
        <p:spPr>
          <a:xfrm>
            <a:off x="1024203" y="5093289"/>
            <a:ext cx="7707701" cy="1754326"/>
          </a:xfrm>
          <a:prstGeom prst="rect">
            <a:avLst/>
          </a:prstGeom>
          <a:noFill/>
        </p:spPr>
        <p:txBody>
          <a:bodyPr wrap="square">
            <a:spAutoFit/>
          </a:bodyPr>
          <a:lstStyle/>
          <a:p>
            <a:pPr algn="ctr"/>
            <a:r>
              <a:rPr lang="en-US" b="1" dirty="0">
                <a:solidFill>
                  <a:srgbClr val="0000FF"/>
                </a:solidFill>
                <a:latin typeface="Arial" pitchFamily="34" charset="0"/>
                <a:cs typeface="Arial" pitchFamily="34" charset="0"/>
              </a:rPr>
              <a:t>UTARI SUMARMO, MASTA HUTAJULU</a:t>
            </a:r>
          </a:p>
          <a:p>
            <a:pPr algn="ctr"/>
            <a:r>
              <a:rPr lang="id-ID" altLang="en-US" b="1" dirty="0">
                <a:solidFill>
                  <a:srgbClr val="0000FF"/>
                </a:solidFill>
                <a:latin typeface="Arial" panose="020B0604020202020204" pitchFamily="34" charset="0"/>
              </a:rPr>
              <a:t>PROGRAM MAGISTER PENDIDIKAN MATEMATIKA</a:t>
            </a:r>
            <a:endParaRPr lang="en-US" b="1" dirty="0">
              <a:solidFill>
                <a:srgbClr val="0000FF"/>
              </a:solidFill>
              <a:latin typeface="Arial" pitchFamily="34" charset="0"/>
              <a:cs typeface="Arial" pitchFamily="34" charset="0"/>
            </a:endParaRPr>
          </a:p>
          <a:p>
            <a:pPr algn="ctr"/>
            <a:r>
              <a:rPr lang="en-US" sz="1800" b="1" dirty="0">
                <a:solidFill>
                  <a:srgbClr val="0000FF"/>
                </a:solidFill>
                <a:latin typeface="Arial" panose="020B0604020202020204" pitchFamily="34" charset="0"/>
                <a:cs typeface="Arial" panose="020B0604020202020204" pitchFamily="34" charset="0"/>
              </a:rPr>
              <a:t>INSTITUT KEGURUAN DAN ILMU PENDIDIKAN</a:t>
            </a:r>
          </a:p>
          <a:p>
            <a:pPr algn="ctr"/>
            <a:r>
              <a:rPr lang="en-US" b="1" dirty="0">
                <a:solidFill>
                  <a:srgbClr val="0000FF"/>
                </a:solidFill>
                <a:latin typeface="Arial" panose="020B0604020202020204" pitchFamily="34" charset="0"/>
                <a:cs typeface="Arial" panose="020B0604020202020204" pitchFamily="34" charset="0"/>
              </a:rPr>
              <a:t>KAMPUS  BERKUALITAS, BIAYA PAS</a:t>
            </a:r>
          </a:p>
          <a:p>
            <a:pPr algn="ctr"/>
            <a:endParaRPr lang="en-US" b="1" dirty="0">
              <a:solidFill>
                <a:srgbClr val="0033CC"/>
              </a:solidFill>
              <a:latin typeface="Arial" panose="020B0604020202020204" pitchFamily="34" charset="0"/>
              <a:cs typeface="Arial" panose="020B0604020202020204" pitchFamily="34" charset="0"/>
            </a:endParaRPr>
          </a:p>
          <a:p>
            <a:endParaRPr lang="en-US" b="1" dirty="0">
              <a:solidFill>
                <a:srgbClr val="0033CC"/>
              </a:solidFill>
              <a:latin typeface="Arial" panose="020B0604020202020204" pitchFamily="34" charset="0"/>
              <a:cs typeface="Arial" panose="020B0604020202020204" pitchFamily="34" charset="0"/>
            </a:endParaRPr>
          </a:p>
        </p:txBody>
      </p:sp>
      <p:sp>
        <p:nvSpPr>
          <p:cNvPr id="2" name="Flowchart: Alternate Process 1">
            <a:extLst>
              <a:ext uri="{FF2B5EF4-FFF2-40B4-BE49-F238E27FC236}">
                <a16:creationId xmlns:a16="http://schemas.microsoft.com/office/drawing/2014/main" id="{98F7AC26-6F8E-4941-A5DE-FD633C01EE02}"/>
              </a:ext>
            </a:extLst>
          </p:cNvPr>
          <p:cNvSpPr/>
          <p:nvPr/>
        </p:nvSpPr>
        <p:spPr>
          <a:xfrm>
            <a:off x="3491880" y="1585829"/>
            <a:ext cx="5068746" cy="684232"/>
          </a:xfrm>
          <a:prstGeom prst="flowChartAlternateProcess">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id-ID" altLang="en-US" sz="1600" dirty="0">
                <a:solidFill>
                  <a:srgbClr val="006600"/>
                </a:solidFill>
                <a:latin typeface="Arial" panose="020B0604020202020204" pitchFamily="34" charset="0"/>
              </a:rPr>
            </a:br>
            <a:endParaRPr lang="en-US" altLang="en-US" sz="1600" dirty="0">
              <a:solidFill>
                <a:srgbClr val="006600"/>
              </a:solidFill>
              <a:latin typeface="Arial" panose="020B0604020202020204" pitchFamily="34" charset="0"/>
            </a:endParaRPr>
          </a:p>
          <a:p>
            <a:pPr algn="ctr"/>
            <a:endParaRPr lang="en-US" altLang="en-US" sz="1600" b="1" dirty="0">
              <a:solidFill>
                <a:srgbClr val="006600"/>
              </a:solidFill>
              <a:latin typeface="Arial" panose="020B0604020202020204" pitchFamily="34" charset="0"/>
            </a:endParaRPr>
          </a:p>
          <a:p>
            <a:pPr algn="ctr"/>
            <a:endParaRPr lang="en-US" altLang="en-US" sz="1600" b="1" dirty="0">
              <a:solidFill>
                <a:srgbClr val="006600"/>
              </a:solidFill>
              <a:latin typeface="Arial" panose="020B0604020202020204" pitchFamily="34" charset="0"/>
            </a:endParaRPr>
          </a:p>
          <a:p>
            <a:pPr algn="ctr"/>
            <a:endParaRPr lang="en-US" altLang="en-US" sz="1600" b="1" dirty="0">
              <a:solidFill>
                <a:srgbClr val="C00000"/>
              </a:solidFill>
              <a:latin typeface="Arial" panose="020B0604020202020204" pitchFamily="34" charset="0"/>
            </a:endParaRPr>
          </a:p>
          <a:p>
            <a:pPr algn="ctr"/>
            <a:endParaRPr lang="en-US" altLang="en-US" sz="1600" b="1" dirty="0">
              <a:solidFill>
                <a:srgbClr val="C00000"/>
              </a:solidFill>
              <a:latin typeface="Arial" panose="020B0604020202020204" pitchFamily="34" charset="0"/>
            </a:endParaRPr>
          </a:p>
          <a:p>
            <a:pPr algn="ctr"/>
            <a:r>
              <a:rPr lang="id-ID" altLang="en-US" sz="1600" b="1" dirty="0">
                <a:solidFill>
                  <a:srgbClr val="C00000"/>
                </a:solidFill>
                <a:latin typeface="Arial" panose="020B0604020202020204" pitchFamily="34" charset="0"/>
              </a:rPr>
              <a:t>HANDOUT  MATAKULIAH </a:t>
            </a:r>
            <a:br>
              <a:rPr lang="id-ID" altLang="en-US" sz="1600" b="1" dirty="0">
                <a:solidFill>
                  <a:srgbClr val="C00000"/>
                </a:solidFill>
                <a:latin typeface="Arial" panose="020B0604020202020204" pitchFamily="34" charset="0"/>
              </a:rPr>
            </a:br>
            <a:r>
              <a:rPr lang="id-ID" altLang="en-US" sz="1600" b="1" dirty="0">
                <a:solidFill>
                  <a:srgbClr val="C00000"/>
                </a:solidFill>
                <a:latin typeface="Arial" panose="020B0604020202020204" pitchFamily="34" charset="0"/>
              </a:rPr>
              <a:t>PROSES BERPIKIR MATEMATIK</a:t>
            </a:r>
            <a:br>
              <a:rPr lang="id-ID" altLang="en-US" sz="1600" dirty="0">
                <a:latin typeface="Arial" panose="020B0604020202020204" pitchFamily="34" charset="0"/>
              </a:rPr>
            </a:br>
            <a:br>
              <a:rPr lang="id-ID" altLang="en-US" sz="1600" dirty="0">
                <a:latin typeface="Arial" panose="020B0604020202020204" pitchFamily="34" charset="0"/>
              </a:rPr>
            </a:br>
            <a:br>
              <a:rPr lang="id-ID" altLang="en-US" sz="2000" b="1" dirty="0">
                <a:solidFill>
                  <a:srgbClr val="000099"/>
                </a:solidFill>
                <a:latin typeface="Arial" panose="020B0604020202020204" pitchFamily="34" charset="0"/>
              </a:rPr>
            </a:br>
            <a:endParaRPr lang="en-US" altLang="en-US" sz="2000" b="1" dirty="0">
              <a:solidFill>
                <a:srgbClr val="000099"/>
              </a:solidFill>
              <a:latin typeface="Arial" panose="020B0604020202020204" pitchFamily="34" charset="0"/>
            </a:endParaRPr>
          </a:p>
          <a:p>
            <a:pPr algn="ctr"/>
            <a:endParaRPr lang="en-US" sz="2000" b="1" dirty="0">
              <a:solidFill>
                <a:srgbClr val="000099"/>
              </a:solidFill>
              <a:latin typeface="Arial" panose="020B0604020202020204" pitchFamily="34" charset="0"/>
            </a:endParaRPr>
          </a:p>
          <a:p>
            <a:pPr algn="ctr"/>
            <a:endParaRPr lang="en-ID" sz="2400" dirty="0"/>
          </a:p>
        </p:txBody>
      </p:sp>
    </p:spTree>
    <p:extLst>
      <p:ext uri="{BB962C8B-B14F-4D97-AF65-F5344CB8AC3E}">
        <p14:creationId xmlns:p14="http://schemas.microsoft.com/office/powerpoint/2010/main" val="102376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51D3417D-ACC1-48A9-BC1F-052AB24099B1}" type="datetime1">
              <a:rPr lang="en-US"/>
              <a:pPr>
                <a:defRPr/>
              </a:pPr>
              <a:t>9/12/2021</a:t>
            </a:fld>
            <a:endParaRPr lang="en-US" dirty="0"/>
          </a:p>
        </p:txBody>
      </p:sp>
      <p:sp>
        <p:nvSpPr>
          <p:cNvPr id="5" name="Slide Number Placeholder 5"/>
          <p:cNvSpPr>
            <a:spLocks noGrp="1"/>
          </p:cNvSpPr>
          <p:nvPr>
            <p:ph type="sldNum" sz="quarter" idx="12"/>
          </p:nvPr>
        </p:nvSpPr>
        <p:spPr/>
        <p:txBody>
          <a:bodyPr/>
          <a:lstStyle/>
          <a:p>
            <a:pPr>
              <a:defRPr/>
            </a:pPr>
            <a:fld id="{7E5BB136-8E9C-4EC3-AC86-982410EE2B0C}" type="slidenum">
              <a:rPr lang="en-US"/>
              <a:pPr>
                <a:defRPr/>
              </a:pPr>
              <a:t>26</a:t>
            </a:fld>
            <a:endParaRPr lang="en-US" dirty="0"/>
          </a:p>
        </p:txBody>
      </p:sp>
      <p:pic>
        <p:nvPicPr>
          <p:cNvPr id="15" name="Picture 14">
            <a:extLst>
              <a:ext uri="{FF2B5EF4-FFF2-40B4-BE49-F238E27FC236}">
                <a16:creationId xmlns:a16="http://schemas.microsoft.com/office/drawing/2014/main" id="{960A4408-C867-4DAA-8E63-E572135450C5}"/>
              </a:ext>
            </a:extLst>
          </p:cNvPr>
          <p:cNvPicPr/>
          <p:nvPr/>
        </p:nvPicPr>
        <p:blipFill rotWithShape="1">
          <a:blip r:embed="rId2" cstate="print">
            <a:extLst>
              <a:ext uri="{28A0092B-C50C-407E-A947-70E740481C1C}">
                <a14:useLocalDpi xmlns:a14="http://schemas.microsoft.com/office/drawing/2010/main" val="0"/>
              </a:ext>
            </a:extLst>
          </a:blip>
          <a:srcRect l="67739" t="47942" r="13555" b="29530"/>
          <a:stretch/>
        </p:blipFill>
        <p:spPr bwMode="auto">
          <a:xfrm>
            <a:off x="5364088" y="2519467"/>
            <a:ext cx="3026192" cy="1795945"/>
          </a:xfrm>
          <a:prstGeom prst="rect">
            <a:avLst/>
          </a:prstGeom>
          <a:ln>
            <a:noFill/>
          </a:ln>
          <a:extLst>
            <a:ext uri="{53640926-AAD7-44D8-BBD7-CCE9431645EC}">
              <a14:shadowObscured xmlns:a14="http://schemas.microsoft.com/office/drawing/2010/main"/>
            </a:ext>
          </a:extLst>
        </p:spPr>
      </p:pic>
      <p:grpSp>
        <p:nvGrpSpPr>
          <p:cNvPr id="4" name="Group 3">
            <a:extLst>
              <a:ext uri="{FF2B5EF4-FFF2-40B4-BE49-F238E27FC236}">
                <a16:creationId xmlns:a16="http://schemas.microsoft.com/office/drawing/2014/main" id="{8A22AE81-6F51-4859-8D14-1BDF0A87E3F4}"/>
              </a:ext>
            </a:extLst>
          </p:cNvPr>
          <p:cNvGrpSpPr/>
          <p:nvPr/>
        </p:nvGrpSpPr>
        <p:grpSpPr>
          <a:xfrm>
            <a:off x="292241" y="2608203"/>
            <a:ext cx="4168204" cy="1424658"/>
            <a:chOff x="718590" y="2928807"/>
            <a:chExt cx="4783000" cy="1424658"/>
          </a:xfrm>
        </p:grpSpPr>
        <p:sp>
          <p:nvSpPr>
            <p:cNvPr id="6" name="Speech Bubble: Rectangle with Corners Rounded 5">
              <a:extLst>
                <a:ext uri="{FF2B5EF4-FFF2-40B4-BE49-F238E27FC236}">
                  <a16:creationId xmlns:a16="http://schemas.microsoft.com/office/drawing/2014/main" id="{E9E4D1D6-8C98-4C77-9F70-DC15659E8D67}"/>
                </a:ext>
              </a:extLst>
            </p:cNvPr>
            <p:cNvSpPr/>
            <p:nvPr/>
          </p:nvSpPr>
          <p:spPr>
            <a:xfrm>
              <a:off x="718590" y="2997798"/>
              <a:ext cx="4593710" cy="1355667"/>
            </a:xfrm>
            <a:prstGeom prst="wedgeRoundRectCallout">
              <a:avLst>
                <a:gd name="adj1" fmla="val 65325"/>
                <a:gd name="adj2" fmla="val -1468"/>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7" name="TextBox 16">
              <a:extLst>
                <a:ext uri="{FF2B5EF4-FFF2-40B4-BE49-F238E27FC236}">
                  <a16:creationId xmlns:a16="http://schemas.microsoft.com/office/drawing/2014/main" id="{BC7A8335-D20E-4B1C-B388-39864940FD8F}"/>
                </a:ext>
              </a:extLst>
            </p:cNvPr>
            <p:cNvSpPr txBox="1"/>
            <p:nvPr/>
          </p:nvSpPr>
          <p:spPr>
            <a:xfrm>
              <a:off x="907880" y="2928807"/>
              <a:ext cx="4593710" cy="1200329"/>
            </a:xfrm>
            <a:prstGeom prst="rect">
              <a:avLst/>
            </a:prstGeom>
            <a:noFill/>
          </p:spPr>
          <p:txBody>
            <a:bodyPr wrap="square">
              <a:spAutoFit/>
            </a:bodyPr>
            <a:lstStyle/>
            <a:p>
              <a:pPr>
                <a:spcAft>
                  <a:spcPts val="1000"/>
                </a:spcAft>
              </a:pPr>
              <a:r>
                <a:rPr lang="id-ID" sz="2400" dirty="0">
                  <a:solidFill>
                    <a:srgbClr val="0070C0"/>
                  </a:solidFill>
                  <a:latin typeface="Arial" panose="020B0604020202020204" pitchFamily="34" charset="0"/>
                  <a:ea typeface="Times New Roman" panose="02020603050405020304" pitchFamily="18" charset="0"/>
                  <a:cs typeface="Arial" panose="020B0604020202020204" pitchFamily="34" charset="0"/>
                </a:rPr>
                <a:t>Sebelum belajar mari kita berdoa dulu, agar belajar kita diberkahi Alloh SWT. Amiin</a:t>
              </a:r>
              <a:endParaRPr lang="en-ID" sz="2400" dirty="0">
                <a:latin typeface="Arial" panose="020B0604020202020204" pitchFamily="34" charset="0"/>
                <a:ea typeface="Times New Roman" panose="02020603050405020304" pitchFamily="18" charset="0"/>
                <a:cs typeface="Arial" panose="020B0604020202020204" pitchFamily="34" charset="0"/>
              </a:endParaRPr>
            </a:p>
          </p:txBody>
        </p:sp>
      </p:grpSp>
      <p:sp>
        <p:nvSpPr>
          <p:cNvPr id="14" name="TextBox 13">
            <a:extLst>
              <a:ext uri="{FF2B5EF4-FFF2-40B4-BE49-F238E27FC236}">
                <a16:creationId xmlns:a16="http://schemas.microsoft.com/office/drawing/2014/main" id="{858820BB-96A4-44AA-B4E4-37E81CF8AE5E}"/>
              </a:ext>
            </a:extLst>
          </p:cNvPr>
          <p:cNvSpPr txBox="1"/>
          <p:nvPr/>
        </p:nvSpPr>
        <p:spPr>
          <a:xfrm>
            <a:off x="4565983" y="4775358"/>
            <a:ext cx="4061250" cy="1938992"/>
          </a:xfrm>
          <a:prstGeom prst="rect">
            <a:avLst/>
          </a:prstGeom>
          <a:solidFill>
            <a:srgbClr val="CCCCFF"/>
          </a:solidFill>
          <a:ln w="12700">
            <a:solidFill>
              <a:srgbClr val="990033"/>
            </a:solidFill>
          </a:ln>
        </p:spPr>
        <p:txBody>
          <a:bodyPr wrap="square" rtlCol="0">
            <a:spAutoFit/>
          </a:bodyPr>
          <a:lstStyle/>
          <a:p>
            <a:pPr algn="ctr"/>
            <a:r>
              <a:rPr lang="en-US" sz="2400" dirty="0" err="1">
                <a:solidFill>
                  <a:srgbClr val="FF0000"/>
                </a:solidFill>
                <a:latin typeface="Arial" panose="020B0604020202020204" pitchFamily="34" charset="0"/>
                <a:cs typeface="Arial" panose="020B0604020202020204" pitchFamily="34" charset="0"/>
              </a:rPr>
              <a:t>Sekarang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mari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kita</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cermati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pepatah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tersebut</a:t>
            </a:r>
            <a:r>
              <a:rPr lang="en-US" sz="2400" dirty="0">
                <a:solidFill>
                  <a:srgbClr val="FF0000"/>
                </a:solidFill>
                <a:latin typeface="Arial" panose="020B0604020202020204" pitchFamily="34" charset="0"/>
                <a:cs typeface="Arial" panose="020B0604020202020204" pitchFamily="34" charset="0"/>
              </a:rPr>
              <a:t> dan </a:t>
            </a:r>
            <a:r>
              <a:rPr lang="en-US" sz="2400" dirty="0" err="1">
                <a:solidFill>
                  <a:srgbClr val="FF0000"/>
                </a:solidFill>
                <a:latin typeface="Arial" panose="020B0604020202020204" pitchFamily="34" charset="0"/>
                <a:cs typeface="Arial" panose="020B0604020202020204" pitchFamily="34" charset="0"/>
              </a:rPr>
              <a:t>implikasinya</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dalam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perkuliahan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kita</a:t>
            </a:r>
            <a:endParaRPr lang="en-US" sz="2400" dirty="0">
              <a:solidFill>
                <a:srgbClr val="FF0000"/>
              </a:solidFill>
              <a:latin typeface="Arial" panose="020B0604020202020204" pitchFamily="34" charset="0"/>
              <a:cs typeface="Arial" panose="020B0604020202020204" pitchFamily="34" charset="0"/>
            </a:endParaRPr>
          </a:p>
          <a:p>
            <a:pPr algn="ctr"/>
            <a:endParaRPr lang="en-ID" sz="2400" dirty="0">
              <a:solidFill>
                <a:srgbClr val="FF0000"/>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8D929566-7B11-41D0-AB17-778CABA6857B}"/>
              </a:ext>
            </a:extLst>
          </p:cNvPr>
          <p:cNvGrpSpPr/>
          <p:nvPr/>
        </p:nvGrpSpPr>
        <p:grpSpPr>
          <a:xfrm>
            <a:off x="122994" y="162304"/>
            <a:ext cx="4157039" cy="2316272"/>
            <a:chOff x="8082483" y="477433"/>
            <a:chExt cx="4572000" cy="2489913"/>
          </a:xfrm>
        </p:grpSpPr>
        <p:pic>
          <p:nvPicPr>
            <p:cNvPr id="21" name="Picture 2">
              <a:extLst>
                <a:ext uri="{FF2B5EF4-FFF2-40B4-BE49-F238E27FC236}">
                  <a16:creationId xmlns:a16="http://schemas.microsoft.com/office/drawing/2014/main" id="{9C0B06A0-C187-417A-9175-C99CCAD02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8625" y="477433"/>
              <a:ext cx="4077812" cy="2489913"/>
            </a:xfrm>
            <a:prstGeom prst="rect">
              <a:avLst/>
            </a:prstGeom>
            <a:noFill/>
            <a:ln>
              <a:solidFill>
                <a:srgbClr val="000099"/>
              </a:solidFill>
            </a:ln>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22532CBD-CB7E-4BDE-B694-11C788492E1E}"/>
                </a:ext>
              </a:extLst>
            </p:cNvPr>
            <p:cNvSpPr txBox="1"/>
            <p:nvPr/>
          </p:nvSpPr>
          <p:spPr>
            <a:xfrm>
              <a:off x="8082483" y="2148236"/>
              <a:ext cx="4572000" cy="628613"/>
            </a:xfrm>
            <a:prstGeom prst="rect">
              <a:avLst/>
            </a:prstGeom>
            <a:noFill/>
          </p:spPr>
          <p:txBody>
            <a:bodyPr wrap="square">
              <a:spAutoFit/>
            </a:bodyPr>
            <a:lstStyle/>
            <a:p>
              <a:pPr algn="ctr"/>
              <a:r>
                <a:rPr lang="en-US" sz="1600" b="1" dirty="0">
                  <a:solidFill>
                    <a:srgbClr val="FFFF00"/>
                  </a:solidFill>
                  <a:latin typeface="Arial" panose="020B0604020202020204" pitchFamily="34" charset="0"/>
                  <a:cs typeface="Arial" panose="020B0604020202020204" pitchFamily="34" charset="0"/>
                </a:rPr>
                <a:t>IKIP SILIWANGI</a:t>
              </a:r>
            </a:p>
            <a:p>
              <a:pPr algn="ctr"/>
              <a:r>
                <a:rPr lang="en-US" sz="1600" b="1" dirty="0">
                  <a:solidFill>
                    <a:srgbClr val="FFFF00"/>
                  </a:solidFill>
                  <a:latin typeface="Arial" panose="020B0604020202020204" pitchFamily="34" charset="0"/>
                  <a:cs typeface="Arial" panose="020B0604020202020204" pitchFamily="34" charset="0"/>
                </a:rPr>
                <a:t>KAMPUS  BERKUALITAS, BIAYA PAS</a:t>
              </a:r>
            </a:p>
          </p:txBody>
        </p:sp>
      </p:grpSp>
      <p:grpSp>
        <p:nvGrpSpPr>
          <p:cNvPr id="23" name="Group 22">
            <a:extLst>
              <a:ext uri="{FF2B5EF4-FFF2-40B4-BE49-F238E27FC236}">
                <a16:creationId xmlns:a16="http://schemas.microsoft.com/office/drawing/2014/main" id="{A8207B57-EDCD-429E-998C-530B785B91E2}"/>
              </a:ext>
            </a:extLst>
          </p:cNvPr>
          <p:cNvGrpSpPr/>
          <p:nvPr/>
        </p:nvGrpSpPr>
        <p:grpSpPr>
          <a:xfrm>
            <a:off x="4162797" y="284715"/>
            <a:ext cx="4475969" cy="2190754"/>
            <a:chOff x="-6116" y="-117978"/>
            <a:chExt cx="4280643" cy="1565215"/>
          </a:xfrm>
        </p:grpSpPr>
        <p:sp>
          <p:nvSpPr>
            <p:cNvPr id="24" name="Flowchart: Terminator 23">
              <a:extLst>
                <a:ext uri="{FF2B5EF4-FFF2-40B4-BE49-F238E27FC236}">
                  <a16:creationId xmlns:a16="http://schemas.microsoft.com/office/drawing/2014/main" id="{B2B6B2E9-5B21-42D7-9692-9373B1FB0B07}"/>
                </a:ext>
              </a:extLst>
            </p:cNvPr>
            <p:cNvSpPr/>
            <p:nvPr/>
          </p:nvSpPr>
          <p:spPr>
            <a:xfrm>
              <a:off x="-6116" y="-117978"/>
              <a:ext cx="4274527" cy="1565215"/>
            </a:xfrm>
            <a:prstGeom prst="flowChartTerminator">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D"/>
            </a:p>
          </p:txBody>
        </p:sp>
        <p:sp>
          <p:nvSpPr>
            <p:cNvPr id="25" name="Text Box 240">
              <a:extLst>
                <a:ext uri="{FF2B5EF4-FFF2-40B4-BE49-F238E27FC236}">
                  <a16:creationId xmlns:a16="http://schemas.microsoft.com/office/drawing/2014/main" id="{4E695BC6-7AB6-4650-8559-443B5C00C643}"/>
                </a:ext>
              </a:extLst>
            </p:cNvPr>
            <p:cNvSpPr txBox="1"/>
            <p:nvPr/>
          </p:nvSpPr>
          <p:spPr>
            <a:xfrm>
              <a:off x="0" y="-64324"/>
              <a:ext cx="4274527" cy="13827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20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id-ID" sz="20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r>
                <a:rPr lang="id-ID" sz="22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LK</a:t>
              </a:r>
              <a:r>
                <a:rPr lang="en-US" sz="22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M</a:t>
              </a:r>
              <a:r>
                <a:rPr lang="en-US" sz="2200" b="1" dirty="0">
                  <a:solidFill>
                    <a:srgbClr val="008000"/>
                  </a:solidFill>
                  <a:latin typeface="Arial" panose="020B0604020202020204" pitchFamily="34" charset="0"/>
                  <a:ea typeface="Times New Roman" panose="02020603050405020304" pitchFamily="18" charset="0"/>
                  <a:cs typeface="Arial" panose="020B0604020202020204" pitchFamily="34" charset="0"/>
                </a:rPr>
                <a:t> MK PBM </a:t>
              </a:r>
              <a:endParaRPr lang="en-ID" sz="2200" b="1" dirty="0">
                <a:effectLst/>
                <a:latin typeface="Arial" panose="020B0604020202020204" pitchFamily="34" charset="0"/>
                <a:ea typeface="Times New Roman" panose="02020603050405020304" pitchFamily="18" charset="0"/>
                <a:cs typeface="Arial" panose="020B0604020202020204" pitchFamily="34" charset="0"/>
              </a:endParaRPr>
            </a:p>
            <a:p>
              <a:pPr algn="ctr"/>
              <a:r>
                <a:rPr lang="en-US" sz="2200" b="1" dirty="0" err="1">
                  <a:solidFill>
                    <a:srgbClr val="008000"/>
                  </a:solidFill>
                  <a:effectLst/>
                  <a:latin typeface="Arial" panose="020B0604020202020204" pitchFamily="34" charset="0"/>
                  <a:ea typeface="Times New Roman" panose="02020603050405020304" pitchFamily="18" charset="0"/>
                  <a:cs typeface="Arial" panose="020B0604020202020204" pitchFamily="34" charset="0"/>
                </a:rPr>
                <a:t>Pertemuan</a:t>
              </a:r>
              <a:r>
                <a:rPr lang="en-US" sz="22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a:solidFill>
                    <a:srgbClr val="008000"/>
                  </a:solidFill>
                  <a:latin typeface="Arial" panose="020B0604020202020204" pitchFamily="34" charset="0"/>
                  <a:ea typeface="Times New Roman" panose="02020603050405020304" pitchFamily="18" charset="0"/>
                  <a:cs typeface="Arial" panose="020B0604020202020204" pitchFamily="34" charset="0"/>
                </a:rPr>
                <a:t>3</a:t>
              </a:r>
              <a:r>
                <a:rPr lang="en-US" sz="22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 dan 4</a:t>
              </a:r>
            </a:p>
            <a:p>
              <a:pPr algn="ctr"/>
              <a:r>
                <a:rPr lang="en-US" sz="2200" b="1" dirty="0" err="1">
                  <a:solidFill>
                    <a:srgbClr val="008000"/>
                  </a:solidFill>
                  <a:latin typeface="Arial" panose="020B0604020202020204" pitchFamily="34" charset="0"/>
                  <a:ea typeface="Times New Roman" panose="02020603050405020304" pitchFamily="18" charset="0"/>
                  <a:cs typeface="Arial" panose="020B0604020202020204" pitchFamily="34" charset="0"/>
                </a:rPr>
                <a:t>Pemahaman</a:t>
              </a:r>
              <a:r>
                <a:rPr lang="en-US" sz="2200" b="1" dirty="0">
                  <a:solidFill>
                    <a:srgbClr val="008000"/>
                  </a:solidFill>
                  <a:latin typeface="Arial" panose="020B0604020202020204" pitchFamily="34" charset="0"/>
                  <a:ea typeface="Times New Roman" panose="02020603050405020304" pitchFamily="18" charset="0"/>
                  <a:cs typeface="Arial" panose="020B0604020202020204" pitchFamily="34" charset="0"/>
                </a:rPr>
                <a:t> dan </a:t>
              </a:r>
              <a:r>
                <a:rPr lang="en-US" sz="2200" b="1" dirty="0" err="1">
                  <a:solidFill>
                    <a:srgbClr val="008000"/>
                  </a:solidFill>
                  <a:latin typeface="Arial" panose="020B0604020202020204" pitchFamily="34" charset="0"/>
                  <a:ea typeface="Times New Roman" panose="02020603050405020304" pitchFamily="18" charset="0"/>
                  <a:cs typeface="Arial" panose="020B0604020202020204" pitchFamily="34" charset="0"/>
                </a:rPr>
                <a:t>Komunikasi</a:t>
              </a:r>
              <a:r>
                <a:rPr lang="en-US" sz="2200" b="1" dirty="0">
                  <a:solidFill>
                    <a:srgbClr val="008000"/>
                  </a:solidFill>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8000"/>
                  </a:solidFill>
                  <a:latin typeface="Arial" panose="020B0604020202020204" pitchFamily="34" charset="0"/>
                  <a:ea typeface="Times New Roman" panose="02020603050405020304" pitchFamily="18" charset="0"/>
                  <a:cs typeface="Arial" panose="020B0604020202020204" pitchFamily="34" charset="0"/>
                </a:rPr>
                <a:t>Matematik</a:t>
              </a:r>
              <a:endParaRPr lang="en-ID" sz="2200" b="1" dirty="0">
                <a:effectLst/>
                <a:latin typeface="Arial" panose="020B0604020202020204" pitchFamily="34" charset="0"/>
                <a:ea typeface="Times New Roman" panose="02020603050405020304" pitchFamily="18" charset="0"/>
                <a:cs typeface="Arial" panose="020B0604020202020204" pitchFamily="34" charset="0"/>
              </a:endParaRPr>
            </a:p>
            <a:p>
              <a:pPr algn="ctr"/>
              <a:endParaRPr lang="en-US" sz="20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n-ID"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id-ID"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27" name="Picture 26" descr="Hasil gambar untuk gambar dan kata motivasi belajar">
            <a:extLst>
              <a:ext uri="{FF2B5EF4-FFF2-40B4-BE49-F238E27FC236}">
                <a16:creationId xmlns:a16="http://schemas.microsoft.com/office/drawing/2014/main" id="{65813F8B-C31B-4CFF-8270-43B1C06F23F8}"/>
              </a:ext>
            </a:extLst>
          </p:cNvPr>
          <p:cNvPicPr/>
          <p:nvPr/>
        </p:nvPicPr>
        <p:blipFill rotWithShape="1">
          <a:blip r:embed="rId4">
            <a:extLst>
              <a:ext uri="{28A0092B-C50C-407E-A947-70E740481C1C}">
                <a14:useLocalDpi xmlns:a14="http://schemas.microsoft.com/office/drawing/2010/main" val="0"/>
              </a:ext>
            </a:extLst>
          </a:blip>
          <a:srcRect t="22666" b="28000"/>
          <a:stretch/>
        </p:blipFill>
        <p:spPr bwMode="auto">
          <a:xfrm>
            <a:off x="457200" y="4231479"/>
            <a:ext cx="3748583" cy="23572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280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0-#ppt_w/2"/>
                                          </p:val>
                                        </p:tav>
                                        <p:tav tm="100000">
                                          <p:val>
                                            <p:strVal val="#ppt_x"/>
                                          </p:val>
                                        </p:tav>
                                      </p:tavLst>
                                    </p:anim>
                                    <p:anim calcmode="lin" valueType="num">
                                      <p:cBhvr additive="base">
                                        <p:cTn id="31"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9F14E73-523D-4177-BFF9-417A19AEB71E}"/>
              </a:ext>
            </a:extLst>
          </p:cNvPr>
          <p:cNvGrpSpPr/>
          <p:nvPr/>
        </p:nvGrpSpPr>
        <p:grpSpPr>
          <a:xfrm>
            <a:off x="611560" y="188640"/>
            <a:ext cx="7704856" cy="1442928"/>
            <a:chOff x="611560" y="188640"/>
            <a:chExt cx="7704856" cy="1442928"/>
          </a:xfrm>
        </p:grpSpPr>
        <p:sp>
          <p:nvSpPr>
            <p:cNvPr id="14" name="Thought Bubble: Cloud 13">
              <a:extLst>
                <a:ext uri="{FF2B5EF4-FFF2-40B4-BE49-F238E27FC236}">
                  <a16:creationId xmlns:a16="http://schemas.microsoft.com/office/drawing/2014/main" id="{1AF0094B-09FF-40F2-98A8-49B8F9C4257A}"/>
                </a:ext>
              </a:extLst>
            </p:cNvPr>
            <p:cNvSpPr/>
            <p:nvPr/>
          </p:nvSpPr>
          <p:spPr>
            <a:xfrm>
              <a:off x="611560" y="188640"/>
              <a:ext cx="5256584" cy="1311275"/>
            </a:xfrm>
            <a:prstGeom prst="cloudCallout">
              <a:avLst>
                <a:gd name="adj1" fmla="val 61235"/>
                <a:gd name="adj2" fmla="val -4023"/>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B</a:t>
              </a:r>
              <a:r>
                <a:rPr lang="en-US" sz="1200" b="1"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Sekarang</a:t>
              </a:r>
              <a:r>
                <a:rPr lang="en-US" sz="24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mari</a:t>
              </a:r>
              <a:r>
                <a:rPr lang="en-US" sz="24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kita</a:t>
              </a:r>
              <a:r>
                <a:rPr lang="en-US" sz="24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pelajari</a:t>
              </a:r>
              <a:r>
                <a:rPr lang="en-US" sz="24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Pemahaman</a:t>
              </a:r>
              <a:r>
                <a:rPr lang="en-US" sz="24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Matematis</a:t>
              </a:r>
              <a:r>
                <a:rPr lang="en-US" sz="24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2400" dirty="0">
                <a:effectLst/>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EC6033EE-B414-4E19-8596-AFFC17904D5E}"/>
                </a:ext>
              </a:extLst>
            </p:cNvPr>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588224" y="267672"/>
              <a:ext cx="1728192" cy="1363896"/>
            </a:xfrm>
            <a:prstGeom prst="rect">
              <a:avLst/>
            </a:prstGeom>
          </p:spPr>
        </p:pic>
      </p:grpSp>
      <p:grpSp>
        <p:nvGrpSpPr>
          <p:cNvPr id="6" name="Group 5">
            <a:extLst>
              <a:ext uri="{FF2B5EF4-FFF2-40B4-BE49-F238E27FC236}">
                <a16:creationId xmlns:a16="http://schemas.microsoft.com/office/drawing/2014/main" id="{97E40B68-8122-494D-ABE6-85FFA9403706}"/>
              </a:ext>
            </a:extLst>
          </p:cNvPr>
          <p:cNvGrpSpPr/>
          <p:nvPr/>
        </p:nvGrpSpPr>
        <p:grpSpPr>
          <a:xfrm>
            <a:off x="596076" y="1487205"/>
            <a:ext cx="8296405" cy="2735306"/>
            <a:chOff x="596076" y="1487205"/>
            <a:chExt cx="8296405" cy="2735306"/>
          </a:xfrm>
        </p:grpSpPr>
        <p:grpSp>
          <p:nvGrpSpPr>
            <p:cNvPr id="3" name="Group 2">
              <a:extLst>
                <a:ext uri="{FF2B5EF4-FFF2-40B4-BE49-F238E27FC236}">
                  <a16:creationId xmlns:a16="http://schemas.microsoft.com/office/drawing/2014/main" id="{6CA5B531-B4FE-4FCA-B0C5-8848CDE495EF}"/>
                </a:ext>
              </a:extLst>
            </p:cNvPr>
            <p:cNvGrpSpPr/>
            <p:nvPr/>
          </p:nvGrpSpPr>
          <p:grpSpPr>
            <a:xfrm>
              <a:off x="611560" y="1487205"/>
              <a:ext cx="8280921" cy="2228612"/>
              <a:chOff x="611560" y="1487205"/>
              <a:chExt cx="8280921" cy="2228612"/>
            </a:xfrm>
          </p:grpSpPr>
          <p:sp>
            <p:nvSpPr>
              <p:cNvPr id="16" name="Speech Bubble: Rectangle with Corners Rounded 15">
                <a:extLst>
                  <a:ext uri="{FF2B5EF4-FFF2-40B4-BE49-F238E27FC236}">
                    <a16:creationId xmlns:a16="http://schemas.microsoft.com/office/drawing/2014/main" id="{4DC91817-EBEE-469E-A6A4-3A98F94EDAC4}"/>
                  </a:ext>
                </a:extLst>
              </p:cNvPr>
              <p:cNvSpPr/>
              <p:nvPr/>
            </p:nvSpPr>
            <p:spPr>
              <a:xfrm>
                <a:off x="2483768" y="1627585"/>
                <a:ext cx="6408713" cy="2088232"/>
              </a:xfrm>
              <a:prstGeom prst="wedgeRoundRectCallout">
                <a:avLst>
                  <a:gd name="adj1" fmla="val -51479"/>
                  <a:gd name="adj2" fmla="val 80299"/>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endParaRPr lang="en-US" sz="1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2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2400"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Muncul</a:t>
                </a:r>
                <a:r>
                  <a:rPr lang="en-US" sz="24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pertanyaan</a:t>
                </a:r>
                <a:r>
                  <a:rPr lang="en-US" sz="24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ID" sz="2400" dirty="0">
                  <a:solidFill>
                    <a:srgbClr val="0000FF"/>
                  </a:solidFill>
                  <a:effectLst/>
                  <a:ea typeface="Times New Roman" panose="02020603050405020304" pitchFamily="18" charset="0"/>
                  <a:cs typeface="Times New Roman" panose="02020603050405020304" pitchFamily="18" charset="0"/>
                </a:endParaRPr>
              </a:p>
              <a:p>
                <a:pPr marL="174625" indent="-174625" algn="l"/>
                <a:r>
                  <a:rPr lang="en-US" sz="2400" kern="100" dirty="0">
                    <a:solidFill>
                      <a:srgbClr val="0000FF"/>
                    </a:solidFill>
                    <a:effectLst/>
                    <a:latin typeface="Arial" panose="020B0604020202020204" pitchFamily="34" charset="0"/>
                    <a:ea typeface="SimSun" panose="02010600030101010101" pitchFamily="2" charset="-122"/>
                  </a:rPr>
                  <a:t>1.Mengapa </a:t>
                </a:r>
                <a:r>
                  <a:rPr lang="en-US" sz="2400" kern="100" dirty="0" err="1">
                    <a:solidFill>
                      <a:srgbClr val="0000FF"/>
                    </a:solidFill>
                    <a:effectLst/>
                    <a:latin typeface="Arial" panose="020B0604020202020204" pitchFamily="34" charset="0"/>
                    <a:ea typeface="SimSun" panose="02010600030101010101" pitchFamily="2" charset="-122"/>
                  </a:rPr>
                  <a:t>Pemahaman</a:t>
                </a:r>
                <a:r>
                  <a:rPr lang="en-US" sz="2400" kern="100" dirty="0">
                    <a:solidFill>
                      <a:srgbClr val="0000FF"/>
                    </a:solidFill>
                    <a:effectLst/>
                    <a:latin typeface="Arial" panose="020B0604020202020204" pitchFamily="34" charset="0"/>
                    <a:ea typeface="SimSun" panose="02010600030101010101" pitchFamily="2" charset="-122"/>
                  </a:rPr>
                  <a:t> </a:t>
                </a:r>
                <a:r>
                  <a:rPr lang="en-US" sz="2400" kern="100" dirty="0" err="1">
                    <a:solidFill>
                      <a:srgbClr val="0000FF"/>
                    </a:solidFill>
                    <a:effectLst/>
                    <a:latin typeface="Arial" panose="020B0604020202020204" pitchFamily="34" charset="0"/>
                    <a:ea typeface="SimSun" panose="02010600030101010101" pitchFamily="2" charset="-122"/>
                  </a:rPr>
                  <a:t>Matematis</a:t>
                </a:r>
                <a:r>
                  <a:rPr lang="en-US" sz="2400" kern="100" dirty="0">
                    <a:solidFill>
                      <a:srgbClr val="0000FF"/>
                    </a:solidFill>
                    <a:effectLst/>
                    <a:latin typeface="Arial" panose="020B0604020202020204" pitchFamily="34" charset="0"/>
                    <a:ea typeface="SimSun" panose="02010600030101010101" pitchFamily="2" charset="-122"/>
                  </a:rPr>
                  <a:t> </a:t>
                </a:r>
                <a:r>
                  <a:rPr lang="en-US" sz="2400" kern="100" dirty="0" err="1">
                    <a:solidFill>
                      <a:srgbClr val="0000FF"/>
                    </a:solidFill>
                    <a:effectLst/>
                    <a:latin typeface="Arial" panose="020B0604020202020204" pitchFamily="34" charset="0"/>
                    <a:ea typeface="SimSun" panose="02010600030101010101" pitchFamily="2" charset="-122"/>
                  </a:rPr>
                  <a:t>perlu</a:t>
                </a:r>
                <a:endParaRPr lang="en-US" sz="2400" kern="100" dirty="0">
                  <a:solidFill>
                    <a:srgbClr val="0000FF"/>
                  </a:solidFill>
                  <a:latin typeface="Arial" panose="020B0604020202020204" pitchFamily="34" charset="0"/>
                  <a:ea typeface="SimSun" panose="02010600030101010101" pitchFamily="2" charset="-122"/>
                </a:endParaRPr>
              </a:p>
              <a:p>
                <a:pPr marL="174625" indent="-174625" algn="l"/>
                <a:r>
                  <a:rPr lang="en-US" sz="2400" kern="100" dirty="0">
                    <a:solidFill>
                      <a:srgbClr val="0000FF"/>
                    </a:solidFill>
                    <a:effectLst/>
                    <a:latin typeface="Arial" panose="020B0604020202020204" pitchFamily="34" charset="0"/>
                    <a:ea typeface="SimSun" panose="02010600030101010101" pitchFamily="2" charset="-122"/>
                  </a:rPr>
                  <a:t>2.dikuasai/</a:t>
                </a:r>
                <a:r>
                  <a:rPr lang="en-US" sz="2400" kern="100" dirty="0" err="1">
                    <a:solidFill>
                      <a:srgbClr val="0000FF"/>
                    </a:solidFill>
                    <a:effectLst/>
                    <a:latin typeface="Arial" panose="020B0604020202020204" pitchFamily="34" charset="0"/>
                    <a:ea typeface="SimSun" panose="02010600030101010101" pitchFamily="2" charset="-122"/>
                  </a:rPr>
                  <a:t>dipelajari</a:t>
                </a:r>
                <a:r>
                  <a:rPr lang="en-US" sz="2400" kern="100" dirty="0">
                    <a:solidFill>
                      <a:srgbClr val="0000FF"/>
                    </a:solidFill>
                    <a:effectLst/>
                    <a:latin typeface="Arial" panose="020B0604020202020204" pitchFamily="34" charset="0"/>
                    <a:ea typeface="SimSun" panose="02010600030101010101" pitchFamily="2" charset="-122"/>
                  </a:rPr>
                  <a:t> </a:t>
                </a:r>
                <a:r>
                  <a:rPr lang="en-US" sz="2400" kern="100" dirty="0" err="1">
                    <a:solidFill>
                      <a:srgbClr val="0000FF"/>
                    </a:solidFill>
                    <a:effectLst/>
                    <a:latin typeface="Arial" panose="020B0604020202020204" pitchFamily="34" charset="0"/>
                    <a:ea typeface="SimSun" panose="02010600030101010101" pitchFamily="2" charset="-122"/>
                  </a:rPr>
                  <a:t>mahasiswa</a:t>
                </a:r>
                <a:r>
                  <a:rPr lang="en-US" sz="2400" kern="100" dirty="0">
                    <a:solidFill>
                      <a:srgbClr val="0000FF"/>
                    </a:solidFill>
                    <a:effectLst/>
                    <a:latin typeface="Arial" panose="020B0604020202020204" pitchFamily="34" charset="0"/>
                    <a:ea typeface="SimSun" panose="02010600030101010101" pitchFamily="2" charset="-122"/>
                  </a:rPr>
                  <a:t> dan </a:t>
                </a:r>
                <a:r>
                  <a:rPr lang="en-US" sz="2400" kern="100" dirty="0" err="1">
                    <a:solidFill>
                      <a:srgbClr val="0000FF"/>
                    </a:solidFill>
                    <a:effectLst/>
                    <a:latin typeface="Arial" panose="020B0604020202020204" pitchFamily="34" charset="0"/>
                    <a:ea typeface="SimSun" panose="02010600030101010101" pitchFamily="2" charset="-122"/>
                  </a:rPr>
                  <a:t>siswa</a:t>
                </a:r>
                <a:r>
                  <a:rPr lang="en-US" sz="2400" kern="100" dirty="0">
                    <a:solidFill>
                      <a:srgbClr val="0000FF"/>
                    </a:solidFill>
                    <a:effectLst/>
                    <a:latin typeface="Arial" panose="020B0604020202020204" pitchFamily="34" charset="0"/>
                    <a:ea typeface="SimSun" panose="02010600030101010101" pitchFamily="2" charset="-122"/>
                  </a:rPr>
                  <a:t>?</a:t>
                </a:r>
                <a:endParaRPr lang="en-ID" sz="2400" kern="100" dirty="0">
                  <a:solidFill>
                    <a:srgbClr val="0000FF"/>
                  </a:solidFill>
                  <a:effectLst/>
                  <a:latin typeface="Times New Roman" panose="02020603050405020304" pitchFamily="18" charset="0"/>
                  <a:ea typeface="SimSun" panose="02010600030101010101" pitchFamily="2" charset="-122"/>
                </a:endParaRPr>
              </a:p>
              <a:p>
                <a:pPr indent="-180340" algn="l"/>
                <a:r>
                  <a:rPr lang="en-US" sz="2400" kern="100" dirty="0">
                    <a:solidFill>
                      <a:srgbClr val="0000FF"/>
                    </a:solidFill>
                    <a:effectLst/>
                    <a:latin typeface="Arial" panose="020B0604020202020204" pitchFamily="34" charset="0"/>
                    <a:ea typeface="SimSun" panose="02010600030101010101" pitchFamily="2" charset="-122"/>
                  </a:rPr>
                  <a:t>3.  </a:t>
                </a:r>
                <a:r>
                  <a:rPr lang="en-US" sz="2400" kern="100" dirty="0" err="1">
                    <a:solidFill>
                      <a:srgbClr val="0000FF"/>
                    </a:solidFill>
                    <a:effectLst/>
                    <a:latin typeface="Arial" panose="020B0604020202020204" pitchFamily="34" charset="0"/>
                    <a:ea typeface="SimSun" panose="02010600030101010101" pitchFamily="2" charset="-122"/>
                  </a:rPr>
                  <a:t>Apa</a:t>
                </a:r>
                <a:r>
                  <a:rPr lang="en-US" sz="2400" kern="100" dirty="0">
                    <a:solidFill>
                      <a:srgbClr val="0000FF"/>
                    </a:solidFill>
                    <a:effectLst/>
                    <a:latin typeface="Arial" panose="020B0604020202020204" pitchFamily="34" charset="0"/>
                    <a:ea typeface="SimSun" panose="02010600030101010101" pitchFamily="2" charset="-122"/>
                  </a:rPr>
                  <a:t> </a:t>
                </a:r>
                <a:r>
                  <a:rPr lang="en-US" sz="2400" kern="100" dirty="0" err="1">
                    <a:solidFill>
                      <a:srgbClr val="0000FF"/>
                    </a:solidFill>
                    <a:effectLst/>
                    <a:latin typeface="Arial" panose="020B0604020202020204" pitchFamily="34" charset="0"/>
                    <a:ea typeface="SimSun" panose="02010600030101010101" pitchFamily="2" charset="-122"/>
                  </a:rPr>
                  <a:t>pengertian</a:t>
                </a:r>
                <a:r>
                  <a:rPr lang="en-US" sz="2400" kern="100" dirty="0">
                    <a:solidFill>
                      <a:srgbClr val="0000FF"/>
                    </a:solidFill>
                    <a:effectLst/>
                    <a:latin typeface="Arial" panose="020B0604020202020204" pitchFamily="34" charset="0"/>
                    <a:ea typeface="SimSun" panose="02010600030101010101" pitchFamily="2" charset="-122"/>
                  </a:rPr>
                  <a:t> </a:t>
                </a:r>
                <a:r>
                  <a:rPr lang="en-US" sz="2400" kern="100" dirty="0" err="1">
                    <a:solidFill>
                      <a:srgbClr val="0000FF"/>
                    </a:solidFill>
                    <a:effectLst/>
                    <a:latin typeface="Arial" panose="020B0604020202020204" pitchFamily="34" charset="0"/>
                    <a:ea typeface="SimSun" panose="02010600030101010101" pitchFamily="2" charset="-122"/>
                  </a:rPr>
                  <a:t>Pemahaman</a:t>
                </a:r>
                <a:r>
                  <a:rPr lang="en-US" sz="2400" kern="100" dirty="0">
                    <a:solidFill>
                      <a:srgbClr val="0000FF"/>
                    </a:solidFill>
                    <a:effectLst/>
                    <a:latin typeface="Arial" panose="020B0604020202020204" pitchFamily="34" charset="0"/>
                    <a:ea typeface="SimSun" panose="02010600030101010101" pitchFamily="2" charset="-122"/>
                  </a:rPr>
                  <a:t> </a:t>
                </a:r>
                <a:r>
                  <a:rPr lang="en-US" sz="2400" kern="100" dirty="0" err="1">
                    <a:solidFill>
                      <a:srgbClr val="0000FF"/>
                    </a:solidFill>
                    <a:effectLst/>
                    <a:latin typeface="Arial" panose="020B0604020202020204" pitchFamily="34" charset="0"/>
                    <a:ea typeface="SimSun" panose="02010600030101010101" pitchFamily="2" charset="-122"/>
                  </a:rPr>
                  <a:t>Matematis</a:t>
                </a:r>
                <a:r>
                  <a:rPr lang="en-US" sz="2400" kern="100" dirty="0">
                    <a:solidFill>
                      <a:srgbClr val="0000FF"/>
                    </a:solidFill>
                    <a:effectLst/>
                    <a:latin typeface="Arial" panose="020B0604020202020204" pitchFamily="34" charset="0"/>
                    <a:ea typeface="SimSun" panose="02010600030101010101" pitchFamily="2" charset="-122"/>
                  </a:rPr>
                  <a:t>?</a:t>
                </a:r>
                <a:endParaRPr lang="en-ID" sz="2400" kern="100" dirty="0">
                  <a:solidFill>
                    <a:srgbClr val="0000FF"/>
                  </a:solidFill>
                  <a:effectLst/>
                  <a:latin typeface="Times New Roman" panose="02020603050405020304" pitchFamily="18" charset="0"/>
                  <a:ea typeface="SimSun" panose="02010600030101010101" pitchFamily="2" charset="-122"/>
                </a:endParaRPr>
              </a:p>
              <a:p>
                <a:pPr indent="-180340" algn="l"/>
                <a:r>
                  <a:rPr lang="en-US" sz="2400" kern="100" dirty="0">
                    <a:solidFill>
                      <a:srgbClr val="0000FF"/>
                    </a:solidFill>
                    <a:effectLst/>
                    <a:latin typeface="Arial" panose="020B0604020202020204" pitchFamily="34" charset="0"/>
                    <a:ea typeface="SimSun" panose="02010600030101010101" pitchFamily="2" charset="-122"/>
                  </a:rPr>
                  <a:t>4. </a:t>
                </a:r>
                <a:r>
                  <a:rPr lang="en-US" sz="2400" kern="100" dirty="0" err="1">
                    <a:solidFill>
                      <a:srgbClr val="0000FF"/>
                    </a:solidFill>
                    <a:effectLst/>
                    <a:latin typeface="Arial" panose="020B0604020202020204" pitchFamily="34" charset="0"/>
                    <a:ea typeface="SimSun" panose="02010600030101010101" pitchFamily="2" charset="-122"/>
                  </a:rPr>
                  <a:t>Apa</a:t>
                </a:r>
                <a:r>
                  <a:rPr lang="en-US" sz="2400" kern="100" dirty="0">
                    <a:solidFill>
                      <a:srgbClr val="0000FF"/>
                    </a:solidFill>
                    <a:effectLst/>
                    <a:latin typeface="Arial" panose="020B0604020202020204" pitchFamily="34" charset="0"/>
                    <a:ea typeface="SimSun" panose="02010600030101010101" pitchFamily="2" charset="-122"/>
                  </a:rPr>
                  <a:t> </a:t>
                </a:r>
                <a:r>
                  <a:rPr lang="en-US" sz="2400" kern="100" dirty="0" err="1">
                    <a:solidFill>
                      <a:srgbClr val="0000FF"/>
                    </a:solidFill>
                    <a:effectLst/>
                    <a:latin typeface="Arial" panose="020B0604020202020204" pitchFamily="34" charset="0"/>
                    <a:ea typeface="SimSun" panose="02010600030101010101" pitchFamily="2" charset="-122"/>
                  </a:rPr>
                  <a:t>indikatornya</a:t>
                </a:r>
                <a:r>
                  <a:rPr lang="en-US" sz="2400" kern="100" dirty="0">
                    <a:solidFill>
                      <a:srgbClr val="0000FF"/>
                    </a:solidFill>
                    <a:effectLst/>
                    <a:latin typeface="Arial" panose="020B0604020202020204" pitchFamily="34" charset="0"/>
                    <a:ea typeface="SimSun" panose="02010600030101010101" pitchFamily="2" charset="-122"/>
                  </a:rPr>
                  <a:t>?</a:t>
                </a:r>
                <a:endParaRPr lang="en-ID" sz="2400" kern="100" dirty="0">
                  <a:solidFill>
                    <a:srgbClr val="0000FF"/>
                  </a:solidFill>
                  <a:effectLst/>
                  <a:latin typeface="Times New Roman" panose="02020603050405020304" pitchFamily="18" charset="0"/>
                  <a:ea typeface="SimSun" panose="02010600030101010101" pitchFamily="2" charset="-122"/>
                </a:endParaRPr>
              </a:p>
              <a:p>
                <a:pPr>
                  <a:lnSpc>
                    <a:spcPct val="115000"/>
                  </a:lnSpc>
                  <a:spcAft>
                    <a:spcPts val="1000"/>
                  </a:spcAft>
                </a:pPr>
                <a:r>
                  <a:rPr lang="en-US" sz="1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A3036D94-6521-474D-8690-8A87403D7E5C}"/>
                  </a:ext>
                </a:extLst>
              </p:cNvPr>
              <p:cNvPicPr/>
              <p:nvPr/>
            </p:nvPicPr>
            <p:blipFill rotWithShape="1">
              <a:blip r:embed="rId5" cstate="print">
                <a:extLst>
                  <a:ext uri="{28A0092B-C50C-407E-A947-70E740481C1C}">
                    <a14:useLocalDpi xmlns:a14="http://schemas.microsoft.com/office/drawing/2010/main" val="0"/>
                  </a:ext>
                </a:extLst>
              </a:blip>
              <a:srcRect b="17431"/>
              <a:stretch/>
            </p:blipFill>
            <p:spPr bwMode="auto">
              <a:xfrm>
                <a:off x="611560" y="1487205"/>
                <a:ext cx="1512168" cy="1363896"/>
              </a:xfrm>
              <a:prstGeom prst="rect">
                <a:avLst/>
              </a:prstGeom>
              <a:noFill/>
              <a:ln>
                <a:noFill/>
              </a:ln>
              <a:extLst>
                <a:ext uri="{53640926-AAD7-44D8-BBD7-CCE9431645EC}">
                  <a14:shadowObscured xmlns:a14="http://schemas.microsoft.com/office/drawing/2010/main"/>
                </a:ext>
              </a:extLst>
            </p:spPr>
          </p:pic>
        </p:grpSp>
        <p:pic>
          <p:nvPicPr>
            <p:cNvPr id="19" name="Picture 18" descr="Hasil gambar untuk pasti bisa">
              <a:extLst>
                <a:ext uri="{FF2B5EF4-FFF2-40B4-BE49-F238E27FC236}">
                  <a16:creationId xmlns:a16="http://schemas.microsoft.com/office/drawing/2014/main" id="{142DE967-FBA3-4078-BBE9-41C3E621CC1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96076" y="2911236"/>
              <a:ext cx="1543135" cy="1311275"/>
            </a:xfrm>
            <a:prstGeom prst="rect">
              <a:avLst/>
            </a:prstGeom>
            <a:noFill/>
            <a:ln>
              <a:noFill/>
            </a:ln>
          </p:spPr>
        </p:pic>
      </p:grpSp>
      <p:grpSp>
        <p:nvGrpSpPr>
          <p:cNvPr id="7" name="Group 6">
            <a:extLst>
              <a:ext uri="{FF2B5EF4-FFF2-40B4-BE49-F238E27FC236}">
                <a16:creationId xmlns:a16="http://schemas.microsoft.com/office/drawing/2014/main" id="{7A4F8859-A255-45DD-BD1D-B60DE97985A3}"/>
              </a:ext>
            </a:extLst>
          </p:cNvPr>
          <p:cNvGrpSpPr/>
          <p:nvPr/>
        </p:nvGrpSpPr>
        <p:grpSpPr>
          <a:xfrm>
            <a:off x="219943" y="3779652"/>
            <a:ext cx="8617332" cy="2797965"/>
            <a:chOff x="219943" y="3779652"/>
            <a:chExt cx="8617332" cy="2797965"/>
          </a:xfrm>
        </p:grpSpPr>
        <p:sp>
          <p:nvSpPr>
            <p:cNvPr id="17" name="Speech Bubble: Rectangle with Corners Rounded 16">
              <a:extLst>
                <a:ext uri="{FF2B5EF4-FFF2-40B4-BE49-F238E27FC236}">
                  <a16:creationId xmlns:a16="http://schemas.microsoft.com/office/drawing/2014/main" id="{ED451598-3FF7-4659-9EDC-429B6D0FB940}"/>
                </a:ext>
              </a:extLst>
            </p:cNvPr>
            <p:cNvSpPr/>
            <p:nvPr/>
          </p:nvSpPr>
          <p:spPr>
            <a:xfrm>
              <a:off x="219943" y="4421981"/>
              <a:ext cx="4208041" cy="1940155"/>
            </a:xfrm>
            <a:prstGeom prst="wedgeRoundRectCallout">
              <a:avLst>
                <a:gd name="adj1" fmla="val 35436"/>
                <a:gd name="adj2" fmla="val 62879"/>
                <a:gd name="adj3" fmla="val 16667"/>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US" sz="12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id-ID" sz="11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Tuliskan</a:t>
              </a:r>
              <a:r>
                <a:rPr lang="en-US" sz="2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jawaban</a:t>
              </a:r>
              <a:r>
                <a:rPr lang="en-US" sz="2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teman</a:t>
              </a:r>
              <a:r>
                <a:rPr lang="en-US" sz="2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di </a:t>
              </a:r>
              <a:r>
                <a:rPr lang="en-US" sz="24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sini</a:t>
              </a:r>
              <a:r>
                <a:rPr lang="en-US" sz="2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
              </a:r>
            </a:p>
            <a:p>
              <a:pPr>
                <a:lnSpc>
                  <a:spcPct val="115000"/>
                </a:lnSpc>
                <a:spcAft>
                  <a:spcPts val="1000"/>
                </a:spcAft>
              </a:pPr>
              <a:endPar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11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1100" dirty="0">
                <a:solidFill>
                  <a:srgbClr val="0066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11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1100" dirty="0">
                <a:solidFill>
                  <a:srgbClr val="0066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1100" dirty="0">
                <a:solidFill>
                  <a:srgbClr val="0066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1100" dirty="0">
                <a:solidFill>
                  <a:srgbClr val="0066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ID" sz="1100" dirty="0">
                <a:effectLst/>
                <a:ea typeface="Times New Roman" panose="02020603050405020304" pitchFamily="18" charset="0"/>
                <a:cs typeface="Times New Roman" panose="02020603050405020304" pitchFamily="18" charset="0"/>
              </a:endParaRPr>
            </a:p>
          </p:txBody>
        </p:sp>
        <p:sp>
          <p:nvSpPr>
            <p:cNvPr id="21" name="Speech Bubble: Rectangle with Corners Rounded 20">
              <a:extLst>
                <a:ext uri="{FF2B5EF4-FFF2-40B4-BE49-F238E27FC236}">
                  <a16:creationId xmlns:a16="http://schemas.microsoft.com/office/drawing/2014/main" id="{BA3FCE73-291B-425A-9FF0-4C1F5DDF41D6}"/>
                </a:ext>
              </a:extLst>
            </p:cNvPr>
            <p:cNvSpPr/>
            <p:nvPr/>
          </p:nvSpPr>
          <p:spPr>
            <a:xfrm>
              <a:off x="5577445" y="3779652"/>
              <a:ext cx="3240358" cy="808278"/>
            </a:xfrm>
            <a:prstGeom prst="wedgeRoundRectCallout">
              <a:avLst>
                <a:gd name="adj1" fmla="val 7179"/>
                <a:gd name="adj2" fmla="val 83008"/>
                <a:gd name="adj3" fmla="val 16667"/>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2400" dirty="0">
                <a:solidFill>
                  <a:srgbClr val="9900CC"/>
                </a:solidFill>
                <a:latin typeface="Arial" panose="020B0604020202020204" pitchFamily="34" charset="0"/>
                <a:ea typeface="Times New Roman" panose="02020603050405020304" pitchFamily="18" charset="0"/>
                <a:cs typeface="Times New Roman" panose="02020603050405020304" pitchFamily="18" charset="0"/>
              </a:endParaRPr>
            </a:p>
            <a:p>
              <a:r>
                <a:rPr lang="en-US" sz="2200"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Mari </a:t>
              </a:r>
              <a:r>
                <a:rPr lang="en-US" sz="2200"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kita</a:t>
              </a:r>
              <a:r>
                <a:rPr lang="en-US" sz="2200"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bandingkan</a:t>
              </a:r>
              <a:r>
                <a:rPr lang="en-US" sz="2200"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dengan</a:t>
              </a:r>
              <a:r>
                <a:rPr lang="en-US" sz="2200"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uraian</a:t>
              </a:r>
              <a:r>
                <a:rPr lang="en-US" sz="2200"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rPr>
                <a:t>berikut</a:t>
              </a:r>
              <a:endParaRPr lang="en-US" sz="2200" dirty="0">
                <a:solidFill>
                  <a:srgbClr val="9900CC"/>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2200" dirty="0">
                <a:solidFill>
                  <a:srgbClr val="9900CC"/>
                </a:solidFill>
                <a:latin typeface="Arial" panose="020B0604020202020204" pitchFamily="34" charset="0"/>
                <a:ea typeface="Times New Roman" panose="02020603050405020304" pitchFamily="18" charset="0"/>
                <a:cs typeface="Times New Roman" panose="02020603050405020304" pitchFamily="18" charset="0"/>
              </a:endParaRPr>
            </a:p>
            <a:p>
              <a:endParaRPr lang="en-ID" sz="2400" dirty="0">
                <a:solidFill>
                  <a:srgbClr val="9900CC"/>
                </a:solidFill>
                <a:effectLst/>
                <a:ea typeface="Times New Roman" panose="02020603050405020304" pitchFamily="18" charset="0"/>
                <a:cs typeface="Times New Roman" panose="02020603050405020304" pitchFamily="18" charset="0"/>
              </a:endParaRPr>
            </a:p>
            <a:p>
              <a:pPr algn="ctr">
                <a:lnSpc>
                  <a:spcPct val="115000"/>
                </a:lnSpc>
                <a:spcAft>
                  <a:spcPts val="1000"/>
                </a:spcAft>
              </a:pPr>
              <a:r>
                <a:rPr lang="id-ID" sz="1100" dirty="0">
                  <a:effectLst/>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2F2D205-4BB9-4E94-B0A0-18AFDA296FB9}"/>
                </a:ext>
              </a:extLst>
            </p:cNvPr>
            <p:cNvPicPr/>
            <p:nvPr/>
          </p:nvPicPr>
          <p:blipFill>
            <a:blip r:embed="rId7"/>
            <a:srcRect/>
            <a:stretch>
              <a:fillRect/>
            </a:stretch>
          </p:blipFill>
          <p:spPr bwMode="auto">
            <a:xfrm>
              <a:off x="4651958" y="4574647"/>
              <a:ext cx="2522948" cy="1938563"/>
            </a:xfrm>
            <a:prstGeom prst="rect">
              <a:avLst/>
            </a:prstGeom>
            <a:noFill/>
            <a:ln w="9525">
              <a:noFill/>
              <a:miter lim="800000"/>
              <a:headEnd/>
              <a:tailEnd/>
            </a:ln>
          </p:spPr>
        </p:pic>
        <p:grpSp>
          <p:nvGrpSpPr>
            <p:cNvPr id="4" name="Group 3">
              <a:extLst>
                <a:ext uri="{FF2B5EF4-FFF2-40B4-BE49-F238E27FC236}">
                  <a16:creationId xmlns:a16="http://schemas.microsoft.com/office/drawing/2014/main" id="{1ACE3FC5-57C2-4BF4-B014-C91324A6A41A}"/>
                </a:ext>
              </a:extLst>
            </p:cNvPr>
            <p:cNvGrpSpPr/>
            <p:nvPr/>
          </p:nvGrpSpPr>
          <p:grpSpPr>
            <a:xfrm>
              <a:off x="7292581" y="4849425"/>
              <a:ext cx="1544694" cy="1728192"/>
              <a:chOff x="7292581" y="4849425"/>
              <a:chExt cx="1544694" cy="1728192"/>
            </a:xfrm>
          </p:grpSpPr>
          <p:pic>
            <p:nvPicPr>
              <p:cNvPr id="12" name="Gambar 42">
                <a:extLst>
                  <a:ext uri="{FF2B5EF4-FFF2-40B4-BE49-F238E27FC236}">
                    <a16:creationId xmlns:a16="http://schemas.microsoft.com/office/drawing/2014/main" id="{C7344971-F0E4-4FB2-9952-4115F5AE346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l="59335"/>
              <a:stretch>
                <a:fillRect/>
              </a:stretch>
            </p:blipFill>
            <p:spPr bwMode="auto">
              <a:xfrm>
                <a:off x="7292581" y="4849425"/>
                <a:ext cx="1041684" cy="1728192"/>
              </a:xfrm>
              <a:prstGeom prst="rect">
                <a:avLst/>
              </a:prstGeom>
              <a:solidFill>
                <a:srgbClr val="FFCCFF"/>
              </a:solidFill>
              <a:ln>
                <a:noFill/>
              </a:ln>
            </p:spPr>
          </p:pic>
          <p:sp>
            <p:nvSpPr>
              <p:cNvPr id="13" name="Kotak Teks 43">
                <a:extLst>
                  <a:ext uri="{FF2B5EF4-FFF2-40B4-BE49-F238E27FC236}">
                    <a16:creationId xmlns:a16="http://schemas.microsoft.com/office/drawing/2014/main" id="{D763BCE0-2E06-45B0-8CBE-276F2FF17124}"/>
                  </a:ext>
                </a:extLst>
              </p:cNvPr>
              <p:cNvSpPr txBox="1">
                <a:spLocks noChangeArrowheads="1"/>
              </p:cNvSpPr>
              <p:nvPr/>
            </p:nvSpPr>
            <p:spPr bwMode="auto">
              <a:xfrm>
                <a:off x="8082904" y="4849425"/>
                <a:ext cx="754371" cy="1728192"/>
              </a:xfrm>
              <a:prstGeom prst="rect">
                <a:avLst/>
              </a:prstGeom>
              <a:solidFill>
                <a:srgbClr val="FFCCFF"/>
              </a:solidFill>
              <a:ln w="9525">
                <a:noFill/>
                <a:miter lim="800000"/>
                <a:headEnd/>
                <a:tailEnd/>
              </a:ln>
            </p:spPr>
            <p:txBody>
              <a:bodyPr rot="0" vert="vert270" wrap="square" lIns="91440" tIns="45720" rIns="91440" bIns="45720" anchor="t" anchorCtr="0" upright="1">
                <a:noAutofit/>
              </a:bodyPr>
              <a:lstStyle/>
              <a:p>
                <a:pPr algn="ctr">
                  <a:lnSpc>
                    <a:spcPct val="115000"/>
                  </a:lnSpc>
                  <a:spcAft>
                    <a:spcPts val="1000"/>
                  </a:spcAf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SEMANGAT !!!</a:t>
                </a:r>
                <a:endParaRPr lang="en-ID"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16930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811FBC07-0CFF-4B06-8985-CAE132129961}"/>
              </a:ext>
            </a:extLst>
          </p:cNvPr>
          <p:cNvSpPr/>
          <p:nvPr/>
        </p:nvSpPr>
        <p:spPr>
          <a:xfrm>
            <a:off x="611560" y="266506"/>
            <a:ext cx="7920880" cy="2946470"/>
          </a:xfrm>
          <a:prstGeom prst="flowChartAlternateProcess">
            <a:avLst/>
          </a:prstGeom>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dirty="0">
                <a:solidFill>
                  <a:srgbClr val="006600"/>
                </a:solidFill>
                <a:latin typeface="Arial" panose="020B0604020202020204" pitchFamily="34" charset="0"/>
                <a:cs typeface="Arial" panose="020B0604020202020204" pitchFamily="34" charset="0"/>
              </a:rPr>
              <a:t>1.   Pentingnya p</a:t>
            </a:r>
            <a:r>
              <a:rPr lang="fi-FI" sz="2400" b="1" dirty="0">
                <a:solidFill>
                  <a:srgbClr val="006600"/>
                </a:solidFill>
                <a:latin typeface="Arial" panose="020B0604020202020204" pitchFamily="34" charset="0"/>
                <a:cs typeface="Arial" panose="020B0604020202020204" pitchFamily="34" charset="0"/>
              </a:rPr>
              <a:t>emahaman </a:t>
            </a:r>
            <a:r>
              <a:rPr lang="id-ID" sz="2400" b="1" dirty="0">
                <a:solidFill>
                  <a:srgbClr val="006600"/>
                </a:solidFill>
                <a:latin typeface="Arial" panose="020B0604020202020204" pitchFamily="34" charset="0"/>
                <a:cs typeface="Arial" panose="020B0604020202020204" pitchFamily="34" charset="0"/>
              </a:rPr>
              <a:t>matemati</a:t>
            </a:r>
            <a:r>
              <a:rPr lang="en-US" sz="2400" b="1" dirty="0">
                <a:solidFill>
                  <a:srgbClr val="006600"/>
                </a:solidFill>
                <a:latin typeface="Arial" panose="020B0604020202020204" pitchFamily="34" charset="0"/>
                <a:cs typeface="Arial" panose="020B0604020202020204" pitchFamily="34" charset="0"/>
              </a:rPr>
              <a:t>s</a:t>
            </a:r>
            <a:endParaRPr lang="en-ID" sz="2400" dirty="0">
              <a:solidFill>
                <a:srgbClr val="006600"/>
              </a:solidFill>
              <a:latin typeface="Arial" panose="020B0604020202020204" pitchFamily="34" charset="0"/>
              <a:cs typeface="Arial" panose="020B0604020202020204" pitchFamily="34" charset="0"/>
            </a:endParaRPr>
          </a:p>
          <a:p>
            <a:pPr marL="271463" lvl="0" indent="-271463"/>
            <a:r>
              <a:rPr lang="en-US" sz="2400" dirty="0" err="1">
                <a:solidFill>
                  <a:srgbClr val="006600"/>
                </a:solidFill>
                <a:latin typeface="Arial" panose="020B0604020202020204" pitchFamily="34" charset="0"/>
                <a:cs typeface="Arial" panose="020B0604020202020204" pitchFamily="34" charset="0"/>
              </a:rPr>
              <a:t>a.Karena</a:t>
            </a:r>
            <a:r>
              <a:rPr lang="en-US" sz="2400" dirty="0">
                <a:solidFill>
                  <a:srgbClr val="006600"/>
                </a:solidFill>
                <a:latin typeface="Arial" panose="020B0604020202020204" pitchFamily="34" charset="0"/>
                <a:cs typeface="Arial" panose="020B0604020202020204" pitchFamily="34" charset="0"/>
              </a:rPr>
              <a:t> </a:t>
            </a:r>
            <a:r>
              <a:rPr lang="id-ID" sz="2400" dirty="0">
                <a:solidFill>
                  <a:srgbClr val="006600"/>
                </a:solidFill>
                <a:latin typeface="Arial" panose="020B0604020202020204" pitchFamily="34" charset="0"/>
                <a:cs typeface="Arial" panose="020B0604020202020204" pitchFamily="34" charset="0"/>
              </a:rPr>
              <a:t>termuat dalam kurikulum</a:t>
            </a:r>
            <a:r>
              <a:rPr lang="en-US" sz="2400" dirty="0">
                <a:solidFill>
                  <a:srgbClr val="006600"/>
                </a:solidFill>
                <a:latin typeface="Arial" panose="020B0604020202020204" pitchFamily="34" charset="0"/>
                <a:cs typeface="Arial" panose="020B0604020202020204" pitchFamily="34" charset="0"/>
              </a:rPr>
              <a:t> dan </a:t>
            </a:r>
            <a:r>
              <a:rPr lang="id-ID" sz="2400" dirty="0">
                <a:solidFill>
                  <a:srgbClr val="006600"/>
                </a:solidFill>
                <a:latin typeface="Arial" panose="020B0604020202020204" pitchFamily="34" charset="0"/>
                <a:cs typeface="Arial" panose="020B0604020202020204" pitchFamily="34" charset="0"/>
              </a:rPr>
              <a:t>tujuan pembelajaran matematika (Kurikulum 2013, NCTM);</a:t>
            </a:r>
            <a:endParaRPr lang="en-ID" sz="2400" dirty="0">
              <a:solidFill>
                <a:srgbClr val="006600"/>
              </a:solidFill>
              <a:latin typeface="Arial" panose="020B0604020202020204" pitchFamily="34" charset="0"/>
              <a:cs typeface="Arial" panose="020B0604020202020204" pitchFamily="34" charset="0"/>
            </a:endParaRPr>
          </a:p>
          <a:p>
            <a:pPr marL="271463" lvl="0" indent="-271463"/>
            <a:r>
              <a:rPr lang="en-US" sz="2400" dirty="0">
                <a:solidFill>
                  <a:srgbClr val="006600"/>
                </a:solidFill>
                <a:latin typeface="Arial" panose="020B0604020202020204" pitchFamily="34" charset="0"/>
                <a:cs typeface="Arial" panose="020B0604020202020204" pitchFamily="34" charset="0"/>
              </a:rPr>
              <a:t>b.</a:t>
            </a:r>
            <a:r>
              <a:rPr lang="id-ID" sz="2400" dirty="0">
                <a:solidFill>
                  <a:srgbClr val="006600"/>
                </a:solidFill>
                <a:latin typeface="Arial" panose="020B0604020202020204" pitchFamily="34" charset="0"/>
                <a:cs typeface="Arial" panose="020B0604020202020204" pitchFamily="34" charset="0"/>
              </a:rPr>
              <a:t>Mendasari pengembangan kemampuan matematik lainnya; </a:t>
            </a:r>
            <a:endParaRPr lang="en-ID" sz="2400" dirty="0">
              <a:solidFill>
                <a:srgbClr val="006600"/>
              </a:solidFill>
              <a:latin typeface="Arial" panose="020B0604020202020204" pitchFamily="34" charset="0"/>
              <a:cs typeface="Arial" panose="020B0604020202020204" pitchFamily="34" charset="0"/>
            </a:endParaRPr>
          </a:p>
          <a:p>
            <a:pPr marL="457200" indent="-457200">
              <a:buAutoNum type="alphaLcPeriod" startAt="3"/>
            </a:pPr>
            <a:r>
              <a:rPr lang="id-ID" sz="2400" dirty="0">
                <a:solidFill>
                  <a:srgbClr val="006600"/>
                </a:solidFill>
                <a:latin typeface="Arial" panose="020B0604020202020204" pitchFamily="34" charset="0"/>
                <a:cs typeface="Arial" panose="020B0604020202020204" pitchFamily="34" charset="0"/>
              </a:rPr>
              <a:t>Membantu penyelesaian masalah bidang  studi lain dan masalah sehari-hari.</a:t>
            </a:r>
            <a:endParaRPr lang="en-US" sz="2400" dirty="0">
              <a:solidFill>
                <a:srgbClr val="006600"/>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A39B70E9-0281-405B-A167-A6BBAC3680E9}"/>
              </a:ext>
            </a:extLst>
          </p:cNvPr>
          <p:cNvGrpSpPr/>
          <p:nvPr/>
        </p:nvGrpSpPr>
        <p:grpSpPr>
          <a:xfrm>
            <a:off x="242519" y="3356992"/>
            <a:ext cx="8658962" cy="3378518"/>
            <a:chOff x="242519" y="3356992"/>
            <a:chExt cx="8658962" cy="3378518"/>
          </a:xfrm>
        </p:grpSpPr>
        <p:sp>
          <p:nvSpPr>
            <p:cNvPr id="2" name="Speech Bubble: Rectangle with Corners Rounded 1">
              <a:extLst>
                <a:ext uri="{FF2B5EF4-FFF2-40B4-BE49-F238E27FC236}">
                  <a16:creationId xmlns:a16="http://schemas.microsoft.com/office/drawing/2014/main" id="{BB1482D6-9AB2-4DA2-85A8-98E16927A53C}"/>
                </a:ext>
              </a:extLst>
            </p:cNvPr>
            <p:cNvSpPr/>
            <p:nvPr/>
          </p:nvSpPr>
          <p:spPr>
            <a:xfrm>
              <a:off x="1988713" y="3356992"/>
              <a:ext cx="6912768" cy="3378518"/>
            </a:xfrm>
            <a:prstGeom prst="wedgeRoundRectCallout">
              <a:avLst>
                <a:gd name="adj1" fmla="val -57281"/>
                <a:gd name="adj2" fmla="val 50757"/>
                <a:gd name="adj3" fmla="val 16667"/>
              </a:avLst>
            </a:prstGeom>
            <a:solidFill>
              <a:srgbClr val="CC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200" b="1" dirty="0">
                  <a:solidFill>
                    <a:srgbClr val="0000FF"/>
                  </a:solidFill>
                  <a:latin typeface="Arial" panose="020B0604020202020204" pitchFamily="34" charset="0"/>
                  <a:cs typeface="Arial" panose="020B0604020202020204" pitchFamily="34" charset="0"/>
                </a:rPr>
                <a:t>Indikator Pemahaman matemati</a:t>
              </a:r>
              <a:r>
                <a:rPr lang="en-US" sz="2200" b="1" dirty="0">
                  <a:solidFill>
                    <a:srgbClr val="0000FF"/>
                  </a:solidFill>
                  <a:latin typeface="Arial" panose="020B0604020202020204" pitchFamily="34" charset="0"/>
                  <a:cs typeface="Arial" panose="020B0604020202020204" pitchFamily="34" charset="0"/>
                </a:rPr>
                <a:t>s</a:t>
              </a:r>
              <a:endParaRPr lang="en-ID" sz="2200" b="1" dirty="0">
                <a:solidFill>
                  <a:srgbClr val="0000FF"/>
                </a:solidFill>
                <a:latin typeface="Arial" panose="020B0604020202020204" pitchFamily="34" charset="0"/>
                <a:cs typeface="Arial" panose="020B0604020202020204" pitchFamily="34" charset="0"/>
              </a:endParaRPr>
            </a:p>
            <a:p>
              <a:pPr marL="271463" lvl="0" indent="-271463"/>
              <a:r>
                <a:rPr lang="fi-FI" sz="2200" dirty="0">
                  <a:solidFill>
                    <a:srgbClr val="0000FF"/>
                  </a:solidFill>
                  <a:latin typeface="Arial" panose="020B0604020202020204" pitchFamily="34" charset="0"/>
                  <a:cs typeface="Arial" panose="020B0604020202020204" pitchFamily="34" charset="0"/>
                </a:rPr>
                <a:t>a.Pemahaman </a:t>
              </a:r>
              <a:r>
                <a:rPr lang="id-ID" sz="2200" dirty="0">
                  <a:solidFill>
                    <a:srgbClr val="0000FF"/>
                  </a:solidFill>
                  <a:latin typeface="Arial" panose="020B0604020202020204" pitchFamily="34" charset="0"/>
                  <a:cs typeface="Arial" panose="020B0604020202020204" pitchFamily="34" charset="0"/>
                </a:rPr>
                <a:t>(rendah): </a:t>
              </a:r>
              <a:r>
                <a:rPr lang="fi-FI" sz="2200" dirty="0">
                  <a:solidFill>
                    <a:srgbClr val="0000FF"/>
                  </a:solidFill>
                  <a:latin typeface="Arial" panose="020B0604020202020204" pitchFamily="34" charset="0"/>
                  <a:cs typeface="Arial" panose="020B0604020202020204" pitchFamily="34" charset="0"/>
                </a:rPr>
                <a:t>mekanikal</a:t>
              </a:r>
              <a:r>
                <a:rPr lang="id-ID" sz="2200" dirty="0">
                  <a:solidFill>
                    <a:srgbClr val="0000FF"/>
                  </a:solidFill>
                  <a:latin typeface="Arial" panose="020B0604020202020204" pitchFamily="34" charset="0"/>
                  <a:cs typeface="Arial" panose="020B0604020202020204" pitchFamily="34" charset="0"/>
                </a:rPr>
                <a:t>, </a:t>
              </a:r>
              <a:r>
                <a:rPr lang="fi-FI" sz="2200" dirty="0">
                  <a:solidFill>
                    <a:srgbClr val="0000FF"/>
                  </a:solidFill>
                  <a:latin typeface="Arial" panose="020B0604020202020204" pitchFamily="34" charset="0"/>
                  <a:cs typeface="Arial" panose="020B0604020202020204" pitchFamily="34" charset="0"/>
                </a:rPr>
                <a:t>komputa-sional</a:t>
              </a:r>
              <a:r>
                <a:rPr lang="id-ID" sz="2200" dirty="0">
                  <a:solidFill>
                    <a:srgbClr val="0000FF"/>
                  </a:solidFill>
                  <a:latin typeface="Arial" panose="020B0604020202020204" pitchFamily="34" charset="0"/>
                  <a:cs typeface="Arial" panose="020B0604020202020204" pitchFamily="34" charset="0"/>
                </a:rPr>
                <a:t>,</a:t>
              </a:r>
              <a:r>
                <a:rPr lang="fi-FI" sz="2200" dirty="0">
                  <a:solidFill>
                    <a:srgbClr val="0000FF"/>
                  </a:solidFill>
                  <a:latin typeface="Arial" panose="020B0604020202020204" pitchFamily="34" charset="0"/>
                  <a:cs typeface="Arial" panose="020B0604020202020204" pitchFamily="34" charset="0"/>
                </a:rPr>
                <a:t> instrumental</a:t>
              </a:r>
              <a:r>
                <a:rPr lang="id-ID" sz="2200" dirty="0">
                  <a:solidFill>
                    <a:srgbClr val="0000FF"/>
                  </a:solidFill>
                  <a:latin typeface="Arial" panose="020B0604020202020204" pitchFamily="34" charset="0"/>
                  <a:cs typeface="Arial" panose="020B0604020202020204" pitchFamily="34" charset="0"/>
                </a:rPr>
                <a:t>: </a:t>
              </a:r>
              <a:r>
                <a:rPr lang="fi-FI" sz="2200" dirty="0">
                  <a:solidFill>
                    <a:srgbClr val="0000FF"/>
                  </a:solidFill>
                  <a:latin typeface="Arial" panose="020B0604020202020204" pitchFamily="34" charset="0"/>
                  <a:cs typeface="Arial" panose="020B0604020202020204" pitchFamily="34" charset="0"/>
                </a:rPr>
                <a:t>mengingat dan menerapkan rumus secara rutin</a:t>
              </a:r>
              <a:r>
                <a:rPr lang="id-ID" sz="2200" dirty="0">
                  <a:solidFill>
                    <a:srgbClr val="0000FF"/>
                  </a:solidFill>
                  <a:latin typeface="Arial" panose="020B0604020202020204" pitchFamily="34" charset="0"/>
                  <a:cs typeface="Arial" panose="020B0604020202020204" pitchFamily="34" charset="0"/>
                </a:rPr>
                <a:t>, perhitungan sederhana</a:t>
              </a:r>
              <a:endParaRPr lang="en-ID" sz="2200" dirty="0">
                <a:solidFill>
                  <a:srgbClr val="0000FF"/>
                </a:solidFill>
                <a:latin typeface="Arial" panose="020B0604020202020204" pitchFamily="34" charset="0"/>
                <a:cs typeface="Arial" panose="020B0604020202020204" pitchFamily="34" charset="0"/>
              </a:endParaRPr>
            </a:p>
            <a:p>
              <a:pPr marL="174625" indent="-174625"/>
              <a:r>
                <a:rPr lang="id-ID" sz="2200" dirty="0">
                  <a:solidFill>
                    <a:srgbClr val="0000FF"/>
                  </a:solidFill>
                  <a:latin typeface="Arial" panose="020B0604020202020204" pitchFamily="34" charset="0"/>
                  <a:cs typeface="Arial" panose="020B0604020202020204" pitchFamily="34" charset="0"/>
                </a:rPr>
                <a:t>b.  </a:t>
              </a:r>
              <a:r>
                <a:rPr lang="fi-FI" sz="2200" dirty="0">
                  <a:solidFill>
                    <a:srgbClr val="0000FF"/>
                  </a:solidFill>
                  <a:latin typeface="Arial" panose="020B0604020202020204" pitchFamily="34" charset="0"/>
                  <a:cs typeface="Arial" panose="020B0604020202020204" pitchFamily="34" charset="0"/>
                </a:rPr>
                <a:t>Pemahaman </a:t>
              </a:r>
              <a:r>
                <a:rPr lang="id-ID" sz="2200" dirty="0">
                  <a:solidFill>
                    <a:srgbClr val="0000FF"/>
                  </a:solidFill>
                  <a:latin typeface="Arial" panose="020B0604020202020204" pitchFamily="34" charset="0"/>
                  <a:cs typeface="Arial" panose="020B0604020202020204" pitchFamily="34" charset="0"/>
                </a:rPr>
                <a:t>(tinggi) rasional, fungsional, relasional, dan intuitif: mengkaitkan satu konsep/prinsip dengan konsep/prinsip lainnya, menyadari proses yang</a:t>
              </a:r>
              <a:r>
                <a:rPr lang="id-ID" sz="2200" dirty="0">
                  <a:latin typeface="Arial" panose="020B0604020202020204" pitchFamily="34" charset="0"/>
                  <a:cs typeface="Arial" panose="020B0604020202020204" pitchFamily="34" charset="0"/>
                </a:rPr>
                <a:t> </a:t>
              </a:r>
              <a:r>
                <a:rPr lang="id-ID" sz="2200" dirty="0">
                  <a:solidFill>
                    <a:srgbClr val="0000FF"/>
                  </a:solidFill>
                  <a:latin typeface="Arial" panose="020B0604020202020204" pitchFamily="34" charset="0"/>
                  <a:cs typeface="Arial" panose="020B0604020202020204" pitchFamily="34" charset="0"/>
                </a:rPr>
                <a:t>kerjakannya,   dan membuat</a:t>
              </a:r>
              <a:r>
                <a:rPr lang="id-ID" sz="2200" dirty="0">
                  <a:latin typeface="Arial" panose="020B0604020202020204" pitchFamily="34" charset="0"/>
                  <a:cs typeface="Arial" panose="020B0604020202020204" pitchFamily="34" charset="0"/>
                </a:rPr>
                <a:t>di</a:t>
              </a:r>
              <a:r>
                <a:rPr lang="id-ID" sz="2200" dirty="0">
                  <a:solidFill>
                    <a:srgbClr val="0000FF"/>
                  </a:solidFill>
                  <a:latin typeface="Arial" panose="020B0604020202020204" pitchFamily="34" charset="0"/>
                  <a:cs typeface="Arial" panose="020B0604020202020204" pitchFamily="34" charset="0"/>
                </a:rPr>
                <a:t>perkiraan benar </a:t>
              </a:r>
              <a:endParaRPr lang="en-ID" sz="2200" dirty="0">
                <a:solidFill>
                  <a:srgbClr val="0000FF"/>
                </a:solidFill>
                <a:latin typeface="Arial" panose="020B0604020202020204" pitchFamily="34" charset="0"/>
                <a:cs typeface="Arial" panose="020B0604020202020204" pitchFamily="34" charset="0"/>
              </a:endParaRPr>
            </a:p>
          </p:txBody>
        </p:sp>
        <p:pic>
          <p:nvPicPr>
            <p:cNvPr id="9" name="Picture 8" descr="Gambar terkait">
              <a:extLst>
                <a:ext uri="{FF2B5EF4-FFF2-40B4-BE49-F238E27FC236}">
                  <a16:creationId xmlns:a16="http://schemas.microsoft.com/office/drawing/2014/main" id="{9BF4BC1D-C222-4FBA-B128-68BFDA443E5E}"/>
                </a:ext>
              </a:extLst>
            </p:cNvPr>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42519" y="3356992"/>
              <a:ext cx="1584176" cy="1368152"/>
            </a:xfrm>
            <a:prstGeom prst="rect">
              <a:avLst/>
            </a:prstGeom>
            <a:noFill/>
            <a:ln>
              <a:solidFill>
                <a:srgbClr val="0000FF"/>
              </a:solidFill>
            </a:ln>
          </p:spPr>
        </p:pic>
        <p:pic>
          <p:nvPicPr>
            <p:cNvPr id="12" name="Gambar 42">
              <a:extLst>
                <a:ext uri="{FF2B5EF4-FFF2-40B4-BE49-F238E27FC236}">
                  <a16:creationId xmlns:a16="http://schemas.microsoft.com/office/drawing/2014/main" id="{A7B4BF68-C33F-414A-86AA-6D2FB91AB1E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l="59335"/>
            <a:stretch>
              <a:fillRect/>
            </a:stretch>
          </p:blipFill>
          <p:spPr bwMode="auto">
            <a:xfrm>
              <a:off x="334733" y="4753474"/>
              <a:ext cx="1041684" cy="1728192"/>
            </a:xfrm>
            <a:prstGeom prst="rect">
              <a:avLst/>
            </a:prstGeom>
            <a:solidFill>
              <a:srgbClr val="FFCCFF"/>
            </a:solidFill>
            <a:ln>
              <a:noFill/>
            </a:ln>
          </p:spPr>
        </p:pic>
        <p:sp>
          <p:nvSpPr>
            <p:cNvPr id="14" name="Kotak Teks 43">
              <a:extLst>
                <a:ext uri="{FF2B5EF4-FFF2-40B4-BE49-F238E27FC236}">
                  <a16:creationId xmlns:a16="http://schemas.microsoft.com/office/drawing/2014/main" id="{7E185AC8-76EA-4522-926C-E2024EDBFFF8}"/>
                </a:ext>
              </a:extLst>
            </p:cNvPr>
            <p:cNvSpPr txBox="1">
              <a:spLocks noChangeArrowheads="1"/>
            </p:cNvSpPr>
            <p:nvPr/>
          </p:nvSpPr>
          <p:spPr bwMode="auto">
            <a:xfrm>
              <a:off x="1051433" y="4713947"/>
              <a:ext cx="754371" cy="1728192"/>
            </a:xfrm>
            <a:prstGeom prst="rect">
              <a:avLst/>
            </a:prstGeom>
            <a:solidFill>
              <a:srgbClr val="FFCCFF"/>
            </a:solidFill>
            <a:ln w="9525">
              <a:noFill/>
              <a:miter lim="800000"/>
              <a:headEnd/>
              <a:tailEnd/>
            </a:ln>
          </p:spPr>
          <p:txBody>
            <a:bodyPr rot="0" vert="vert270" wrap="square" lIns="91440" tIns="45720" rIns="91440" bIns="45720" anchor="t" anchorCtr="0" upright="1">
              <a:noAutofit/>
            </a:bodyPr>
            <a:lstStyle/>
            <a:p>
              <a:pPr algn="ctr">
                <a:lnSpc>
                  <a:spcPct val="115000"/>
                </a:lnSpc>
                <a:spcAft>
                  <a:spcPts val="1000"/>
                </a:spcAf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SEMANGAT !!!</a:t>
              </a:r>
              <a:endParaRPr lang="en-ID"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2177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201AD54-6EF2-4CD8-B22D-80A989733407}"/>
              </a:ext>
            </a:extLst>
          </p:cNvPr>
          <p:cNvGrpSpPr/>
          <p:nvPr/>
        </p:nvGrpSpPr>
        <p:grpSpPr>
          <a:xfrm>
            <a:off x="660432" y="332657"/>
            <a:ext cx="2588426" cy="2520279"/>
            <a:chOff x="660431" y="332657"/>
            <a:chExt cx="3041685" cy="2774882"/>
          </a:xfrm>
        </p:grpSpPr>
        <p:pic>
          <p:nvPicPr>
            <p:cNvPr id="10" name="Picture 9">
              <a:extLst>
                <a:ext uri="{FF2B5EF4-FFF2-40B4-BE49-F238E27FC236}">
                  <a16:creationId xmlns:a16="http://schemas.microsoft.com/office/drawing/2014/main" id="{4E6898C6-45D1-4C61-AB02-D811DC840F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431" y="332657"/>
              <a:ext cx="3041685" cy="2304256"/>
            </a:xfrm>
            <a:prstGeom prst="rect">
              <a:avLst/>
            </a:prstGeom>
          </p:spPr>
        </p:pic>
        <p:sp>
          <p:nvSpPr>
            <p:cNvPr id="3" name="TextBox 2">
              <a:extLst>
                <a:ext uri="{FF2B5EF4-FFF2-40B4-BE49-F238E27FC236}">
                  <a16:creationId xmlns:a16="http://schemas.microsoft.com/office/drawing/2014/main" id="{88A13248-5598-48DF-84D6-4292BAB85594}"/>
                </a:ext>
              </a:extLst>
            </p:cNvPr>
            <p:cNvSpPr txBox="1"/>
            <p:nvPr/>
          </p:nvSpPr>
          <p:spPr>
            <a:xfrm>
              <a:off x="660431" y="2184209"/>
              <a:ext cx="3024336" cy="923330"/>
            </a:xfrm>
            <a:prstGeom prst="rect">
              <a:avLst/>
            </a:prstGeom>
            <a:solidFill>
              <a:srgbClr val="CCFFFF"/>
            </a:solidFill>
          </p:spPr>
          <p:txBody>
            <a:bodyPr wrap="square" rtlCol="0">
              <a:spAutoFit/>
            </a:bodyPr>
            <a:lstStyle/>
            <a:p>
              <a:pPr algn="ctr"/>
              <a:r>
                <a:rPr lang="en-US" dirty="0" err="1">
                  <a:solidFill>
                    <a:srgbClr val="0000FF"/>
                  </a:solidFill>
                </a:rPr>
                <a:t>Pimpinan</a:t>
              </a:r>
              <a:r>
                <a:rPr lang="en-US" dirty="0">
                  <a:solidFill>
                    <a:srgbClr val="0000FF"/>
                  </a:solidFill>
                </a:rPr>
                <a:t> </a:t>
              </a:r>
              <a:r>
                <a:rPr lang="en-US" dirty="0" err="1">
                  <a:solidFill>
                    <a:srgbClr val="0000FF"/>
                  </a:solidFill>
                </a:rPr>
                <a:t>Pasca</a:t>
              </a:r>
              <a:r>
                <a:rPr lang="en-US" dirty="0">
                  <a:solidFill>
                    <a:srgbClr val="0000FF"/>
                  </a:solidFill>
                </a:rPr>
                <a:t> dan IKIP </a:t>
              </a:r>
              <a:r>
                <a:rPr lang="en-US" dirty="0" err="1">
                  <a:solidFill>
                    <a:srgbClr val="0000FF"/>
                  </a:solidFill>
                </a:rPr>
                <a:t>berfoto</a:t>
              </a:r>
              <a:r>
                <a:rPr lang="en-US" dirty="0">
                  <a:solidFill>
                    <a:srgbClr val="0000FF"/>
                  </a:solidFill>
                </a:rPr>
                <a:t> Bersama </a:t>
              </a:r>
              <a:r>
                <a:rPr lang="en-US" dirty="0" err="1">
                  <a:solidFill>
                    <a:srgbClr val="0000FF"/>
                  </a:solidFill>
                </a:rPr>
                <a:t>dengan</a:t>
              </a:r>
              <a:r>
                <a:rPr lang="en-US" dirty="0">
                  <a:solidFill>
                    <a:srgbClr val="0000FF"/>
                  </a:solidFill>
                </a:rPr>
                <a:t> </a:t>
              </a:r>
              <a:r>
                <a:rPr lang="en-US" dirty="0" err="1">
                  <a:solidFill>
                    <a:srgbClr val="0000FF"/>
                  </a:solidFill>
                </a:rPr>
                <a:t>peraih</a:t>
              </a:r>
              <a:r>
                <a:rPr lang="en-US" dirty="0">
                  <a:solidFill>
                    <a:srgbClr val="0000FF"/>
                  </a:solidFill>
                </a:rPr>
                <a:t> </a:t>
              </a:r>
              <a:r>
                <a:rPr lang="en-US" dirty="0" err="1">
                  <a:solidFill>
                    <a:srgbClr val="0000FF"/>
                  </a:solidFill>
                </a:rPr>
                <a:t>Yudisium</a:t>
              </a:r>
              <a:r>
                <a:rPr lang="en-US" dirty="0">
                  <a:solidFill>
                    <a:srgbClr val="0000FF"/>
                  </a:solidFill>
                </a:rPr>
                <a:t> </a:t>
              </a:r>
              <a:r>
                <a:rPr lang="en-US" dirty="0" err="1">
                  <a:solidFill>
                    <a:srgbClr val="0000FF"/>
                  </a:solidFill>
                </a:rPr>
                <a:t>tiga</a:t>
              </a:r>
              <a:r>
                <a:rPr lang="en-US" dirty="0">
                  <a:solidFill>
                    <a:srgbClr val="0000FF"/>
                  </a:solidFill>
                </a:rPr>
                <a:t> </a:t>
              </a:r>
              <a:r>
                <a:rPr lang="en-US" dirty="0" err="1">
                  <a:solidFill>
                    <a:srgbClr val="0000FF"/>
                  </a:solidFill>
                </a:rPr>
                <a:t>terbaik</a:t>
              </a:r>
              <a:endParaRPr lang="en-ID" dirty="0">
                <a:solidFill>
                  <a:srgbClr val="0000FF"/>
                </a:solidFill>
              </a:endParaRPr>
            </a:p>
          </p:txBody>
        </p:sp>
      </p:grpSp>
      <p:grpSp>
        <p:nvGrpSpPr>
          <p:cNvPr id="13" name="Group 12">
            <a:extLst>
              <a:ext uri="{FF2B5EF4-FFF2-40B4-BE49-F238E27FC236}">
                <a16:creationId xmlns:a16="http://schemas.microsoft.com/office/drawing/2014/main" id="{E93F33E6-8587-4745-99A6-57CFC99FA369}"/>
              </a:ext>
            </a:extLst>
          </p:cNvPr>
          <p:cNvGrpSpPr/>
          <p:nvPr/>
        </p:nvGrpSpPr>
        <p:grpSpPr>
          <a:xfrm>
            <a:off x="3477694" y="509839"/>
            <a:ext cx="4436567" cy="3652033"/>
            <a:chOff x="3554673" y="557198"/>
            <a:chExt cx="4436567" cy="3652033"/>
          </a:xfrm>
        </p:grpSpPr>
        <p:sp>
          <p:nvSpPr>
            <p:cNvPr id="12" name="TextBox 11">
              <a:extLst>
                <a:ext uri="{FF2B5EF4-FFF2-40B4-BE49-F238E27FC236}">
                  <a16:creationId xmlns:a16="http://schemas.microsoft.com/office/drawing/2014/main" id="{6EE874D9-A044-4C82-BBC9-006EB7C02305}"/>
                </a:ext>
              </a:extLst>
            </p:cNvPr>
            <p:cNvSpPr txBox="1"/>
            <p:nvPr/>
          </p:nvSpPr>
          <p:spPr>
            <a:xfrm>
              <a:off x="3856891" y="2085573"/>
              <a:ext cx="4134349" cy="2123658"/>
            </a:xfrm>
            <a:prstGeom prst="rect">
              <a:avLst/>
            </a:prstGeom>
            <a:solidFill>
              <a:srgbClr val="CCCCFF"/>
            </a:solidFill>
            <a:ln>
              <a:solidFill>
                <a:srgbClr val="990033"/>
              </a:solidFill>
            </a:ln>
          </p:spPr>
          <p:txBody>
            <a:bodyPr wrap="square" rtlCol="0">
              <a:spAutoFit/>
            </a:bodyPr>
            <a:lstStyle/>
            <a:p>
              <a:r>
                <a:rPr lang="en-US" sz="2200" u="sng" dirty="0" err="1">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Ini</a:t>
              </a:r>
              <a:r>
                <a:rPr lang="en-US" sz="2200" u="sng" dirty="0">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2200" u="sng" dirty="0" err="1">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contoh</a:t>
              </a:r>
              <a:r>
                <a:rPr lang="en-US" sz="2200" u="sng" dirty="0">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2200" u="sng" dirty="0" err="1">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soal</a:t>
              </a:r>
              <a:r>
                <a:rPr lang="en-US" sz="2200" u="sng" dirty="0">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2200" u="sng" dirty="0" err="1">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pemahaman</a:t>
              </a:r>
              <a:r>
                <a:rPr lang="en-US" sz="2200" u="sng" dirty="0">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LOT yang </a:t>
              </a:r>
              <a:r>
                <a:rPr lang="en-US" sz="2200" u="sng" dirty="0" err="1">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saya</a:t>
              </a:r>
              <a:r>
                <a:rPr lang="en-US" sz="2200" u="sng" dirty="0">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2200" u="sng" dirty="0" err="1">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susun</a:t>
              </a:r>
              <a:r>
                <a:rPr lang="en-US" sz="2200" u="sng" dirty="0">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a:t>
              </a:r>
            </a:p>
            <a:p>
              <a:endParaRPr lang="en-US" sz="2200" u="sng" dirty="0">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US" sz="2200" u="sng" dirty="0">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Dan </a:t>
              </a:r>
              <a:r>
                <a:rPr lang="en-US" sz="2200" u="sng" dirty="0" err="1">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ini</a:t>
              </a:r>
              <a:r>
                <a:rPr lang="en-US" sz="2200" u="sng" dirty="0">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2200" u="sng" dirty="0" err="1">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contoh</a:t>
              </a:r>
              <a:r>
                <a:rPr lang="en-US" sz="2200" u="sng" dirty="0">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2200" u="sng" dirty="0" err="1">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pemahaman</a:t>
              </a:r>
              <a:r>
                <a:rPr lang="en-US" sz="2200" u="sng" dirty="0">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yang HOT</a:t>
              </a:r>
            </a:p>
            <a:p>
              <a:endParaRPr lang="en-US" sz="2200" u="sng" dirty="0">
                <a:solidFill>
                  <a:srgbClr val="9900CC"/>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endParaRPr>
            </a:p>
          </p:txBody>
        </p:sp>
        <p:grpSp>
          <p:nvGrpSpPr>
            <p:cNvPr id="4" name="Group 3">
              <a:extLst>
                <a:ext uri="{FF2B5EF4-FFF2-40B4-BE49-F238E27FC236}">
                  <a16:creationId xmlns:a16="http://schemas.microsoft.com/office/drawing/2014/main" id="{0B8DBC4C-54CE-49DF-81A2-E192FAA15ECD}"/>
                </a:ext>
              </a:extLst>
            </p:cNvPr>
            <p:cNvGrpSpPr/>
            <p:nvPr/>
          </p:nvGrpSpPr>
          <p:grpSpPr>
            <a:xfrm>
              <a:off x="3554673" y="557198"/>
              <a:ext cx="4388121" cy="1378856"/>
              <a:chOff x="3554673" y="557198"/>
              <a:chExt cx="4388121" cy="1378856"/>
            </a:xfrm>
          </p:grpSpPr>
          <p:sp>
            <p:nvSpPr>
              <p:cNvPr id="7" name="Speech Bubble: Rectangle with Corners Rounded 6">
                <a:extLst>
                  <a:ext uri="{FF2B5EF4-FFF2-40B4-BE49-F238E27FC236}">
                    <a16:creationId xmlns:a16="http://schemas.microsoft.com/office/drawing/2014/main" id="{7DFD9161-B9DD-44BE-8B32-F6A3DE3F4BBD}"/>
                  </a:ext>
                </a:extLst>
              </p:cNvPr>
              <p:cNvSpPr/>
              <p:nvPr/>
            </p:nvSpPr>
            <p:spPr>
              <a:xfrm>
                <a:off x="3554673" y="557198"/>
                <a:ext cx="2678482" cy="1061865"/>
              </a:xfrm>
              <a:prstGeom prst="wedgeRoundRectCallout">
                <a:avLst>
                  <a:gd name="adj1" fmla="val 166"/>
                  <a:gd name="adj2" fmla="val 90553"/>
                  <a:gd name="adj3" fmla="val 16667"/>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rgbClr val="FF0000"/>
                  </a:solidFill>
                  <a:latin typeface="Arial" panose="020B0604020202020204" pitchFamily="34" charset="0"/>
                  <a:cs typeface="Arial" panose="020B0604020202020204" pitchFamily="34" charset="0"/>
                </a:endParaRPr>
              </a:p>
              <a:p>
                <a:r>
                  <a:rPr lang="en-US" sz="2200" dirty="0" err="1">
                    <a:solidFill>
                      <a:srgbClr val="FF0000"/>
                    </a:solidFill>
                    <a:latin typeface="Arial" panose="020B0604020202020204" pitchFamily="34" charset="0"/>
                    <a:cs typeface="Arial" panose="020B0604020202020204" pitchFamily="34" charset="0"/>
                  </a:rPr>
                  <a:t>Seperti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apa</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soal</a:t>
                </a:r>
                <a:r>
                  <a:rPr lang="en-US" sz="2200" dirty="0">
                    <a:solidFill>
                      <a:srgbClr val="FF0000"/>
                    </a:solidFill>
                    <a:latin typeface="Arial" panose="020B0604020202020204" pitchFamily="34" charset="0"/>
                    <a:cs typeface="Arial" panose="020B0604020202020204" pitchFamily="34" charset="0"/>
                  </a:rPr>
                  <a:t> </a:t>
                </a:r>
              </a:p>
              <a:p>
                <a:r>
                  <a:rPr lang="en-US" sz="2200" dirty="0" err="1">
                    <a:solidFill>
                      <a:srgbClr val="FF0000"/>
                    </a:solidFill>
                    <a:latin typeface="Arial" panose="020B0604020202020204" pitchFamily="34" charset="0"/>
                    <a:cs typeface="Arial" panose="020B0604020202020204" pitchFamily="34" charset="0"/>
                  </a:rPr>
                  <a:t>pemahaman</a:t>
                </a:r>
                <a:r>
                  <a:rPr lang="en-US" sz="2200" dirty="0">
                    <a:solidFill>
                      <a:srgbClr val="FF0000"/>
                    </a:solidFill>
                    <a:latin typeface="Arial" panose="020B0604020202020204" pitchFamily="34" charset="0"/>
                    <a:cs typeface="Arial" panose="020B0604020202020204" pitchFamily="34" charset="0"/>
                  </a:rPr>
                  <a:t> mate-</a:t>
                </a:r>
                <a:r>
                  <a:rPr lang="en-US" sz="2200" dirty="0" err="1">
                    <a:solidFill>
                      <a:srgbClr val="FF0000"/>
                    </a:solidFill>
                    <a:latin typeface="Arial" panose="020B0604020202020204" pitchFamily="34" charset="0"/>
                    <a:cs typeface="Arial" panose="020B0604020202020204" pitchFamily="34" charset="0"/>
                  </a:rPr>
                  <a:t>matis</a:t>
                </a:r>
                <a:r>
                  <a:rPr lang="en-US" sz="2200" dirty="0">
                    <a:solidFill>
                      <a:srgbClr val="FF0000"/>
                    </a:solidFill>
                    <a:latin typeface="Arial" panose="020B0604020202020204" pitchFamily="34" charset="0"/>
                    <a:cs typeface="Arial" panose="020B0604020202020204" pitchFamily="34" charset="0"/>
                  </a:rPr>
                  <a:t>?</a:t>
                </a:r>
              </a:p>
              <a:p>
                <a:endParaRPr lang="en-ID" sz="2200" dirty="0">
                  <a:solidFill>
                    <a:srgbClr val="FF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D764C45-9123-489F-A995-0AEB13920BD6}"/>
                  </a:ext>
                </a:extLst>
              </p:cNvPr>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6461991" y="557198"/>
                <a:ext cx="1480803" cy="1378856"/>
              </a:xfrm>
              <a:prstGeom prst="rect">
                <a:avLst/>
              </a:prstGeom>
            </p:spPr>
          </p:pic>
        </p:grpSp>
      </p:grpSp>
      <p:grpSp>
        <p:nvGrpSpPr>
          <p:cNvPr id="5" name="Group 4">
            <a:extLst>
              <a:ext uri="{FF2B5EF4-FFF2-40B4-BE49-F238E27FC236}">
                <a16:creationId xmlns:a16="http://schemas.microsoft.com/office/drawing/2014/main" id="{50730BE5-2F31-4AC3-9761-C84DC628A31C}"/>
              </a:ext>
            </a:extLst>
          </p:cNvPr>
          <p:cNvGrpSpPr/>
          <p:nvPr/>
        </p:nvGrpSpPr>
        <p:grpSpPr>
          <a:xfrm>
            <a:off x="467544" y="3319446"/>
            <a:ext cx="3312368" cy="2946869"/>
            <a:chOff x="467544" y="3319446"/>
            <a:chExt cx="3312368" cy="2946869"/>
          </a:xfrm>
        </p:grpSpPr>
        <p:sp>
          <p:nvSpPr>
            <p:cNvPr id="9" name="Speech Bubble: Rectangle with Corners Rounded 8">
              <a:extLst>
                <a:ext uri="{FF2B5EF4-FFF2-40B4-BE49-F238E27FC236}">
                  <a16:creationId xmlns:a16="http://schemas.microsoft.com/office/drawing/2014/main" id="{70128F8D-95E3-4397-AA0B-36BF60EBA90A}"/>
                </a:ext>
              </a:extLst>
            </p:cNvPr>
            <p:cNvSpPr/>
            <p:nvPr/>
          </p:nvSpPr>
          <p:spPr>
            <a:xfrm>
              <a:off x="467544" y="3319446"/>
              <a:ext cx="3024335" cy="1061865"/>
            </a:xfrm>
            <a:prstGeom prst="wedgeRoundRectCallout">
              <a:avLst>
                <a:gd name="adj1" fmla="val -1167"/>
                <a:gd name="adj2" fmla="val 77985"/>
                <a:gd name="adj3" fmla="val 16667"/>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endParaRPr lang="en-US" sz="1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2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Oh </a:t>
              </a:r>
              <a:r>
                <a:rPr lang="en-US" sz="22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senangnya</a:t>
              </a:r>
              <a:r>
                <a:rPr lang="en-US" sz="2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latihan</a:t>
              </a:r>
              <a:r>
                <a:rPr lang="en-US" sz="2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menyusun</a:t>
              </a:r>
              <a:r>
                <a:rPr lang="en-US" sz="2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soal</a:t>
              </a:r>
              <a:endParaRPr lang="en-ID" sz="22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ea typeface="Times New Roman" panose="02020603050405020304" pitchFamily="18" charset="0"/>
                <a:cs typeface="Times New Roman" panose="02020603050405020304" pitchFamily="18" charset="0"/>
              </a:endParaRPr>
            </a:p>
          </p:txBody>
        </p:sp>
        <p:pic>
          <p:nvPicPr>
            <p:cNvPr id="11" name="Gambar 31">
              <a:extLst>
                <a:ext uri="{FF2B5EF4-FFF2-40B4-BE49-F238E27FC236}">
                  <a16:creationId xmlns:a16="http://schemas.microsoft.com/office/drawing/2014/main" id="{71F9F501-C0FD-48BE-BE2B-BC8AB9C76221}"/>
                </a:ext>
              </a:extLst>
            </p:cNvPr>
            <p:cNvPicPr/>
            <p:nvPr/>
          </p:nvPicPr>
          <p:blipFill>
            <a:blip r:embed="rId6" cstate="print">
              <a:extLst>
                <a:ext uri="{BEBA8EAE-BF5A-486C-A8C5-ECC9F3942E4B}">
                  <a14:imgProps xmlns:a14="http://schemas.microsoft.com/office/drawing/2010/main">
                    <a14:imgLayer r:embed="rId7">
                      <a14:imgEffect>
                        <a14:colorTemperature colorTemp="88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99274" y="4703125"/>
              <a:ext cx="1435365" cy="1473590"/>
            </a:xfrm>
            <a:prstGeom prst="rect">
              <a:avLst/>
            </a:prstGeom>
            <a:ln>
              <a:solidFill>
                <a:srgbClr val="FF0000"/>
              </a:solidFill>
            </a:ln>
          </p:spPr>
        </p:pic>
        <p:pic>
          <p:nvPicPr>
            <p:cNvPr id="14" name="Gambar 42">
              <a:extLst>
                <a:ext uri="{FF2B5EF4-FFF2-40B4-BE49-F238E27FC236}">
                  <a16:creationId xmlns:a16="http://schemas.microsoft.com/office/drawing/2014/main" id="{7A147E88-8964-40FF-94CE-8681EB9CFA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59335"/>
            <a:stretch>
              <a:fillRect/>
            </a:stretch>
          </p:blipFill>
          <p:spPr bwMode="auto">
            <a:xfrm>
              <a:off x="2115791" y="4655936"/>
              <a:ext cx="1203862" cy="1567968"/>
            </a:xfrm>
            <a:prstGeom prst="rect">
              <a:avLst/>
            </a:prstGeom>
            <a:solidFill>
              <a:srgbClr val="CCFFFF"/>
            </a:solidFill>
          </p:spPr>
        </p:pic>
        <p:sp>
          <p:nvSpPr>
            <p:cNvPr id="15" name="Kotak Teks 43">
              <a:extLst>
                <a:ext uri="{FF2B5EF4-FFF2-40B4-BE49-F238E27FC236}">
                  <a16:creationId xmlns:a16="http://schemas.microsoft.com/office/drawing/2014/main" id="{F5639000-ED9A-4A05-9AF5-BF6B21048721}"/>
                </a:ext>
              </a:extLst>
            </p:cNvPr>
            <p:cNvSpPr txBox="1">
              <a:spLocks noChangeArrowheads="1"/>
            </p:cNvSpPr>
            <p:nvPr/>
          </p:nvSpPr>
          <p:spPr bwMode="auto">
            <a:xfrm>
              <a:off x="3144381" y="4655936"/>
              <a:ext cx="635531" cy="16103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algn="ctr">
                <a:lnSpc>
                  <a:spcPct val="115000"/>
                </a:lnSpc>
                <a:spcAft>
                  <a:spcPts val="1000"/>
                </a:spcAft>
              </a:pPr>
              <a:r>
                <a:rPr lang="en-US" sz="1800" b="1"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SEMANGAT !!!</a:t>
              </a:r>
              <a:endParaRPr lang="en-ID" sz="11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6" name="Speech Bubble: Rectangle with Corners Rounded 15">
            <a:extLst>
              <a:ext uri="{FF2B5EF4-FFF2-40B4-BE49-F238E27FC236}">
                <a16:creationId xmlns:a16="http://schemas.microsoft.com/office/drawing/2014/main" id="{DFF0AFE4-1648-47E2-9ACC-63848CFF6804}"/>
              </a:ext>
            </a:extLst>
          </p:cNvPr>
          <p:cNvSpPr/>
          <p:nvPr/>
        </p:nvSpPr>
        <p:spPr>
          <a:xfrm>
            <a:off x="4175956" y="4666953"/>
            <a:ext cx="3689859" cy="963862"/>
          </a:xfrm>
          <a:prstGeom prst="wedgeRoundRectCallout">
            <a:avLst>
              <a:gd name="adj1" fmla="val -48156"/>
              <a:gd name="adj2" fmla="val 87588"/>
              <a:gd name="adj3" fmla="val 16667"/>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lin ang="5400000" scaled="1"/>
            <a:tileRect/>
          </a:gra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err="1">
                <a:solidFill>
                  <a:srgbClr val="006600"/>
                </a:solidFill>
                <a:latin typeface="Arial" panose="020B0604020202020204" pitchFamily="34" charset="0"/>
                <a:cs typeface="Arial" panose="020B0604020202020204" pitchFamily="34" charset="0"/>
              </a:rPr>
              <a:t>Sekarang</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mari</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bandingkan</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dengan</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contoh</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berikut</a:t>
            </a:r>
            <a:endParaRPr lang="en-US" sz="2200"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31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51D3417D-ACC1-48A9-BC1F-052AB24099B1}" type="datetime1">
              <a:rPr lang="en-US"/>
              <a:pPr>
                <a:defRPr/>
              </a:pPr>
              <a:t>9/12/2021</a:t>
            </a:fld>
            <a:endParaRPr lang="en-US" dirty="0"/>
          </a:p>
        </p:txBody>
      </p:sp>
      <p:sp>
        <p:nvSpPr>
          <p:cNvPr id="5" name="Slide Number Placeholder 5"/>
          <p:cNvSpPr>
            <a:spLocks noGrp="1"/>
          </p:cNvSpPr>
          <p:nvPr>
            <p:ph type="sldNum" sz="quarter" idx="12"/>
          </p:nvPr>
        </p:nvSpPr>
        <p:spPr/>
        <p:txBody>
          <a:bodyPr/>
          <a:lstStyle/>
          <a:p>
            <a:pPr>
              <a:defRPr/>
            </a:pPr>
            <a:fld id="{7E5BB136-8E9C-4EC3-AC86-982410EE2B0C}" type="slidenum">
              <a:rPr lang="en-US"/>
              <a:pPr>
                <a:defRPr/>
              </a:pPr>
              <a:t>3</a:t>
            </a:fld>
            <a:endParaRPr lang="en-US" dirty="0"/>
          </a:p>
        </p:txBody>
      </p:sp>
      <p:sp>
        <p:nvSpPr>
          <p:cNvPr id="25" name="Text Box 240">
            <a:extLst>
              <a:ext uri="{FF2B5EF4-FFF2-40B4-BE49-F238E27FC236}">
                <a16:creationId xmlns:a16="http://schemas.microsoft.com/office/drawing/2014/main" id="{4E695BC6-7AB6-4650-8559-443B5C00C643}"/>
              </a:ext>
            </a:extLst>
          </p:cNvPr>
          <p:cNvSpPr txBox="1"/>
          <p:nvPr/>
        </p:nvSpPr>
        <p:spPr>
          <a:xfrm>
            <a:off x="4283969" y="319089"/>
            <a:ext cx="3999844" cy="2605855"/>
          </a:xfrm>
          <a:prstGeom prst="rect">
            <a:avLst/>
          </a:prstGeom>
          <a:solidFill>
            <a:srgbClr val="FFCCCC"/>
          </a:solidFill>
          <a:ln w="635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Satu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implikasi</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di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antaranya</a:t>
            </a:r>
            <a:r>
              <a:rPr lang="en-US" sz="22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adalah</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Kita </a:t>
            </a:r>
            <a:r>
              <a:rPr lang="en-US" sz="22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perlu</a:t>
            </a:r>
            <a:r>
              <a:rPr lang="en-US" sz="22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memahami</a:t>
            </a:r>
            <a:r>
              <a:rPr lang="en-US" sz="22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perkuliahan</a:t>
            </a:r>
            <a:r>
              <a:rPr lang="en-US" sz="22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ini</a:t>
            </a:r>
            <a:r>
              <a:rPr lang="en-US" sz="22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bersungguh-sungguh</a:t>
            </a:r>
            <a:r>
              <a:rPr lang="en-US" sz="22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agar Kita </a:t>
            </a:r>
            <a:r>
              <a:rPr lang="en-US" sz="22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peroleh</a:t>
            </a:r>
            <a:r>
              <a:rPr lang="en-US" sz="22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2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meaningful  learning </a:t>
            </a:r>
            <a:r>
              <a:rPr lang="en-US" sz="22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yang </a:t>
            </a:r>
            <a:r>
              <a:rPr lang="en-US" sz="22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b</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ermanfaat</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untuk</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mempelajari</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perkuliahan</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selanjutnya</a:t>
            </a:r>
            <a:r>
              <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2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algn="ctr"/>
            <a:endParaRPr lang="en-US" sz="20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n-ID"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id-ID"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2A3BF9F9-D9AF-4F55-92C1-291CA58025E8}"/>
              </a:ext>
            </a:extLst>
          </p:cNvPr>
          <p:cNvGrpSpPr/>
          <p:nvPr/>
        </p:nvGrpSpPr>
        <p:grpSpPr>
          <a:xfrm>
            <a:off x="285256" y="188640"/>
            <a:ext cx="3494656" cy="2954430"/>
            <a:chOff x="285255" y="188640"/>
            <a:chExt cx="3926705" cy="2954430"/>
          </a:xfrm>
        </p:grpSpPr>
        <p:pic>
          <p:nvPicPr>
            <p:cNvPr id="18" name="Picture 2">
              <a:extLst>
                <a:ext uri="{FF2B5EF4-FFF2-40B4-BE49-F238E27FC236}">
                  <a16:creationId xmlns:a16="http://schemas.microsoft.com/office/drawing/2014/main" id="{117E6CA0-A606-4000-BB88-EE8314137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55" y="188640"/>
              <a:ext cx="3926705" cy="295232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0C32790-2CA8-4CCF-86A2-7D91675F3A20}"/>
                </a:ext>
              </a:extLst>
            </p:cNvPr>
            <p:cNvSpPr txBox="1"/>
            <p:nvPr/>
          </p:nvSpPr>
          <p:spPr>
            <a:xfrm>
              <a:off x="630680" y="2435184"/>
              <a:ext cx="3293248" cy="707886"/>
            </a:xfrm>
            <a:prstGeom prst="rect">
              <a:avLst/>
            </a:prstGeom>
            <a:noFill/>
          </p:spPr>
          <p:txBody>
            <a:bodyPr wrap="square" rtlCol="0">
              <a:spAutoFit/>
            </a:bodyPr>
            <a:lstStyle/>
            <a:p>
              <a:pPr algn="ctr"/>
              <a:r>
                <a:rPr lang="en-US" sz="2000" dirty="0">
                  <a:solidFill>
                    <a:srgbClr val="008000"/>
                  </a:solidFill>
                  <a:latin typeface="Arial" panose="020B0604020202020204" pitchFamily="34" charset="0"/>
                  <a:cs typeface="Arial" panose="020B0604020202020204" pitchFamily="34" charset="0"/>
                </a:rPr>
                <a:t>IKIP </a:t>
              </a:r>
              <a:r>
                <a:rPr lang="en-US" sz="2000" dirty="0" err="1">
                  <a:solidFill>
                    <a:srgbClr val="008000"/>
                  </a:solidFill>
                  <a:latin typeface="Arial" panose="020B0604020202020204" pitchFamily="34" charset="0"/>
                  <a:cs typeface="Arial" panose="020B0604020202020204" pitchFamily="34" charset="0"/>
                </a:rPr>
                <a:t>menjadi</a:t>
              </a:r>
              <a:r>
                <a:rPr lang="en-US" sz="2000" dirty="0">
                  <a:solidFill>
                    <a:srgbClr val="008000"/>
                  </a:solidFill>
                  <a:latin typeface="Arial" panose="020B0604020202020204" pitchFamily="34" charset="0"/>
                  <a:cs typeface="Arial" panose="020B0604020202020204" pitchFamily="34" charset="0"/>
                </a:rPr>
                <a:t> </a:t>
              </a:r>
              <a:r>
                <a:rPr lang="en-US" sz="2000" dirty="0" err="1">
                  <a:solidFill>
                    <a:srgbClr val="008000"/>
                  </a:solidFill>
                  <a:latin typeface="Arial" panose="020B0604020202020204" pitchFamily="34" charset="0"/>
                  <a:cs typeface="Arial" panose="020B0604020202020204" pitchFamily="34" charset="0"/>
                </a:rPr>
                <a:t>rujukan</a:t>
              </a:r>
              <a:r>
                <a:rPr lang="en-US" sz="2000" dirty="0">
                  <a:solidFill>
                    <a:srgbClr val="008000"/>
                  </a:solidFill>
                  <a:latin typeface="Arial" panose="020B0604020202020204" pitchFamily="34" charset="0"/>
                  <a:cs typeface="Arial" panose="020B0604020202020204" pitchFamily="34" charset="0"/>
                </a:rPr>
                <a:t> </a:t>
              </a:r>
              <a:r>
                <a:rPr lang="en-US" sz="2000" dirty="0" err="1">
                  <a:solidFill>
                    <a:srgbClr val="008000"/>
                  </a:solidFill>
                  <a:latin typeface="Arial" panose="020B0604020202020204" pitchFamily="34" charset="0"/>
                  <a:cs typeface="Arial" panose="020B0604020202020204" pitchFamily="34" charset="0"/>
                </a:rPr>
                <a:t>destinasi</a:t>
              </a:r>
              <a:r>
                <a:rPr lang="en-US" sz="2000" dirty="0">
                  <a:solidFill>
                    <a:srgbClr val="008000"/>
                  </a:solidFill>
                  <a:latin typeface="Arial" panose="020B0604020202020204" pitchFamily="34" charset="0"/>
                  <a:cs typeface="Arial" panose="020B0604020202020204" pitchFamily="34" charset="0"/>
                </a:rPr>
                <a:t> Pendidikan </a:t>
              </a:r>
              <a:endParaRPr lang="en-ID" sz="2000" dirty="0">
                <a:solidFill>
                  <a:srgbClr val="008000"/>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2FD8C9C0-385B-4A5B-8219-CD824C4A1D07}"/>
              </a:ext>
            </a:extLst>
          </p:cNvPr>
          <p:cNvGrpSpPr/>
          <p:nvPr/>
        </p:nvGrpSpPr>
        <p:grpSpPr>
          <a:xfrm>
            <a:off x="457200" y="3167250"/>
            <a:ext cx="7750224" cy="2976118"/>
            <a:chOff x="457200" y="3399171"/>
            <a:chExt cx="7750224" cy="2976118"/>
          </a:xfrm>
        </p:grpSpPr>
        <p:sp>
          <p:nvSpPr>
            <p:cNvPr id="14" name="TextBox 13">
              <a:extLst>
                <a:ext uri="{FF2B5EF4-FFF2-40B4-BE49-F238E27FC236}">
                  <a16:creationId xmlns:a16="http://schemas.microsoft.com/office/drawing/2014/main" id="{858820BB-96A4-44AA-B4E4-37E81CF8AE5E}"/>
                </a:ext>
              </a:extLst>
            </p:cNvPr>
            <p:cNvSpPr txBox="1"/>
            <p:nvPr/>
          </p:nvSpPr>
          <p:spPr>
            <a:xfrm>
              <a:off x="457200" y="3524632"/>
              <a:ext cx="5626968" cy="2123658"/>
            </a:xfrm>
            <a:prstGeom prst="rect">
              <a:avLst/>
            </a:prstGeom>
            <a:solidFill>
              <a:srgbClr val="CCCCFF"/>
            </a:solidFill>
            <a:ln w="12700">
              <a:solidFill>
                <a:srgbClr val="990033"/>
              </a:solidFill>
            </a:ln>
          </p:spPr>
          <p:txBody>
            <a:bodyPr wrap="square" rtlCol="0">
              <a:spAutoFit/>
            </a:bodyPr>
            <a:lstStyle/>
            <a:p>
              <a:r>
                <a:rPr lang="en-US" sz="2200" dirty="0" err="1">
                  <a:solidFill>
                    <a:srgbClr val="9900CC"/>
                  </a:solidFill>
                  <a:latin typeface="Arial" panose="020B0604020202020204" pitchFamily="34" charset="0"/>
                  <a:cs typeface="Arial" panose="020B0604020202020204" pitchFamily="34" charset="0"/>
                </a:rPr>
                <a:t>Selanjutnya</a:t>
              </a:r>
              <a:r>
                <a:rPr lang="en-US" sz="2200" dirty="0">
                  <a:solidFill>
                    <a:srgbClr val="9900CC"/>
                  </a:solidFill>
                  <a:latin typeface="Arial" panose="020B0604020202020204" pitchFamily="34" charset="0"/>
                  <a:cs typeface="Arial" panose="020B0604020202020204" pitchFamily="34" charset="0"/>
                </a:rPr>
                <a:t>, agar </a:t>
              </a:r>
              <a:r>
                <a:rPr lang="en-US" sz="2200" dirty="0" err="1">
                  <a:solidFill>
                    <a:srgbClr val="9900CC"/>
                  </a:solidFill>
                  <a:latin typeface="Arial" panose="020B0604020202020204" pitchFamily="34" charset="0"/>
                  <a:cs typeface="Arial" panose="020B0604020202020204" pitchFamily="34" charset="0"/>
                </a:rPr>
                <a:t>kita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memahami</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betul</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perkuliahan</a:t>
              </a:r>
              <a:r>
                <a:rPr lang="en-US" sz="2200" dirty="0">
                  <a:solidFill>
                    <a:srgbClr val="9900CC"/>
                  </a:solidFill>
                  <a:latin typeface="Arial" panose="020B0604020202020204" pitchFamily="34" charset="0"/>
                  <a:cs typeface="Arial" panose="020B0604020202020204" pitchFamily="34" charset="0"/>
                </a:rPr>
                <a:t> “Proses </a:t>
              </a:r>
              <a:r>
                <a:rPr lang="en-US" sz="2200" dirty="0" err="1">
                  <a:solidFill>
                    <a:srgbClr val="9900CC"/>
                  </a:solidFill>
                  <a:latin typeface="Arial" panose="020B0604020202020204" pitchFamily="34" charset="0"/>
                  <a:cs typeface="Arial" panose="020B0604020202020204" pitchFamily="34" charset="0"/>
                </a:rPr>
                <a:t>Berpikir</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Matematika</a:t>
              </a:r>
              <a:r>
                <a:rPr lang="en-US" sz="2200" dirty="0">
                  <a:solidFill>
                    <a:srgbClr val="9900CC"/>
                  </a:solidFill>
                  <a:latin typeface="Arial" panose="020B0604020202020204" pitchFamily="34" charset="0"/>
                  <a:cs typeface="Arial" panose="020B0604020202020204" pitchFamily="34" charset="0"/>
                </a:rPr>
                <a:t> (PBM) ” </a:t>
              </a:r>
              <a:r>
                <a:rPr lang="en-US" sz="2200" dirty="0" err="1">
                  <a:solidFill>
                    <a:srgbClr val="9900CC"/>
                  </a:solidFill>
                  <a:latin typeface="Arial" panose="020B0604020202020204" pitchFamily="34" charset="0"/>
                  <a:cs typeface="Arial" panose="020B0604020202020204" pitchFamily="34" charset="0"/>
                </a:rPr>
                <a:t>mari</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kita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cermati</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dulu</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makna</a:t>
              </a:r>
              <a:r>
                <a:rPr lang="en-US" sz="2200" dirty="0">
                  <a:solidFill>
                    <a:srgbClr val="9900CC"/>
                  </a:solidFill>
                  <a:latin typeface="Arial" panose="020B0604020202020204" pitchFamily="34" charset="0"/>
                  <a:cs typeface="Arial" panose="020B0604020202020204" pitchFamily="34" charset="0"/>
                </a:rPr>
                <a:t> CPL (</a:t>
              </a:r>
              <a:r>
                <a:rPr lang="en-US" sz="2200" dirty="0" err="1">
                  <a:solidFill>
                    <a:srgbClr val="9900CC"/>
                  </a:solidFill>
                  <a:latin typeface="Arial" panose="020B0604020202020204" pitchFamily="34" charset="0"/>
                  <a:cs typeface="Arial" panose="020B0604020202020204" pitchFamily="34" charset="0"/>
                </a:rPr>
                <a:t>Capaian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Pembelajaran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Lulusan</a:t>
              </a:r>
              <a:r>
                <a:rPr lang="en-US" sz="2200" dirty="0">
                  <a:solidFill>
                    <a:srgbClr val="9900CC"/>
                  </a:solidFill>
                  <a:latin typeface="Arial" panose="020B0604020202020204" pitchFamily="34" charset="0"/>
                  <a:cs typeface="Arial" panose="020B0604020202020204" pitchFamily="34" charset="0"/>
                </a:rPr>
                <a:t>)  S2 Pendidikan </a:t>
              </a:r>
              <a:r>
                <a:rPr lang="en-US" sz="2200" dirty="0" err="1">
                  <a:solidFill>
                    <a:srgbClr val="9900CC"/>
                  </a:solidFill>
                  <a:latin typeface="Arial" panose="020B0604020202020204" pitchFamily="34" charset="0"/>
                  <a:cs typeface="Arial" panose="020B0604020202020204" pitchFamily="34" charset="0"/>
                </a:rPr>
                <a:t>Matematika</a:t>
              </a:r>
              <a:r>
                <a:rPr lang="en-US" sz="2200" dirty="0">
                  <a:solidFill>
                    <a:srgbClr val="9900CC"/>
                  </a:solidFill>
                  <a:latin typeface="Arial" panose="020B0604020202020204" pitchFamily="34" charset="0"/>
                  <a:cs typeface="Arial" panose="020B0604020202020204" pitchFamily="34" charset="0"/>
                </a:rPr>
                <a:t> dan CP-MK (</a:t>
              </a:r>
              <a:r>
                <a:rPr lang="en-US" sz="2200" dirty="0" err="1">
                  <a:solidFill>
                    <a:srgbClr val="9900CC"/>
                  </a:solidFill>
                  <a:latin typeface="Arial" panose="020B0604020202020204" pitchFamily="34" charset="0"/>
                  <a:cs typeface="Arial" panose="020B0604020202020204" pitchFamily="34" charset="0"/>
                </a:rPr>
                <a:t>Capaian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Pembelajaran</a:t>
              </a:r>
              <a:r>
                <a:rPr lang="en-US" sz="2200" dirty="0">
                  <a:solidFill>
                    <a:srgbClr val="9900CC"/>
                  </a:solidFill>
                  <a:latin typeface="Arial" panose="020B0604020202020204" pitchFamily="34" charset="0"/>
                  <a:cs typeface="Arial" panose="020B0604020202020204" pitchFamily="34" charset="0"/>
                </a:rPr>
                <a:t>  Mata </a:t>
              </a:r>
              <a:r>
                <a:rPr lang="en-US" sz="2200" dirty="0" err="1">
                  <a:solidFill>
                    <a:srgbClr val="9900CC"/>
                  </a:solidFill>
                  <a:latin typeface="Arial" panose="020B0604020202020204" pitchFamily="34" charset="0"/>
                  <a:cs typeface="Arial" panose="020B0604020202020204" pitchFamily="34" charset="0"/>
                </a:rPr>
                <a:t>Kuliah</a:t>
              </a:r>
              <a:r>
                <a:rPr lang="en-US" sz="2200" dirty="0">
                  <a:solidFill>
                    <a:srgbClr val="9900CC"/>
                  </a:solidFill>
                  <a:latin typeface="Arial" panose="020B0604020202020204" pitchFamily="34" charset="0"/>
                  <a:cs typeface="Arial" panose="020B0604020202020204" pitchFamily="34" charset="0"/>
                </a:rPr>
                <a:t>) PBM</a:t>
              </a:r>
              <a:endParaRPr lang="en-ID" sz="2200" dirty="0">
                <a:solidFill>
                  <a:srgbClr val="9900CC"/>
                </a:solidFill>
                <a:latin typeface="Arial" panose="020B0604020202020204" pitchFamily="34" charset="0"/>
                <a:cs typeface="Arial" panose="020B0604020202020204" pitchFamily="34" charset="0"/>
              </a:endParaRPr>
            </a:p>
          </p:txBody>
        </p:sp>
        <p:pic>
          <p:nvPicPr>
            <p:cNvPr id="26" name="Picture 25" descr="Hasil gambar untuk pasti bisa">
              <a:extLst>
                <a:ext uri="{FF2B5EF4-FFF2-40B4-BE49-F238E27FC236}">
                  <a16:creationId xmlns:a16="http://schemas.microsoft.com/office/drawing/2014/main" id="{32FEC756-8BE1-4E52-805F-8651EB055A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399171"/>
              <a:ext cx="1684106" cy="1434460"/>
            </a:xfrm>
            <a:prstGeom prst="rect">
              <a:avLst/>
            </a:prstGeom>
            <a:noFill/>
            <a:ln>
              <a:noFill/>
            </a:ln>
          </p:spPr>
        </p:pic>
        <p:pic>
          <p:nvPicPr>
            <p:cNvPr id="27" name="Picture 26" descr="Hasil gambar untuk gambar kartun belajar trigonometri">
              <a:extLst>
                <a:ext uri="{FF2B5EF4-FFF2-40B4-BE49-F238E27FC236}">
                  <a16:creationId xmlns:a16="http://schemas.microsoft.com/office/drawing/2014/main" id="{B89DB382-066A-4DB0-96D7-B07F8EC0CF78}"/>
                </a:ext>
              </a:extLst>
            </p:cNvPr>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228184" y="4912249"/>
              <a:ext cx="1979240" cy="1463040"/>
            </a:xfrm>
            <a:prstGeom prst="rect">
              <a:avLst/>
            </a:prstGeom>
            <a:noFill/>
            <a:ln>
              <a:solidFill>
                <a:srgbClr val="993300"/>
              </a:solidFill>
            </a:ln>
          </p:spPr>
        </p:pic>
      </p:grpSp>
    </p:spTree>
    <p:extLst>
      <p:ext uri="{BB962C8B-B14F-4D97-AF65-F5344CB8AC3E}">
        <p14:creationId xmlns:p14="http://schemas.microsoft.com/office/powerpoint/2010/main" val="283527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AF2E537-A73C-404D-BA6D-62FAEA1FF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79" y="464626"/>
            <a:ext cx="2386505" cy="20112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04776C-DFD2-4040-A8C3-F99972BE3FAB}"/>
              </a:ext>
            </a:extLst>
          </p:cNvPr>
          <p:cNvSpPr txBox="1"/>
          <p:nvPr/>
        </p:nvSpPr>
        <p:spPr>
          <a:xfrm>
            <a:off x="176337" y="2317123"/>
            <a:ext cx="2516387" cy="923330"/>
          </a:xfrm>
          <a:prstGeom prst="rect">
            <a:avLst/>
          </a:prstGeom>
          <a:noFill/>
        </p:spPr>
        <p:txBody>
          <a:bodyPr wrap="square" rtlCol="0">
            <a:spAutoFit/>
          </a:bodyPr>
          <a:lstStyle/>
          <a:p>
            <a:pPr algn="ctr"/>
            <a:r>
              <a:rPr lang="en-US" dirty="0">
                <a:solidFill>
                  <a:srgbClr val="0000FF"/>
                </a:solidFill>
                <a:latin typeface="Arial" panose="020B0604020202020204" pitchFamily="34" charset="0"/>
                <a:cs typeface="Arial" panose="020B0604020202020204" pitchFamily="34" charset="0"/>
              </a:rPr>
              <a:t>Acara </a:t>
            </a:r>
            <a:r>
              <a:rPr lang="en-US" dirty="0" err="1">
                <a:solidFill>
                  <a:srgbClr val="0000FF"/>
                </a:solidFill>
                <a:latin typeface="Arial" panose="020B0604020202020204" pitchFamily="34" charset="0"/>
                <a:cs typeface="Arial" panose="020B0604020202020204" pitchFamily="34" charset="0"/>
              </a:rPr>
              <a:t>Wisuda</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Sarjana</a:t>
            </a:r>
            <a:r>
              <a:rPr lang="en-US" dirty="0">
                <a:solidFill>
                  <a:srgbClr val="0000FF"/>
                </a:solidFill>
                <a:latin typeface="Arial" panose="020B0604020202020204" pitchFamily="34" charset="0"/>
                <a:cs typeface="Arial" panose="020B0604020202020204" pitchFamily="34" charset="0"/>
              </a:rPr>
              <a:t> dan </a:t>
            </a:r>
            <a:r>
              <a:rPr lang="en-US" dirty="0" err="1">
                <a:solidFill>
                  <a:srgbClr val="0000FF"/>
                </a:solidFill>
                <a:latin typeface="Arial" panose="020B0604020202020204" pitchFamily="34" charset="0"/>
                <a:cs typeface="Arial" panose="020B0604020202020204" pitchFamily="34" charset="0"/>
              </a:rPr>
              <a:t>Pascasarjana</a:t>
            </a:r>
            <a:r>
              <a:rPr lang="en-US" dirty="0">
                <a:solidFill>
                  <a:srgbClr val="0000FF"/>
                </a:solidFill>
                <a:latin typeface="Arial" panose="020B0604020202020204" pitchFamily="34" charset="0"/>
                <a:cs typeface="Arial" panose="020B0604020202020204" pitchFamily="34" charset="0"/>
              </a:rPr>
              <a:t> IKIP </a:t>
            </a:r>
            <a:r>
              <a:rPr lang="en-US" dirty="0" err="1">
                <a:solidFill>
                  <a:srgbClr val="0000FF"/>
                </a:solidFill>
                <a:latin typeface="Arial" panose="020B0604020202020204" pitchFamily="34" charset="0"/>
                <a:cs typeface="Arial" panose="020B0604020202020204" pitchFamily="34" charset="0"/>
              </a:rPr>
              <a:t>Tahun</a:t>
            </a:r>
            <a:r>
              <a:rPr lang="en-US" dirty="0">
                <a:solidFill>
                  <a:srgbClr val="0000FF"/>
                </a:solidFill>
                <a:latin typeface="Arial" panose="020B0604020202020204" pitchFamily="34" charset="0"/>
                <a:cs typeface="Arial" panose="020B0604020202020204" pitchFamily="34" charset="0"/>
              </a:rPr>
              <a:t> 2019</a:t>
            </a:r>
            <a:endParaRPr lang="en-ID" dirty="0">
              <a:solidFill>
                <a:srgbClr val="0000FF"/>
              </a:solidFill>
              <a:latin typeface="Arial" panose="020B0604020202020204" pitchFamily="34" charset="0"/>
              <a:cs typeface="Arial" panose="020B0604020202020204" pitchFamily="34" charset="0"/>
            </a:endParaRPr>
          </a:p>
        </p:txBody>
      </p:sp>
      <p:pic>
        <p:nvPicPr>
          <p:cNvPr id="13" name="Picture 12" descr="Hasil gambar untuk self efficacy">
            <a:extLst>
              <a:ext uri="{FF2B5EF4-FFF2-40B4-BE49-F238E27FC236}">
                <a16:creationId xmlns:a16="http://schemas.microsoft.com/office/drawing/2014/main" id="{109BF565-7901-4B85-9151-836461E84B2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320" y="3261658"/>
            <a:ext cx="1631863" cy="1353159"/>
          </a:xfrm>
          <a:prstGeom prst="rect">
            <a:avLst/>
          </a:prstGeom>
          <a:noFill/>
          <a:ln>
            <a:noFill/>
          </a:ln>
        </p:spPr>
      </p:pic>
      <mc:AlternateContent xmlns:mc="http://schemas.openxmlformats.org/markup-compatibility/2006">
        <mc:Choice xmlns:a14="http://schemas.microsoft.com/office/drawing/2010/main" Requires="a14">
          <p:sp>
            <p:nvSpPr>
              <p:cNvPr id="11" name="Text Box 234">
                <a:extLst>
                  <a:ext uri="{FF2B5EF4-FFF2-40B4-BE49-F238E27FC236}">
                    <a16:creationId xmlns:a16="http://schemas.microsoft.com/office/drawing/2014/main" id="{2E527E5A-3902-4B1D-979B-CA7AD2485FBA}"/>
                  </a:ext>
                </a:extLst>
              </p:cNvPr>
              <p:cNvSpPr txBox="1"/>
              <p:nvPr/>
            </p:nvSpPr>
            <p:spPr>
              <a:xfrm>
                <a:off x="2915816" y="431939"/>
                <a:ext cx="5400600" cy="3285093"/>
              </a:xfrm>
              <a:prstGeom prst="rect">
                <a:avLst/>
              </a:prstGeom>
              <a:solidFill>
                <a:srgbClr val="CCFFFF"/>
              </a:solidFill>
              <a:ln w="6350">
                <a:solidFill>
                  <a:srgbClr val="FFC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Contoh </a:t>
                </a:r>
                <a:r>
                  <a:rPr lang="en-US" sz="22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soal</a:t>
                </a:r>
                <a:r>
                  <a:rPr lang="en-US"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pemahaman</a:t>
                </a:r>
                <a:r>
                  <a:rPr lang="en-US"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matematis</a:t>
                </a:r>
                <a:r>
                  <a:rPr lang="en-US"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(SMA)</a:t>
                </a:r>
                <a:endParaRPr lang="en-ID" sz="2200" kern="100" dirty="0">
                  <a:effectLst/>
                  <a:latin typeface="Arial" panose="020B0604020202020204" pitchFamily="34" charset="0"/>
                  <a:ea typeface="SimSun" panose="02010600030101010101" pitchFamily="2" charset="-122"/>
                  <a:cs typeface="Arial" panose="020B0604020202020204" pitchFamily="34" charset="0"/>
                </a:endParaRPr>
              </a:p>
              <a:p>
                <a:pPr marL="457200" indent="-457200">
                  <a:buAutoNum type="arabicPeriod"/>
                  <a:tabLst>
                    <a:tab pos="84138" algn="l"/>
                  </a:tabLst>
                </a:pPr>
                <a:r>
                  <a:rPr lang="id-ID" sz="2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Diketahui segitiga ABC siku-s</a:t>
                </a:r>
                <a:r>
                  <a:rPr lang="en-US" sz="2200"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iku</a:t>
                </a:r>
                <a:r>
                  <a:rPr lang="en-US" sz="2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id-ID" sz="2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dengan   &lt;</a:t>
                </a:r>
                <a:r>
                  <a:rPr lang="en-US" sz="2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id-ID" sz="2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 = </a:t>
                </a:r>
                <a:r>
                  <a:rPr lang="id-ID"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id-ID" sz="2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 BC = 10, A</a:t>
                </a:r>
                <a:r>
                  <a:rPr lang="en-US" sz="2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D</a:t>
                </a:r>
              </a:p>
              <a:p>
                <a:pPr>
                  <a:tabLst>
                    <a:tab pos="84138" algn="l"/>
                  </a:tabLst>
                </a:pPr>
                <a:r>
                  <a:rPr lang="en-US"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r>
                  <a:rPr lang="id-ID"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adalah garis bagi &lt; A</a:t>
                </a:r>
                <a:r>
                  <a:rPr lang="en-US"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p>
              <a:p>
                <a:pPr marL="452438" indent="-452438">
                  <a:tabLst>
                    <a:tab pos="84138" algn="l"/>
                  </a:tabLst>
                </a:pPr>
                <a:r>
                  <a:rPr lang="en-US" sz="2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Gambarsketsa</a:t>
                </a:r>
                <a14:m>
                  <m:oMath xmlns:m="http://schemas.openxmlformats.org/officeDocument/2006/math">
                    <m:r>
                      <a:rPr lang="en-US" sz="220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r>
                      <a:rPr lang="en-US" sz="22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20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ABC</m:t>
                    </m:r>
                    <m:r>
                      <a:rPr lang="en-US" sz="220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20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dan</m:t>
                    </m:r>
                    <m:r>
                      <a:rPr lang="en-US" sz="220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20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garis</m:t>
                    </m:r>
                    <m:r>
                      <a:rPr lang="en-US" sz="220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20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bagi</m:t>
                    </m:r>
                    <m:r>
                      <a:rPr lang="en-US" sz="220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20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AD</m:t>
                    </m:r>
                  </m:oMath>
                </a14:m>
                <a:r>
                  <a:rPr lang="id-ID"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Nyatakan</a:t>
                </a:r>
                <a:r>
                  <a:rPr lang="en-US" sz="2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id-ID" sz="22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panjang AD dalam </a:t>
                </a:r>
                <a:r>
                  <a:rPr lang="en-ID" sz="2200" dirty="0">
                    <a:latin typeface="Calibri" panose="020F0502020204030204" pitchFamily="34" charset="0"/>
                    <a:ea typeface="Times New Roman" panose="02020603050405020304" pitchFamily="18" charset="0"/>
                    <a:cs typeface="Times New Roman" panose="02020603050405020304" pitchFamily="18" charset="0"/>
                  </a:rPr>
                  <a:t> </a:t>
                </a:r>
                <a:r>
                  <a:rPr lang="id-ID"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sz="2200" dirty="0" err="1">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Coba</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sz="2200" dirty="0" err="1">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periksa</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sz="2200" dirty="0" err="1">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apakah</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sz="2200" dirty="0" err="1">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soal</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sz="2200" dirty="0" err="1">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ini</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sz="2200" dirty="0" err="1">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tergolong</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HOT </a:t>
                </a:r>
                <a:r>
                  <a:rPr lang="en-US" sz="2200" dirty="0" err="1">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atau</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LOT. </a:t>
                </a:r>
                <a:r>
                  <a:rPr lang="en-US" sz="2200" dirty="0" err="1">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Jelasan</a:t>
                </a:r>
                <a:endPar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lvl="0" algn="just"/>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marL="265113" indent="-265113">
                  <a:tabLst>
                    <a:tab pos="84138" algn="l"/>
                  </a:tabLst>
                </a:pPr>
                <a:r>
                  <a:rPr lang="id-ID" sz="24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solidFill>
                    <a:srgbClr val="0000FF"/>
                  </a:solidFill>
                  <a:latin typeface="Arial" panose="020B0604020202020204" pitchFamily="34" charset="0"/>
                  <a:ea typeface="Times New Roman" panose="02020603050405020304" pitchFamily="18" charset="0"/>
                  <a:cs typeface="Times New Roman" panose="02020603050405020304" pitchFamily="18" charset="0"/>
                </a:endParaRPr>
              </a:p>
              <a:p>
                <a:pPr indent="-1350645"/>
                <a:endParaRPr lang="en-ID"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id-ID" sz="24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11" name="Text Box 234">
                <a:extLst>
                  <a:ext uri="{FF2B5EF4-FFF2-40B4-BE49-F238E27FC236}">
                    <a16:creationId xmlns:a16="http://schemas.microsoft.com/office/drawing/2014/main" id="{2E527E5A-3902-4B1D-979B-CA7AD2485FBA}"/>
                  </a:ext>
                </a:extLst>
              </p:cNvPr>
              <p:cNvSpPr txBox="1">
                <a:spLocks noRot="1" noChangeAspect="1" noMove="1" noResize="1" noEditPoints="1" noAdjustHandles="1" noChangeArrowheads="1" noChangeShapeType="1" noTextEdit="1"/>
              </p:cNvSpPr>
              <p:nvPr/>
            </p:nvSpPr>
            <p:spPr>
              <a:xfrm>
                <a:off x="2915816" y="431939"/>
                <a:ext cx="5400600" cy="3285093"/>
              </a:xfrm>
              <a:prstGeom prst="rect">
                <a:avLst/>
              </a:prstGeom>
              <a:blipFill>
                <a:blip r:embed="rId5"/>
                <a:stretch>
                  <a:fillRect l="-1466" t="-1111"/>
                </a:stretch>
              </a:blipFill>
              <a:ln w="6350">
                <a:solidFill>
                  <a:srgbClr val="FFC000"/>
                </a:solidFill>
              </a:ln>
            </p:spPr>
            <p:txBody>
              <a:bodyPr/>
              <a:lstStyle/>
              <a:p>
                <a:r>
                  <a:rPr lang="en-ID">
                    <a:noFill/>
                  </a:rPr>
                  <a:t> </a:t>
                </a:r>
              </a:p>
            </p:txBody>
          </p:sp>
        </mc:Fallback>
      </mc:AlternateContent>
      <p:sp>
        <p:nvSpPr>
          <p:cNvPr id="7" name="Speech Bubble: Rectangle with Corners Rounded 6">
            <a:extLst>
              <a:ext uri="{FF2B5EF4-FFF2-40B4-BE49-F238E27FC236}">
                <a16:creationId xmlns:a16="http://schemas.microsoft.com/office/drawing/2014/main" id="{1F86BA31-6FBC-4ED9-BB8F-C5C2C944C059}"/>
              </a:ext>
            </a:extLst>
          </p:cNvPr>
          <p:cNvSpPr/>
          <p:nvPr/>
        </p:nvSpPr>
        <p:spPr>
          <a:xfrm>
            <a:off x="2555776" y="3933056"/>
            <a:ext cx="5472608" cy="1724615"/>
          </a:xfrm>
          <a:prstGeom prst="wedgeRoundRectCallout">
            <a:avLst>
              <a:gd name="adj1" fmla="val -37707"/>
              <a:gd name="adj2" fmla="val 64416"/>
              <a:gd name="adj3" fmla="val 16667"/>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z="2200" kern="100" dirty="0">
              <a:solidFill>
                <a:srgbClr val="3333FF"/>
              </a:solidFill>
              <a:effectLst/>
              <a:latin typeface="Arial" panose="020B0604020202020204" pitchFamily="34" charset="0"/>
              <a:ea typeface="SimSun" panose="02010600030101010101" pitchFamily="2" charset="-122"/>
            </a:endParaRPr>
          </a:p>
          <a:p>
            <a:pPr lvl="0" algn="just"/>
            <a:r>
              <a:rPr lang="en-US" sz="2200" kern="100" dirty="0">
                <a:solidFill>
                  <a:srgbClr val="3333FF"/>
                </a:solidFill>
                <a:effectLst/>
                <a:latin typeface="Arial" panose="020B0604020202020204" pitchFamily="34" charset="0"/>
                <a:ea typeface="SimSun" panose="02010600030101010101" pitchFamily="2" charset="-122"/>
              </a:rPr>
              <a:t>2.Tentukan </a:t>
            </a:r>
            <a:r>
              <a:rPr lang="en-US" sz="2200" kern="100" dirty="0" err="1">
                <a:solidFill>
                  <a:srgbClr val="3333FF"/>
                </a:solidFill>
                <a:effectLst/>
                <a:latin typeface="Arial" panose="020B0604020202020204" pitchFamily="34" charset="0"/>
                <a:ea typeface="SimSun" panose="02010600030101010101" pitchFamily="2" charset="-122"/>
              </a:rPr>
              <a:t>akar-akar</a:t>
            </a:r>
            <a:r>
              <a:rPr lang="en-US" sz="2200" kern="100" dirty="0">
                <a:solidFill>
                  <a:srgbClr val="3333FF"/>
                </a:solidFill>
                <a:effectLst/>
                <a:latin typeface="Arial" panose="020B0604020202020204" pitchFamily="34" charset="0"/>
                <a:ea typeface="SimSun" panose="02010600030101010101" pitchFamily="2" charset="-122"/>
              </a:rPr>
              <a:t> </a:t>
            </a:r>
            <a:r>
              <a:rPr lang="en-US" sz="2200" kern="100" dirty="0" err="1">
                <a:solidFill>
                  <a:srgbClr val="3333FF"/>
                </a:solidFill>
                <a:effectLst/>
                <a:latin typeface="Arial" panose="020B0604020202020204" pitchFamily="34" charset="0"/>
                <a:ea typeface="SimSun" panose="02010600030101010101" pitchFamily="2" charset="-122"/>
              </a:rPr>
              <a:t>persamaan</a:t>
            </a:r>
            <a:r>
              <a:rPr lang="en-US" sz="2200" kern="100" dirty="0">
                <a:solidFill>
                  <a:srgbClr val="3333FF"/>
                </a:solidFill>
                <a:effectLst/>
                <a:latin typeface="Arial" panose="020B0604020202020204" pitchFamily="34" charset="0"/>
                <a:ea typeface="SimSun" panose="02010600030101010101" pitchFamily="2" charset="-122"/>
              </a:rPr>
              <a:t> </a:t>
            </a:r>
            <a:r>
              <a:rPr lang="en-US" sz="2200" kern="100" dirty="0" err="1">
                <a:solidFill>
                  <a:srgbClr val="3333FF"/>
                </a:solidFill>
                <a:effectLst/>
                <a:latin typeface="Arial" panose="020B0604020202020204" pitchFamily="34" charset="0"/>
                <a:ea typeface="SimSun" panose="02010600030101010101" pitchFamily="2" charset="-122"/>
              </a:rPr>
              <a:t>kuadrat</a:t>
            </a:r>
            <a:r>
              <a:rPr lang="en-US" sz="2200" kern="100" dirty="0">
                <a:solidFill>
                  <a:srgbClr val="3333FF"/>
                </a:solidFill>
                <a:effectLst/>
                <a:latin typeface="Arial" panose="020B0604020202020204" pitchFamily="34" charset="0"/>
                <a:ea typeface="SimSun" panose="02010600030101010101" pitchFamily="2" charset="-122"/>
              </a:rPr>
              <a:t> p</a:t>
            </a:r>
            <a:r>
              <a:rPr lang="en-US" sz="2200" kern="100" baseline="30000" dirty="0">
                <a:solidFill>
                  <a:srgbClr val="3333FF"/>
                </a:solidFill>
                <a:effectLst/>
                <a:latin typeface="Arial" panose="020B0604020202020204" pitchFamily="34" charset="0"/>
                <a:ea typeface="SimSun" panose="02010600030101010101" pitchFamily="2" charset="-122"/>
              </a:rPr>
              <a:t>2</a:t>
            </a:r>
            <a:r>
              <a:rPr lang="en-US" sz="2200" kern="100" dirty="0">
                <a:solidFill>
                  <a:srgbClr val="3333FF"/>
                </a:solidFill>
                <a:effectLst/>
                <a:latin typeface="Arial" panose="020B0604020202020204" pitchFamily="34" charset="0"/>
                <a:ea typeface="SimSun" panose="02010600030101010101" pitchFamily="2" charset="-122"/>
              </a:rPr>
              <a:t> – 3p – 10 = 0</a:t>
            </a:r>
            <a:r>
              <a:rPr lang="en-ID" sz="2200" kern="100" dirty="0">
                <a:latin typeface="Times New Roman" panose="02020603050405020304" pitchFamily="18" charset="0"/>
                <a:ea typeface="SimSun" panose="02010600030101010101" pitchFamily="2" charset="-122"/>
              </a:rPr>
              <a:t>.  </a:t>
            </a:r>
            <a:r>
              <a:rPr lang="en-US" sz="2200" dirty="0" err="1">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Coba</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sz="2200" dirty="0" err="1">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periksa</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sz="2200" dirty="0" err="1">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Apakah</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sz="2200" dirty="0" err="1">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soal</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sz="2200" dirty="0" err="1">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ini</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sz="2200" dirty="0" err="1">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tergolong</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HOT </a:t>
            </a:r>
            <a:r>
              <a:rPr lang="en-US" sz="2200" dirty="0" err="1">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atau</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LOT. Beri </a:t>
            </a:r>
            <a:r>
              <a:rPr lang="en-US" sz="2200" dirty="0" err="1">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penjelasan</a:t>
            </a:r>
            <a:endPar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lvl="0" algn="just"/>
            <a:endParaRPr lang="en-US"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lvl="0" algn="just"/>
            <a:endParaRPr lang="en-US" sz="1800" dirty="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p:txBody>
      </p:sp>
      <p:pic>
        <p:nvPicPr>
          <p:cNvPr id="15" name="Gambar 42">
            <a:extLst>
              <a:ext uri="{FF2B5EF4-FFF2-40B4-BE49-F238E27FC236}">
                <a16:creationId xmlns:a16="http://schemas.microsoft.com/office/drawing/2014/main" id="{E74C28E9-6047-44CD-BD91-691952F2FA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9335"/>
          <a:stretch>
            <a:fillRect/>
          </a:stretch>
        </p:blipFill>
        <p:spPr bwMode="auto">
          <a:xfrm>
            <a:off x="606147" y="4710820"/>
            <a:ext cx="1203862" cy="1567968"/>
          </a:xfrm>
          <a:prstGeom prst="rect">
            <a:avLst/>
          </a:prstGeom>
          <a:solidFill>
            <a:srgbClr val="CCFFFF"/>
          </a:solidFill>
        </p:spPr>
      </p:pic>
      <p:sp>
        <p:nvSpPr>
          <p:cNvPr id="16" name="Kotak Teks 43">
            <a:extLst>
              <a:ext uri="{FF2B5EF4-FFF2-40B4-BE49-F238E27FC236}">
                <a16:creationId xmlns:a16="http://schemas.microsoft.com/office/drawing/2014/main" id="{04962E4C-FD97-4DE2-81ED-2CD09809A18A}"/>
              </a:ext>
            </a:extLst>
          </p:cNvPr>
          <p:cNvSpPr txBox="1">
            <a:spLocks noChangeArrowheads="1"/>
          </p:cNvSpPr>
          <p:nvPr/>
        </p:nvSpPr>
        <p:spPr bwMode="auto">
          <a:xfrm>
            <a:off x="1810009" y="4689615"/>
            <a:ext cx="635531" cy="16103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algn="ctr">
              <a:lnSpc>
                <a:spcPct val="115000"/>
              </a:lnSpc>
              <a:spcAft>
                <a:spcPts val="1000"/>
              </a:spcAft>
            </a:pPr>
            <a:r>
              <a:rPr lang="en-US" sz="1800" b="1"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SEMANGAT !!!</a:t>
            </a:r>
            <a:endParaRPr lang="en-ID" sz="11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344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C92ADC-A1C2-44BD-8EF0-31C3503913AF}"/>
              </a:ext>
            </a:extLst>
          </p:cNvPr>
          <p:cNvGrpSpPr/>
          <p:nvPr/>
        </p:nvGrpSpPr>
        <p:grpSpPr>
          <a:xfrm>
            <a:off x="215427" y="391474"/>
            <a:ext cx="3870102" cy="3162255"/>
            <a:chOff x="215427" y="391474"/>
            <a:chExt cx="3969134" cy="3162255"/>
          </a:xfrm>
        </p:grpSpPr>
        <p:pic>
          <p:nvPicPr>
            <p:cNvPr id="5122" name="Picture 2">
              <a:extLst>
                <a:ext uri="{FF2B5EF4-FFF2-40B4-BE49-F238E27FC236}">
                  <a16:creationId xmlns:a16="http://schemas.microsoft.com/office/drawing/2014/main" id="{26B76C0D-5829-40F4-BF51-CE4CCD42C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94" y="391474"/>
              <a:ext cx="3858267" cy="212360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5AE0B3B-F1E8-4820-B4B0-670656586A71}"/>
                </a:ext>
              </a:extLst>
            </p:cNvPr>
            <p:cNvSpPr txBox="1"/>
            <p:nvPr/>
          </p:nvSpPr>
          <p:spPr>
            <a:xfrm>
              <a:off x="215427" y="2414956"/>
              <a:ext cx="3969134" cy="1138773"/>
            </a:xfrm>
            <a:prstGeom prst="rect">
              <a:avLst/>
            </a:prstGeom>
            <a:noFill/>
          </p:spPr>
          <p:txBody>
            <a:bodyPr wrap="square">
              <a:spAutoFit/>
            </a:bodyPr>
            <a:lstStyle/>
            <a:p>
              <a:pPr algn="ctr"/>
              <a:r>
                <a:rPr lang="en-ID" b="0" i="0" dirty="0">
                  <a:solidFill>
                    <a:srgbClr val="333333"/>
                  </a:solidFill>
                  <a:effectLst/>
                  <a:latin typeface="Raleway"/>
                </a:rPr>
                <a:t> </a:t>
              </a:r>
              <a:r>
                <a:rPr lang="en-ID" sz="1600" b="1" i="0" dirty="0" err="1">
                  <a:solidFill>
                    <a:srgbClr val="006600"/>
                  </a:solidFill>
                  <a:effectLst/>
                  <a:latin typeface="Arial" panose="020B0604020202020204" pitchFamily="34" charset="0"/>
                  <a:cs typeface="Arial" panose="020B0604020202020204" pitchFamily="34" charset="0"/>
                </a:rPr>
                <a:t>Rombongan</a:t>
              </a:r>
              <a:r>
                <a:rPr lang="en-ID" sz="1600" b="1" i="0" dirty="0">
                  <a:solidFill>
                    <a:srgbClr val="006600"/>
                  </a:solidFill>
                  <a:effectLst/>
                  <a:latin typeface="Arial" panose="020B0604020202020204" pitchFamily="34" charset="0"/>
                  <a:cs typeface="Arial" panose="020B0604020202020204" pitchFamily="34" charset="0"/>
                </a:rPr>
                <a:t> </a:t>
              </a:r>
              <a:r>
                <a:rPr lang="en-ID" sz="1600" b="1" dirty="0" err="1">
                  <a:solidFill>
                    <a:srgbClr val="006600"/>
                  </a:solidFill>
                  <a:latin typeface="Arial" panose="020B0604020202020204" pitchFamily="34" charset="0"/>
                  <a:cs typeface="Arial" panose="020B0604020202020204" pitchFamily="34" charset="0"/>
                </a:rPr>
                <a:t>S</a:t>
              </a:r>
              <a:r>
                <a:rPr lang="en-ID" sz="1600" b="1" i="0" dirty="0" err="1">
                  <a:solidFill>
                    <a:srgbClr val="006600"/>
                  </a:solidFill>
                  <a:effectLst/>
                  <a:latin typeface="Arial" panose="020B0604020202020204" pitchFamily="34" charset="0"/>
                  <a:cs typeface="Arial" panose="020B0604020202020204" pitchFamily="34" charset="0"/>
                </a:rPr>
                <a:t>tudi</a:t>
              </a:r>
              <a:r>
                <a:rPr lang="en-ID" sz="1600" b="1" i="0" dirty="0">
                  <a:solidFill>
                    <a:srgbClr val="006600"/>
                  </a:solidFill>
                  <a:effectLst/>
                  <a:latin typeface="Arial" panose="020B0604020202020204" pitchFamily="34" charset="0"/>
                  <a:cs typeface="Arial" panose="020B0604020202020204" pitchFamily="34" charset="0"/>
                </a:rPr>
                <a:t> banding </a:t>
              </a:r>
              <a:r>
                <a:rPr lang="en-ID" sz="1600" b="1" i="0" dirty="0" err="1">
                  <a:solidFill>
                    <a:srgbClr val="006600"/>
                  </a:solidFill>
                  <a:effectLst/>
                  <a:latin typeface="Arial" panose="020B0604020202020204" pitchFamily="34" charset="0"/>
                  <a:cs typeface="Arial" panose="020B0604020202020204" pitchFamily="34" charset="0"/>
                </a:rPr>
                <a:t>pendidikan</a:t>
              </a:r>
              <a:r>
                <a:rPr lang="en-ID" sz="1600" b="1" i="0" dirty="0">
                  <a:solidFill>
                    <a:srgbClr val="006600"/>
                  </a:solidFill>
                  <a:effectLst/>
                  <a:latin typeface="Arial" panose="020B0604020202020204" pitchFamily="34" charset="0"/>
                  <a:cs typeface="Arial" panose="020B0604020202020204" pitchFamily="34" charset="0"/>
                </a:rPr>
                <a:t> </a:t>
              </a:r>
              <a:r>
                <a:rPr lang="en-ID" sz="1600" b="1" i="0" dirty="0" err="1">
                  <a:solidFill>
                    <a:srgbClr val="006600"/>
                  </a:solidFill>
                  <a:effectLst/>
                  <a:latin typeface="Arial" panose="020B0604020202020204" pitchFamily="34" charset="0"/>
                  <a:cs typeface="Arial" panose="020B0604020202020204" pitchFamily="34" charset="0"/>
                </a:rPr>
                <a:t>Mahasiswa</a:t>
              </a:r>
              <a:r>
                <a:rPr lang="en-ID" sz="1600" b="1" i="0" dirty="0">
                  <a:solidFill>
                    <a:srgbClr val="006600"/>
                  </a:solidFill>
                  <a:effectLst/>
                  <a:latin typeface="Arial" panose="020B0604020202020204" pitchFamily="34" charset="0"/>
                  <a:cs typeface="Arial" panose="020B0604020202020204" pitchFamily="34" charset="0"/>
                </a:rPr>
                <a:t> </a:t>
              </a:r>
              <a:r>
                <a:rPr lang="en-ID" sz="1600" b="1" i="0" dirty="0" err="1">
                  <a:solidFill>
                    <a:srgbClr val="006600"/>
                  </a:solidFill>
                  <a:effectLst/>
                  <a:latin typeface="Arial" panose="020B0604020202020204" pitchFamily="34" charset="0"/>
                  <a:cs typeface="Arial" panose="020B0604020202020204" pitchFamily="34" charset="0"/>
                </a:rPr>
                <a:t>Pascasarjana</a:t>
              </a:r>
              <a:r>
                <a:rPr lang="en-ID" sz="1600" b="1" i="0" dirty="0">
                  <a:solidFill>
                    <a:srgbClr val="006600"/>
                  </a:solidFill>
                  <a:effectLst/>
                  <a:latin typeface="Arial" panose="020B0604020202020204" pitchFamily="34" charset="0"/>
                  <a:cs typeface="Arial" panose="020B0604020202020204" pitchFamily="34" charset="0"/>
                </a:rPr>
                <a:t> </a:t>
              </a:r>
              <a:r>
                <a:rPr lang="en-ID" sz="1600" b="1" dirty="0" err="1">
                  <a:solidFill>
                    <a:srgbClr val="006600"/>
                  </a:solidFill>
                  <a:latin typeface="Arial" panose="020B0604020202020204" pitchFamily="34" charset="0"/>
                  <a:cs typeface="Arial" panose="020B0604020202020204" pitchFamily="34" charset="0"/>
                </a:rPr>
                <a:t>ke</a:t>
              </a:r>
              <a:r>
                <a:rPr lang="en-ID" sz="1600" b="1" i="0" dirty="0">
                  <a:solidFill>
                    <a:srgbClr val="006600"/>
                  </a:solidFill>
                  <a:effectLst/>
                  <a:latin typeface="Arial" panose="020B0604020202020204" pitchFamily="34" charset="0"/>
                  <a:cs typeface="Arial" panose="020B0604020202020204" pitchFamily="34" charset="0"/>
                </a:rPr>
                <a:t> Thailand, </a:t>
              </a:r>
              <a:r>
                <a:rPr lang="en-ID" sz="1600" b="1" i="0" dirty="0" err="1">
                  <a:solidFill>
                    <a:srgbClr val="006600"/>
                  </a:solidFill>
                  <a:effectLst/>
                  <a:latin typeface="Arial" panose="020B0604020202020204" pitchFamily="34" charset="0"/>
                  <a:cs typeface="Arial" panose="020B0604020202020204" pitchFamily="34" charset="0"/>
                </a:rPr>
                <a:t>diterima</a:t>
              </a:r>
              <a:r>
                <a:rPr lang="en-ID" sz="1600" b="1" i="0" dirty="0">
                  <a:solidFill>
                    <a:srgbClr val="006600"/>
                  </a:solidFill>
                  <a:effectLst/>
                  <a:latin typeface="Arial" panose="020B0604020202020204" pitchFamily="34" charset="0"/>
                  <a:cs typeface="Arial" panose="020B0604020202020204" pitchFamily="34" charset="0"/>
                </a:rPr>
                <a:t> oleh Duta </a:t>
              </a:r>
              <a:r>
                <a:rPr lang="en-ID" sz="1600" b="1" i="0" dirty="0" err="1">
                  <a:solidFill>
                    <a:srgbClr val="006600"/>
                  </a:solidFill>
                  <a:effectLst/>
                  <a:latin typeface="Arial" panose="020B0604020202020204" pitchFamily="34" charset="0"/>
                  <a:cs typeface="Arial" panose="020B0604020202020204" pitchFamily="34" charset="0"/>
                </a:rPr>
                <a:t>Besar</a:t>
              </a:r>
              <a:r>
                <a:rPr lang="en-ID" sz="1600" b="1" i="0" dirty="0">
                  <a:solidFill>
                    <a:srgbClr val="006600"/>
                  </a:solidFill>
                  <a:effectLst/>
                  <a:latin typeface="Arial" panose="020B0604020202020204" pitchFamily="34" charset="0"/>
                  <a:cs typeface="Arial" panose="020B0604020202020204" pitchFamily="34" charset="0"/>
                </a:rPr>
                <a:t> RI, Ahmad </a:t>
              </a:r>
              <a:r>
                <a:rPr lang="en-ID" sz="1600" b="1" i="0" dirty="0" err="1">
                  <a:solidFill>
                    <a:srgbClr val="006600"/>
                  </a:solidFill>
                  <a:effectLst/>
                  <a:latin typeface="Arial" panose="020B0604020202020204" pitchFamily="34" charset="0"/>
                  <a:cs typeface="Arial" panose="020B0604020202020204" pitchFamily="34" charset="0"/>
                </a:rPr>
                <a:t>Rusdi</a:t>
              </a:r>
              <a:r>
                <a:rPr lang="en-ID" sz="1600" b="1" i="0" dirty="0">
                  <a:solidFill>
                    <a:srgbClr val="006600"/>
                  </a:solidFill>
                  <a:effectLst/>
                  <a:latin typeface="Arial" panose="020B0604020202020204" pitchFamily="34" charset="0"/>
                  <a:cs typeface="Arial" panose="020B0604020202020204" pitchFamily="34" charset="0"/>
                </a:rPr>
                <a:t> di KBRI Bangko</a:t>
              </a:r>
              <a:r>
                <a:rPr lang="en-ID" b="0" i="0" dirty="0">
                  <a:solidFill>
                    <a:srgbClr val="333333"/>
                  </a:solidFill>
                  <a:effectLst/>
                  <a:latin typeface="Raleway"/>
                </a:rPr>
                <a:t>k.</a:t>
              </a:r>
              <a:endParaRPr lang="en-ID" dirty="0"/>
            </a:p>
          </p:txBody>
        </p:sp>
      </p:grpSp>
      <p:grpSp>
        <p:nvGrpSpPr>
          <p:cNvPr id="4" name="Group 3">
            <a:extLst>
              <a:ext uri="{FF2B5EF4-FFF2-40B4-BE49-F238E27FC236}">
                <a16:creationId xmlns:a16="http://schemas.microsoft.com/office/drawing/2014/main" id="{60E05363-C140-4409-9211-FB78DB8C6113}"/>
              </a:ext>
            </a:extLst>
          </p:cNvPr>
          <p:cNvGrpSpPr/>
          <p:nvPr/>
        </p:nvGrpSpPr>
        <p:grpSpPr>
          <a:xfrm>
            <a:off x="4572000" y="299999"/>
            <a:ext cx="4159669" cy="3195938"/>
            <a:chOff x="4572000" y="299999"/>
            <a:chExt cx="4159669" cy="3195938"/>
          </a:xfrm>
        </p:grpSpPr>
        <p:sp>
          <p:nvSpPr>
            <p:cNvPr id="12" name="Speech Bubble: Rectangle with Corners Rounded 11">
              <a:extLst>
                <a:ext uri="{FF2B5EF4-FFF2-40B4-BE49-F238E27FC236}">
                  <a16:creationId xmlns:a16="http://schemas.microsoft.com/office/drawing/2014/main" id="{A8B5930B-533F-443E-93EB-858EE76F0D50}"/>
                </a:ext>
              </a:extLst>
            </p:cNvPr>
            <p:cNvSpPr/>
            <p:nvPr/>
          </p:nvSpPr>
          <p:spPr>
            <a:xfrm>
              <a:off x="4788024" y="1911761"/>
              <a:ext cx="3943645" cy="1584176"/>
            </a:xfrm>
            <a:prstGeom prst="wedgeRoundRectCallout">
              <a:avLst>
                <a:gd name="adj1" fmla="val -61074"/>
                <a:gd name="adj2" fmla="val 48445"/>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ID" sz="2200" dirty="0"/>
            </a:p>
            <a:p>
              <a:endParaRPr lang="en-US" sz="2200" dirty="0">
                <a:solidFill>
                  <a:srgbClr val="990033"/>
                </a:solidFill>
                <a:latin typeface="Arial" panose="020B0604020202020204" pitchFamily="34" charset="0"/>
                <a:cs typeface="Arial" panose="020B0604020202020204" pitchFamily="34" charset="0"/>
              </a:endParaRPr>
            </a:p>
            <a:p>
              <a:endParaRPr lang="en-US" sz="2400" dirty="0">
                <a:solidFill>
                  <a:srgbClr val="990033"/>
                </a:solidFill>
                <a:latin typeface="Arial" panose="020B0604020202020204" pitchFamily="34" charset="0"/>
                <a:cs typeface="Arial" panose="020B0604020202020204" pitchFamily="34" charset="0"/>
              </a:endParaRPr>
            </a:p>
            <a:p>
              <a:endParaRPr lang="en-US" sz="2400" dirty="0">
                <a:solidFill>
                  <a:srgbClr val="990033"/>
                </a:solidFill>
                <a:latin typeface="Arial" panose="020B0604020202020204" pitchFamily="34" charset="0"/>
                <a:cs typeface="Arial" panose="020B0604020202020204" pitchFamily="34" charset="0"/>
              </a:endParaRPr>
            </a:p>
            <a:p>
              <a:endParaRPr lang="en-US" sz="2400" dirty="0">
                <a:solidFill>
                  <a:srgbClr val="990033"/>
                </a:solidFill>
                <a:latin typeface="Arial" panose="020B0604020202020204" pitchFamily="34" charset="0"/>
                <a:cs typeface="Arial" panose="020B0604020202020204" pitchFamily="34" charset="0"/>
              </a:endParaRPr>
            </a:p>
            <a:p>
              <a:endParaRPr lang="en-US" sz="2400" dirty="0">
                <a:solidFill>
                  <a:srgbClr val="990033"/>
                </a:solidFill>
                <a:latin typeface="Arial" panose="020B0604020202020204" pitchFamily="34" charset="0"/>
                <a:cs typeface="Arial" panose="020B0604020202020204" pitchFamily="34" charset="0"/>
              </a:endParaRPr>
            </a:p>
            <a:p>
              <a:endParaRPr lang="en-US" sz="2400" dirty="0">
                <a:solidFill>
                  <a:srgbClr val="990033"/>
                </a:solidFill>
                <a:latin typeface="Arial" panose="020B0604020202020204" pitchFamily="34" charset="0"/>
                <a:cs typeface="Arial" panose="020B0604020202020204" pitchFamily="34" charset="0"/>
              </a:endParaRPr>
            </a:p>
            <a:p>
              <a:endParaRPr lang="en-US" sz="24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r>
                <a:rPr lang="en-US" sz="2200" dirty="0" err="1">
                  <a:solidFill>
                    <a:srgbClr val="990033"/>
                  </a:solidFill>
                  <a:latin typeface="Arial" panose="020B0604020202020204" pitchFamily="34" charset="0"/>
                  <a:cs typeface="Arial" panose="020B0604020202020204" pitchFamily="34" charset="0"/>
                </a:rPr>
                <a:t>Ini</a:t>
              </a:r>
              <a:r>
                <a:rPr lang="en-US" sz="2200" dirty="0">
                  <a:solidFill>
                    <a:srgbClr val="990033"/>
                  </a:solidFill>
                  <a:latin typeface="Arial" panose="020B0604020202020204" pitchFamily="34" charset="0"/>
                  <a:cs typeface="Arial" panose="020B0604020202020204" pitchFamily="34" charset="0"/>
                </a:rPr>
                <a:t> </a:t>
              </a:r>
              <a:r>
                <a:rPr lang="en-US" sz="2200" dirty="0" err="1">
                  <a:solidFill>
                    <a:srgbClr val="990033"/>
                  </a:solidFill>
                  <a:latin typeface="Arial" panose="020B0604020202020204" pitchFamily="34" charset="0"/>
                  <a:cs typeface="Arial" panose="020B0604020202020204" pitchFamily="34" charset="0"/>
                </a:rPr>
                <a:t>jawaban</a:t>
              </a:r>
              <a:r>
                <a:rPr lang="en-US" sz="2200" dirty="0">
                  <a:solidFill>
                    <a:srgbClr val="990033"/>
                  </a:solidFill>
                  <a:latin typeface="Arial" panose="020B0604020202020204" pitchFamily="34" charset="0"/>
                  <a:cs typeface="Arial" panose="020B0604020202020204" pitchFamily="34" charset="0"/>
                </a:rPr>
                <a:t> kami:</a:t>
              </a: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a:p>
              <a:endParaRPr lang="en-US" sz="2200" dirty="0">
                <a:solidFill>
                  <a:srgbClr val="990033"/>
                </a:solidFill>
                <a:latin typeface="Arial" panose="020B0604020202020204" pitchFamily="34" charset="0"/>
                <a:cs typeface="Arial" panose="020B0604020202020204" pitchFamily="34" charset="0"/>
              </a:endParaRPr>
            </a:p>
          </p:txBody>
        </p:sp>
        <p:pic>
          <p:nvPicPr>
            <p:cNvPr id="11" name="Picture 10" descr="Hasil gambar untuk pasti bisa">
              <a:extLst>
                <a:ext uri="{FF2B5EF4-FFF2-40B4-BE49-F238E27FC236}">
                  <a16:creationId xmlns:a16="http://schemas.microsoft.com/office/drawing/2014/main" id="{31A72FDD-3C90-4479-B85D-F9CD5CEE2A8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9999"/>
              <a:ext cx="1800200" cy="1584176"/>
            </a:xfrm>
            <a:prstGeom prst="rect">
              <a:avLst/>
            </a:prstGeom>
            <a:noFill/>
            <a:ln>
              <a:noFill/>
            </a:ln>
          </p:spPr>
        </p:pic>
        <p:pic>
          <p:nvPicPr>
            <p:cNvPr id="14" name="Picture 13" descr="Hasil gambar untuk self efficacy">
              <a:extLst>
                <a:ext uri="{FF2B5EF4-FFF2-40B4-BE49-F238E27FC236}">
                  <a16:creationId xmlns:a16="http://schemas.microsoft.com/office/drawing/2014/main" id="{D5225B4B-AA70-46AF-B5F7-48627FFE02C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671" y="299999"/>
              <a:ext cx="1673769" cy="1498977"/>
            </a:xfrm>
            <a:prstGeom prst="rect">
              <a:avLst/>
            </a:prstGeom>
            <a:noFill/>
            <a:ln>
              <a:noFill/>
            </a:ln>
          </p:spPr>
        </p:pic>
      </p:grpSp>
      <p:grpSp>
        <p:nvGrpSpPr>
          <p:cNvPr id="7" name="Group 6">
            <a:extLst>
              <a:ext uri="{FF2B5EF4-FFF2-40B4-BE49-F238E27FC236}">
                <a16:creationId xmlns:a16="http://schemas.microsoft.com/office/drawing/2014/main" id="{7AFF09AF-18EF-4B6A-A297-DB08F032ED34}"/>
              </a:ext>
            </a:extLst>
          </p:cNvPr>
          <p:cNvGrpSpPr/>
          <p:nvPr/>
        </p:nvGrpSpPr>
        <p:grpSpPr>
          <a:xfrm>
            <a:off x="506555" y="3551092"/>
            <a:ext cx="8324082" cy="3306908"/>
            <a:chOff x="506555" y="3551092"/>
            <a:chExt cx="8324082" cy="3306908"/>
          </a:xfrm>
        </p:grpSpPr>
        <p:sp>
          <p:nvSpPr>
            <p:cNvPr id="8" name="Speech Bubble: Rectangle with Corners Rounded 7">
              <a:extLst>
                <a:ext uri="{FF2B5EF4-FFF2-40B4-BE49-F238E27FC236}">
                  <a16:creationId xmlns:a16="http://schemas.microsoft.com/office/drawing/2014/main" id="{B18E8E10-E9CC-4A22-8F43-21949C98E6BC}"/>
                </a:ext>
              </a:extLst>
            </p:cNvPr>
            <p:cNvSpPr/>
            <p:nvPr/>
          </p:nvSpPr>
          <p:spPr>
            <a:xfrm>
              <a:off x="526434" y="3572120"/>
              <a:ext cx="4261590" cy="1023615"/>
            </a:xfrm>
            <a:prstGeom prst="wedgeRoundRectCallout">
              <a:avLst>
                <a:gd name="adj1" fmla="val 39732"/>
                <a:gd name="adj2" fmla="val 87473"/>
                <a:gd name="adj3" fmla="val 16667"/>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rgbClr val="0000FF"/>
                </a:solidFill>
                <a:latin typeface="Arial" panose="020B0604020202020204" pitchFamily="34" charset="0"/>
                <a:cs typeface="Arial" panose="020B0604020202020204" pitchFamily="34" charset="0"/>
              </a:endParaRPr>
            </a:p>
            <a:p>
              <a:endParaRPr lang="en-US" sz="2200" dirty="0">
                <a:solidFill>
                  <a:srgbClr val="0000FF"/>
                </a:solidFill>
                <a:latin typeface="Arial" panose="020B0604020202020204" pitchFamily="34" charset="0"/>
                <a:cs typeface="Arial" panose="020B0604020202020204" pitchFamily="34" charset="0"/>
              </a:endParaRPr>
            </a:p>
            <a:p>
              <a:endParaRPr lang="en-US" sz="2200" dirty="0">
                <a:solidFill>
                  <a:srgbClr val="0000FF"/>
                </a:solidFill>
                <a:latin typeface="Arial" panose="020B0604020202020204" pitchFamily="34" charset="0"/>
                <a:cs typeface="Arial" panose="020B0604020202020204" pitchFamily="34" charset="0"/>
              </a:endParaRPr>
            </a:p>
            <a:p>
              <a:r>
                <a:rPr lang="en-US" sz="2200" dirty="0" err="1">
                  <a:solidFill>
                    <a:srgbClr val="0000FF"/>
                  </a:solidFill>
                  <a:latin typeface="Arial" panose="020B0604020202020204" pitchFamily="34" charset="0"/>
                  <a:cs typeface="Arial" panose="020B0604020202020204" pitchFamily="34" charset="0"/>
                </a:rPr>
                <a:t>Teman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coba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periksa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benarkah</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jawaban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saya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Tulis</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pendapat</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teman</a:t>
              </a:r>
              <a:r>
                <a:rPr lang="en-US" sz="2200" dirty="0">
                  <a:solidFill>
                    <a:srgbClr val="0000FF"/>
                  </a:solidFill>
                  <a:latin typeface="Arial" panose="020B0604020202020204" pitchFamily="34" charset="0"/>
                  <a:cs typeface="Arial" panose="020B0604020202020204" pitchFamily="34" charset="0"/>
                </a:rPr>
                <a:t> di </a:t>
              </a:r>
              <a:r>
                <a:rPr lang="en-US" sz="2200" dirty="0" err="1">
                  <a:solidFill>
                    <a:srgbClr val="0000FF"/>
                  </a:solidFill>
                  <a:latin typeface="Arial" panose="020B0604020202020204" pitchFamily="34" charset="0"/>
                  <a:cs typeface="Arial" panose="020B0604020202020204" pitchFamily="34" charset="0"/>
                </a:rPr>
                <a:t>sini</a:t>
              </a:r>
              <a:r>
                <a:rPr lang="en-US" sz="2200" dirty="0">
                  <a:solidFill>
                    <a:srgbClr val="0000FF"/>
                  </a:solidFill>
                  <a:latin typeface="Arial" panose="020B0604020202020204" pitchFamily="34" charset="0"/>
                  <a:cs typeface="Arial" panose="020B0604020202020204" pitchFamily="34" charset="0"/>
                </a:rPr>
                <a:t>. </a:t>
              </a:r>
              <a:endParaRPr lang="en-US" sz="2200" dirty="0">
                <a:solidFill>
                  <a:srgbClr val="002060"/>
                </a:solidFill>
                <a:latin typeface="Arial" panose="020B0604020202020204" pitchFamily="34" charset="0"/>
                <a:cs typeface="Arial" panose="020B0604020202020204" pitchFamily="34" charset="0"/>
              </a:endParaRPr>
            </a:p>
            <a:p>
              <a:endParaRPr lang="en-US" sz="2200" dirty="0">
                <a:solidFill>
                  <a:srgbClr val="002060"/>
                </a:solidFill>
                <a:latin typeface="Arial" panose="020B0604020202020204" pitchFamily="34" charset="0"/>
                <a:cs typeface="Arial" panose="020B0604020202020204" pitchFamily="34" charset="0"/>
              </a:endParaRPr>
            </a:p>
            <a:p>
              <a:endParaRPr lang="en-US" sz="2200" dirty="0">
                <a:solidFill>
                  <a:srgbClr val="002060"/>
                </a:solidFill>
                <a:latin typeface="Arial" panose="020B0604020202020204" pitchFamily="34" charset="0"/>
                <a:cs typeface="Arial" panose="020B0604020202020204" pitchFamily="34" charset="0"/>
              </a:endParaRPr>
            </a:p>
            <a:p>
              <a:endParaRPr lang="en-ID" sz="2200" dirty="0">
                <a:solidFill>
                  <a:srgbClr val="002060"/>
                </a:solidFill>
                <a:latin typeface="Arial" panose="020B0604020202020204" pitchFamily="34" charset="0"/>
                <a:cs typeface="Arial" panose="020B0604020202020204" pitchFamily="34" charset="0"/>
              </a:endParaRPr>
            </a:p>
          </p:txBody>
        </p:sp>
        <p:pic>
          <p:nvPicPr>
            <p:cNvPr id="10" name="Picture 9" descr="Gambar terkait">
              <a:extLst>
                <a:ext uri="{FF2B5EF4-FFF2-40B4-BE49-F238E27FC236}">
                  <a16:creationId xmlns:a16="http://schemas.microsoft.com/office/drawing/2014/main" id="{7B09FBE7-CB4C-4F69-A4E2-4431227EDE78}"/>
                </a:ext>
              </a:extLst>
            </p:cNvPr>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06555" y="4882655"/>
              <a:ext cx="1440160" cy="1371948"/>
            </a:xfrm>
            <a:prstGeom prst="rect">
              <a:avLst/>
            </a:prstGeom>
            <a:noFill/>
            <a:ln>
              <a:solidFill>
                <a:srgbClr val="993300"/>
              </a:solidFill>
            </a:ln>
          </p:spPr>
        </p:pic>
        <p:pic>
          <p:nvPicPr>
            <p:cNvPr id="15" name="Picture 14">
              <a:extLst>
                <a:ext uri="{FF2B5EF4-FFF2-40B4-BE49-F238E27FC236}">
                  <a16:creationId xmlns:a16="http://schemas.microsoft.com/office/drawing/2014/main" id="{38464427-1FD9-46DD-B6F7-4C97E2D56C8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734293" y="3551092"/>
              <a:ext cx="3096344" cy="2279141"/>
            </a:xfrm>
            <a:prstGeom prst="rect">
              <a:avLst/>
            </a:prstGeom>
          </p:spPr>
        </p:pic>
        <p:sp>
          <p:nvSpPr>
            <p:cNvPr id="3" name="Wave 2">
              <a:extLst>
                <a:ext uri="{FF2B5EF4-FFF2-40B4-BE49-F238E27FC236}">
                  <a16:creationId xmlns:a16="http://schemas.microsoft.com/office/drawing/2014/main" id="{83ED2B02-03FE-4F9F-B9BE-BCDD8B7755ED}"/>
                </a:ext>
              </a:extLst>
            </p:cNvPr>
            <p:cNvSpPr/>
            <p:nvPr/>
          </p:nvSpPr>
          <p:spPr>
            <a:xfrm>
              <a:off x="1946716" y="4693111"/>
              <a:ext cx="3785278" cy="2164889"/>
            </a:xfrm>
            <a:prstGeom prst="wave">
              <a:avLst>
                <a:gd name="adj1" fmla="val 12500"/>
                <a:gd name="adj2" fmla="val -360"/>
              </a:avLst>
            </a:prstGeom>
            <a:solidFill>
              <a:srgbClr val="CCCCFF"/>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err="1">
                  <a:solidFill>
                    <a:srgbClr val="9900CC"/>
                  </a:solidFill>
                  <a:latin typeface="Arial" panose="020B0604020202020204" pitchFamily="34" charset="0"/>
                  <a:cs typeface="Arial" panose="020B0604020202020204" pitchFamily="34" charset="0"/>
                </a:rPr>
                <a:t>Tugas</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memeriksa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pekerjaan</a:t>
              </a:r>
              <a:r>
                <a:rPr lang="en-US" sz="2200" dirty="0">
                  <a:solidFill>
                    <a:srgbClr val="9900CC"/>
                  </a:solidFill>
                  <a:latin typeface="Arial" panose="020B0604020202020204" pitchFamily="34" charset="0"/>
                  <a:cs typeface="Arial" panose="020B0604020202020204" pitchFamily="34" charset="0"/>
                </a:rPr>
                <a:t> orang lain </a:t>
              </a:r>
              <a:r>
                <a:rPr lang="en-US" sz="2200" dirty="0" err="1">
                  <a:solidFill>
                    <a:srgbClr val="9900CC"/>
                  </a:solidFill>
                  <a:latin typeface="Arial" panose="020B0604020202020204" pitchFamily="34" charset="0"/>
                  <a:cs typeface="Arial" panose="020B0604020202020204" pitchFamily="34" charset="0"/>
                </a:rPr>
                <a:t>adalah</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menantang</a:t>
              </a:r>
              <a:r>
                <a:rPr lang="en-US" sz="2200" dirty="0">
                  <a:solidFill>
                    <a:srgbClr val="9900CC"/>
                  </a:solidFill>
                  <a:latin typeface="Arial" panose="020B0604020202020204" pitchFamily="34" charset="0"/>
                  <a:cs typeface="Arial" panose="020B0604020202020204" pitchFamily="34" charset="0"/>
                </a:rPr>
                <a:t> dan </a:t>
              </a:r>
              <a:r>
                <a:rPr lang="en-US" sz="2200" dirty="0" err="1">
                  <a:solidFill>
                    <a:srgbClr val="9900CC"/>
                  </a:solidFill>
                  <a:latin typeface="Arial" panose="020B0604020202020204" pitchFamily="34" charset="0"/>
                  <a:cs typeface="Arial" panose="020B0604020202020204" pitchFamily="34" charset="0"/>
                </a:rPr>
                <a:t>sebagai</a:t>
              </a:r>
              <a:r>
                <a:rPr lang="en-US" sz="2200" dirty="0">
                  <a:solidFill>
                    <a:srgbClr val="9900CC"/>
                  </a:solidFill>
                  <a:latin typeface="Arial" panose="020B0604020202020204" pitchFamily="34" charset="0"/>
                  <a:cs typeface="Arial" panose="020B0604020202020204" pitchFamily="34" charset="0"/>
                </a:rPr>
                <a:t> Latihan </a:t>
              </a:r>
              <a:r>
                <a:rPr lang="en-US" sz="2200" dirty="0" err="1">
                  <a:solidFill>
                    <a:srgbClr val="9900CC"/>
                  </a:solidFill>
                  <a:latin typeface="Arial" panose="020B0604020202020204" pitchFamily="34" charset="0"/>
                  <a:cs typeface="Arial" panose="020B0604020202020204" pitchFamily="34" charset="0"/>
                </a:rPr>
                <a:t>berpikir</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kritis</a:t>
              </a:r>
              <a:r>
                <a:rPr lang="en-US" sz="2200" dirty="0">
                  <a:solidFill>
                    <a:srgbClr val="9900CC"/>
                  </a:solidFill>
                  <a:latin typeface="Arial" panose="020B0604020202020204" pitchFamily="34" charset="0"/>
                  <a:cs typeface="Arial" panose="020B0604020202020204" pitchFamily="34" charset="0"/>
                </a:rPr>
                <a:t> </a:t>
              </a:r>
            </a:p>
            <a:p>
              <a:pPr>
                <a:tabLst>
                  <a:tab pos="2057400" algn="l"/>
                </a:tabLst>
              </a:pPr>
              <a:endParaRPr lang="en-ID" sz="2200" dirty="0">
                <a:solidFill>
                  <a:srgbClr val="9900CC"/>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F8292D-A66A-41E8-A743-55341FC3A3FA}"/>
                </a:ext>
              </a:extLst>
            </p:cNvPr>
            <p:cNvSpPr txBox="1"/>
            <p:nvPr/>
          </p:nvSpPr>
          <p:spPr>
            <a:xfrm>
              <a:off x="5983759" y="5830233"/>
              <a:ext cx="2728438" cy="646331"/>
            </a:xfrm>
            <a:prstGeom prst="rect">
              <a:avLst/>
            </a:prstGeom>
            <a:noFill/>
          </p:spPr>
          <p:txBody>
            <a:bodyPr wrap="square" rtlCol="0">
              <a:spAutoFit/>
            </a:bodyPr>
            <a:lstStyle/>
            <a:p>
              <a:pPr algn="ctr"/>
              <a:r>
                <a:rPr lang="en-US" dirty="0" err="1">
                  <a:solidFill>
                    <a:srgbClr val="0000FF"/>
                  </a:solidFill>
                  <a:latin typeface="Arial" panose="020B0604020202020204" pitchFamily="34" charset="0"/>
                  <a:cs typeface="Arial" panose="020B0604020202020204" pitchFamily="34" charset="0"/>
                </a:rPr>
                <a:t>Siswa</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belajar</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kelompok</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dipantau</a:t>
              </a:r>
              <a:r>
                <a:rPr lang="en-US" dirty="0">
                  <a:solidFill>
                    <a:srgbClr val="0000FF"/>
                  </a:solidFill>
                  <a:latin typeface="Arial" panose="020B0604020202020204" pitchFamily="34" charset="0"/>
                  <a:cs typeface="Arial" panose="020B0604020202020204" pitchFamily="34" charset="0"/>
                </a:rPr>
                <a:t> oleh guru</a:t>
              </a:r>
              <a:endParaRPr lang="en-ID"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6133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24F50C5-92D5-456C-9D29-3D3584F4DACB}"/>
              </a:ext>
            </a:extLst>
          </p:cNvPr>
          <p:cNvGrpSpPr/>
          <p:nvPr/>
        </p:nvGrpSpPr>
        <p:grpSpPr>
          <a:xfrm>
            <a:off x="389090" y="186512"/>
            <a:ext cx="8152239" cy="2283788"/>
            <a:chOff x="389090" y="186512"/>
            <a:chExt cx="8152239" cy="2283788"/>
          </a:xfrm>
        </p:grpSpPr>
        <p:grpSp>
          <p:nvGrpSpPr>
            <p:cNvPr id="4" name="Group 3">
              <a:extLst>
                <a:ext uri="{FF2B5EF4-FFF2-40B4-BE49-F238E27FC236}">
                  <a16:creationId xmlns:a16="http://schemas.microsoft.com/office/drawing/2014/main" id="{1440509A-3731-4BC2-B956-B3FDE3417D27}"/>
                </a:ext>
              </a:extLst>
            </p:cNvPr>
            <p:cNvGrpSpPr/>
            <p:nvPr/>
          </p:nvGrpSpPr>
          <p:grpSpPr>
            <a:xfrm>
              <a:off x="389090" y="186512"/>
              <a:ext cx="2094678" cy="2283788"/>
              <a:chOff x="389089" y="197529"/>
              <a:chExt cx="2538941" cy="2283788"/>
            </a:xfrm>
          </p:grpSpPr>
          <p:pic>
            <p:nvPicPr>
              <p:cNvPr id="15" name="Picture 14">
                <a:extLst>
                  <a:ext uri="{FF2B5EF4-FFF2-40B4-BE49-F238E27FC236}">
                    <a16:creationId xmlns:a16="http://schemas.microsoft.com/office/drawing/2014/main" id="{29E3D0AD-31A4-4A63-B387-DEAB25DBAD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82" y="197529"/>
                <a:ext cx="2344264" cy="1736204"/>
              </a:xfrm>
              <a:prstGeom prst="rect">
                <a:avLst/>
              </a:prstGeom>
            </p:spPr>
          </p:pic>
          <p:sp>
            <p:nvSpPr>
              <p:cNvPr id="16" name="TextBox 15">
                <a:extLst>
                  <a:ext uri="{FF2B5EF4-FFF2-40B4-BE49-F238E27FC236}">
                    <a16:creationId xmlns:a16="http://schemas.microsoft.com/office/drawing/2014/main" id="{DE6922A7-1E64-4323-8825-DBB54CAAFAF0}"/>
                  </a:ext>
                </a:extLst>
              </p:cNvPr>
              <p:cNvSpPr txBox="1"/>
              <p:nvPr/>
            </p:nvSpPr>
            <p:spPr>
              <a:xfrm>
                <a:off x="389089" y="1834986"/>
                <a:ext cx="2538941" cy="646331"/>
              </a:xfrm>
              <a:prstGeom prst="rect">
                <a:avLst/>
              </a:prstGeom>
              <a:noFill/>
            </p:spPr>
            <p:txBody>
              <a:bodyPr wrap="square" rtlCol="0">
                <a:spAutoFit/>
              </a:bodyPr>
              <a:lstStyle/>
              <a:p>
                <a:pPr algn="ctr"/>
                <a:r>
                  <a:rPr lang="en-US" b="1" dirty="0" err="1">
                    <a:solidFill>
                      <a:srgbClr val="0000FF"/>
                    </a:solidFill>
                    <a:latin typeface="Arial" panose="020B0604020202020204" pitchFamily="34" charset="0"/>
                    <a:cs typeface="Arial" panose="020B0604020202020204" pitchFamily="34" charset="0"/>
                  </a:rPr>
                  <a:t>Sidang</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Yudisium</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Pascasarjana</a:t>
                </a:r>
                <a:r>
                  <a:rPr lang="en-US" b="1" dirty="0">
                    <a:solidFill>
                      <a:srgbClr val="0000FF"/>
                    </a:solidFill>
                    <a:latin typeface="Arial" panose="020B0604020202020204" pitchFamily="34" charset="0"/>
                    <a:cs typeface="Arial" panose="020B0604020202020204" pitchFamily="34" charset="0"/>
                  </a:rPr>
                  <a:t> 2019</a:t>
                </a:r>
                <a:endParaRPr lang="en-ID" b="1" dirty="0">
                  <a:solidFill>
                    <a:srgbClr val="0000FF"/>
                  </a:solidFill>
                  <a:latin typeface="Arial" panose="020B0604020202020204" pitchFamily="34" charset="0"/>
                  <a:cs typeface="Arial" panose="020B0604020202020204" pitchFamily="34" charset="0"/>
                </a:endParaRPr>
              </a:p>
            </p:txBody>
          </p:sp>
        </p:grpSp>
        <p:sp>
          <p:nvSpPr>
            <p:cNvPr id="8" name="Rounded Rectangular Callout 7">
              <a:extLst>
                <a:ext uri="{FF2B5EF4-FFF2-40B4-BE49-F238E27FC236}">
                  <a16:creationId xmlns:a16="http://schemas.microsoft.com/office/drawing/2014/main" id="{40EA22B1-5CF5-4C0A-AB2F-A5B8F9D47C0E}"/>
                </a:ext>
              </a:extLst>
            </p:cNvPr>
            <p:cNvSpPr/>
            <p:nvPr/>
          </p:nvSpPr>
          <p:spPr>
            <a:xfrm>
              <a:off x="4075853" y="367020"/>
              <a:ext cx="4465476" cy="1311870"/>
            </a:xfrm>
            <a:prstGeom prst="wedgeRoundRectCallout">
              <a:avLst>
                <a:gd name="adj1" fmla="val -41597"/>
                <a:gd name="adj2" fmla="val 67529"/>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id-ID" sz="2200" b="1" dirty="0">
                <a:solidFill>
                  <a:srgbClr val="C00000"/>
                </a:solidFill>
                <a:latin typeface="Arial" pitchFamily="34" charset="0"/>
                <a:cs typeface="Arial" pitchFamily="34" charset="0"/>
              </a:endParaRPr>
            </a:p>
            <a:p>
              <a:pPr marL="271463" indent="-271463" eaLnBrk="1" hangingPunct="1">
                <a:defRPr/>
              </a:pPr>
              <a:endParaRPr lang="en-US" sz="2200" dirty="0">
                <a:solidFill>
                  <a:srgbClr val="0033CC"/>
                </a:solidFill>
                <a:latin typeface="Arial" pitchFamily="34" charset="0"/>
                <a:cs typeface="Arial" pitchFamily="34" charset="0"/>
              </a:endParaRPr>
            </a:p>
            <a:p>
              <a:pPr marL="271463" indent="-271463" eaLnBrk="1" hangingPunct="1">
                <a:defRPr/>
              </a:pPr>
              <a:endParaRPr lang="en-US" sz="2200" dirty="0">
                <a:solidFill>
                  <a:srgbClr val="0033CC"/>
                </a:solidFill>
                <a:latin typeface="Arial" pitchFamily="34" charset="0"/>
                <a:cs typeface="Arial" pitchFamily="34" charset="0"/>
              </a:endParaRPr>
            </a:p>
            <a:p>
              <a:pPr marL="271463" indent="-271463" eaLnBrk="1" hangingPunct="1">
                <a:defRPr/>
              </a:pPr>
              <a:r>
                <a:rPr lang="en-US" sz="2200" dirty="0">
                  <a:solidFill>
                    <a:srgbClr val="0033CC"/>
                  </a:solidFill>
                  <a:latin typeface="Arial" pitchFamily="34" charset="0"/>
                  <a:cs typeface="Arial" pitchFamily="34" charset="0"/>
                </a:rPr>
                <a:t>C. </a:t>
              </a:r>
              <a:r>
                <a:rPr lang="id-ID" sz="2200" dirty="0">
                  <a:solidFill>
                    <a:srgbClr val="0033CC"/>
                  </a:solidFill>
                  <a:latin typeface="Arial" pitchFamily="34" charset="0"/>
                  <a:cs typeface="Arial" pitchFamily="34" charset="0"/>
                </a:rPr>
                <a:t>Kita lanjutkan pembahasan pada Hard skill berikutnya yaitu: Komunikasi Matemati</a:t>
              </a:r>
              <a:r>
                <a:rPr lang="en-US" sz="2200" dirty="0">
                  <a:solidFill>
                    <a:srgbClr val="0033CC"/>
                  </a:solidFill>
                  <a:latin typeface="Arial" pitchFamily="34" charset="0"/>
                  <a:cs typeface="Arial" pitchFamily="34" charset="0"/>
                </a:rPr>
                <a:t>s</a:t>
              </a:r>
              <a:endParaRPr lang="id-ID" sz="2200" dirty="0">
                <a:solidFill>
                  <a:srgbClr val="0033CC"/>
                </a:solidFill>
                <a:latin typeface="Arial" pitchFamily="34" charset="0"/>
                <a:cs typeface="Arial" pitchFamily="34" charset="0"/>
              </a:endParaRPr>
            </a:p>
            <a:p>
              <a:pPr eaLnBrk="1" hangingPunct="1">
                <a:defRPr/>
              </a:pPr>
              <a:endParaRPr lang="id-ID" sz="2200" b="1" dirty="0">
                <a:solidFill>
                  <a:srgbClr val="006600"/>
                </a:solidFill>
                <a:latin typeface="Arial" pitchFamily="34" charset="0"/>
                <a:cs typeface="Arial" pitchFamily="34" charset="0"/>
              </a:endParaRPr>
            </a:p>
            <a:p>
              <a:pPr eaLnBrk="1" hangingPunct="1">
                <a:defRPr/>
              </a:pPr>
              <a:r>
                <a:rPr lang="id-ID" sz="2200" b="1" dirty="0">
                  <a:solidFill>
                    <a:srgbClr val="006600"/>
                  </a:solidFill>
                  <a:latin typeface="Arial" pitchFamily="34" charset="0"/>
                  <a:cs typeface="Arial" pitchFamily="34" charset="0"/>
                </a:rPr>
                <a:t> </a:t>
              </a:r>
            </a:p>
            <a:p>
              <a:pPr eaLnBrk="1" hangingPunct="1">
                <a:defRPr/>
              </a:pPr>
              <a:endParaRPr lang="id-ID" b="1" dirty="0">
                <a:solidFill>
                  <a:srgbClr val="C00000"/>
                </a:solidFill>
                <a:latin typeface="Arial" pitchFamily="34" charset="0"/>
                <a:cs typeface="Arial" pitchFamily="34" charset="0"/>
              </a:endParaRPr>
            </a:p>
          </p:txBody>
        </p:sp>
        <p:pic>
          <p:nvPicPr>
            <p:cNvPr id="17" name="Picture 16">
              <a:extLst>
                <a:ext uri="{FF2B5EF4-FFF2-40B4-BE49-F238E27FC236}">
                  <a16:creationId xmlns:a16="http://schemas.microsoft.com/office/drawing/2014/main" id="{7A4FC766-DCF8-4C3E-B6DA-A3CCD36A7161}"/>
                </a:ext>
              </a:extLst>
            </p:cNvPr>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2483768" y="363308"/>
              <a:ext cx="1480803" cy="1378856"/>
            </a:xfrm>
            <a:prstGeom prst="rect">
              <a:avLst/>
            </a:prstGeom>
          </p:spPr>
        </p:pic>
      </p:grpSp>
      <p:grpSp>
        <p:nvGrpSpPr>
          <p:cNvPr id="12" name="Group 11">
            <a:extLst>
              <a:ext uri="{FF2B5EF4-FFF2-40B4-BE49-F238E27FC236}">
                <a16:creationId xmlns:a16="http://schemas.microsoft.com/office/drawing/2014/main" id="{D420F935-3A69-422A-B06E-20268499DC09}"/>
              </a:ext>
            </a:extLst>
          </p:cNvPr>
          <p:cNvGrpSpPr/>
          <p:nvPr/>
        </p:nvGrpSpPr>
        <p:grpSpPr>
          <a:xfrm>
            <a:off x="554282" y="2044015"/>
            <a:ext cx="7618118" cy="2537114"/>
            <a:chOff x="554282" y="2044015"/>
            <a:chExt cx="7618118" cy="2537114"/>
          </a:xfrm>
        </p:grpSpPr>
        <p:sp>
          <p:nvSpPr>
            <p:cNvPr id="2" name="Speech Bubble: Rectangle with Corners Rounded 1">
              <a:extLst>
                <a:ext uri="{FF2B5EF4-FFF2-40B4-BE49-F238E27FC236}">
                  <a16:creationId xmlns:a16="http://schemas.microsoft.com/office/drawing/2014/main" id="{505A438F-0739-4DB4-858C-90B01D0F77E7}"/>
                </a:ext>
              </a:extLst>
            </p:cNvPr>
            <p:cNvSpPr/>
            <p:nvPr/>
          </p:nvSpPr>
          <p:spPr>
            <a:xfrm>
              <a:off x="2712277" y="2044015"/>
              <a:ext cx="5460123" cy="2537114"/>
            </a:xfrm>
            <a:prstGeom prst="wedgeRoundRectCallout">
              <a:avLst>
                <a:gd name="adj1" fmla="val -60963"/>
                <a:gd name="adj2" fmla="val -4934"/>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6600"/>
                </a:solidFill>
                <a:latin typeface="Arial" panose="020B0604020202020204" pitchFamily="34" charset="0"/>
                <a:cs typeface="Arial" panose="020B0604020202020204" pitchFamily="34" charset="0"/>
              </a:endParaRPr>
            </a:p>
            <a:p>
              <a:pPr algn="ctr"/>
              <a:endParaRPr lang="en-US" sz="2400" dirty="0">
                <a:solidFill>
                  <a:srgbClr val="006600"/>
                </a:solidFill>
                <a:latin typeface="Arial" panose="020B0604020202020204" pitchFamily="34" charset="0"/>
                <a:cs typeface="Arial" panose="020B0604020202020204" pitchFamily="34" charset="0"/>
              </a:endParaRPr>
            </a:p>
            <a:p>
              <a:pPr algn="r"/>
              <a:endParaRPr lang="en-US" sz="2400" dirty="0">
                <a:solidFill>
                  <a:srgbClr val="006600"/>
                </a:solidFill>
                <a:latin typeface="Arial" panose="020B0604020202020204" pitchFamily="34" charset="0"/>
                <a:cs typeface="Arial" panose="020B0604020202020204" pitchFamily="34" charset="0"/>
              </a:endParaRPr>
            </a:p>
            <a:p>
              <a:pPr algn="ctr"/>
              <a:endParaRPr lang="en-US" sz="2400" dirty="0">
                <a:solidFill>
                  <a:srgbClr val="9900CC"/>
                </a:solidFill>
                <a:latin typeface="Arial" panose="020B0604020202020204" pitchFamily="34" charset="0"/>
                <a:cs typeface="Arial" panose="020B0604020202020204" pitchFamily="34" charset="0"/>
              </a:endParaRPr>
            </a:p>
            <a:p>
              <a:r>
                <a:rPr lang="en-US" sz="2200" dirty="0" err="1">
                  <a:solidFill>
                    <a:srgbClr val="006600"/>
                  </a:solidFill>
                  <a:latin typeface="Arial" panose="020B0604020202020204" pitchFamily="34" charset="0"/>
                  <a:cs typeface="Arial" panose="020B0604020202020204" pitchFamily="34" charset="0"/>
                </a:rPr>
                <a:t>Muncul</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beberapa</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pertanyaan</a:t>
              </a:r>
              <a:r>
                <a:rPr lang="en-US" sz="2200" dirty="0">
                  <a:solidFill>
                    <a:srgbClr val="006600"/>
                  </a:solidFill>
                  <a:latin typeface="Arial" panose="020B0604020202020204" pitchFamily="34" charset="0"/>
                  <a:cs typeface="Arial" panose="020B0604020202020204" pitchFamily="34" charset="0"/>
                </a:rPr>
                <a:t>:</a:t>
              </a:r>
            </a:p>
            <a:p>
              <a:pPr marL="457200" indent="-457200">
                <a:buAutoNum type="arabicPeriod"/>
              </a:pPr>
              <a:r>
                <a:rPr lang="en-US" sz="2200" dirty="0" err="1">
                  <a:solidFill>
                    <a:srgbClr val="006600"/>
                  </a:solidFill>
                  <a:latin typeface="Arial" panose="020B0604020202020204" pitchFamily="34" charset="0"/>
                  <a:cs typeface="Arial" panose="020B0604020202020204" pitchFamily="34" charset="0"/>
                </a:rPr>
                <a:t>Mengapa</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komunikasi</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matematis</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penting</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dikembangkan</a:t>
              </a:r>
              <a:r>
                <a:rPr lang="en-US" sz="2200" dirty="0">
                  <a:solidFill>
                    <a:srgbClr val="006600"/>
                  </a:solidFill>
                  <a:latin typeface="Arial" panose="020B0604020202020204" pitchFamily="34" charset="0"/>
                  <a:cs typeface="Arial" panose="020B0604020202020204" pitchFamily="34" charset="0"/>
                </a:rPr>
                <a:t> pada </a:t>
              </a:r>
              <a:r>
                <a:rPr lang="en-US" sz="2200" dirty="0" err="1">
                  <a:solidFill>
                    <a:srgbClr val="006600"/>
                  </a:solidFill>
                  <a:latin typeface="Arial" panose="020B0604020202020204" pitchFamily="34" charset="0"/>
                  <a:cs typeface="Arial" panose="020B0604020202020204" pitchFamily="34" charset="0"/>
                </a:rPr>
                <a:t>siswa</a:t>
              </a:r>
              <a:r>
                <a:rPr lang="en-US" sz="2200" dirty="0">
                  <a:solidFill>
                    <a:srgbClr val="006600"/>
                  </a:solidFill>
                  <a:latin typeface="Arial" panose="020B0604020202020204" pitchFamily="34" charset="0"/>
                  <a:cs typeface="Arial" panose="020B0604020202020204" pitchFamily="34" charset="0"/>
                </a:rPr>
                <a:t> </a:t>
              </a:r>
            </a:p>
            <a:p>
              <a:pPr marL="457200" indent="-457200">
                <a:buAutoNum type="arabicPeriod"/>
              </a:pPr>
              <a:r>
                <a:rPr lang="en-US" sz="2200" dirty="0" err="1">
                  <a:solidFill>
                    <a:srgbClr val="006600"/>
                  </a:solidFill>
                  <a:latin typeface="Arial" panose="020B0604020202020204" pitchFamily="34" charset="0"/>
                  <a:cs typeface="Arial" panose="020B0604020202020204" pitchFamily="34" charset="0"/>
                </a:rPr>
                <a:t>Apa</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indikator</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komunikasi</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matematis</a:t>
              </a:r>
              <a:endParaRPr lang="en-US" sz="2200" dirty="0">
                <a:solidFill>
                  <a:srgbClr val="006600"/>
                </a:solidFill>
                <a:latin typeface="Arial" panose="020B0604020202020204" pitchFamily="34" charset="0"/>
                <a:cs typeface="Arial" panose="020B0604020202020204" pitchFamily="34" charset="0"/>
              </a:endParaRPr>
            </a:p>
            <a:p>
              <a:pPr marL="457200" indent="-457200">
                <a:buAutoNum type="arabicPeriod"/>
              </a:pPr>
              <a:r>
                <a:rPr lang="en-US" sz="2200" dirty="0" err="1">
                  <a:solidFill>
                    <a:srgbClr val="006600"/>
                  </a:solidFill>
                  <a:latin typeface="Arial" panose="020B0604020202020204" pitchFamily="34" charset="0"/>
                  <a:cs typeface="Arial" panose="020B0604020202020204" pitchFamily="34" charset="0"/>
                </a:rPr>
                <a:t>Bagaimana</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contoh</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soalnya</a:t>
              </a:r>
              <a:endParaRPr lang="en-US" sz="2200" dirty="0">
                <a:solidFill>
                  <a:srgbClr val="006600"/>
                </a:solidFill>
                <a:latin typeface="Arial" panose="020B0604020202020204" pitchFamily="34" charset="0"/>
                <a:cs typeface="Arial" panose="020B0604020202020204" pitchFamily="34" charset="0"/>
              </a:endParaRPr>
            </a:p>
            <a:p>
              <a:pPr marL="457200" indent="-457200">
                <a:buAutoNum type="arabicPeriod"/>
              </a:pPr>
              <a:r>
                <a:rPr lang="en-US" sz="2200" dirty="0" err="1">
                  <a:solidFill>
                    <a:srgbClr val="006600"/>
                  </a:solidFill>
                  <a:latin typeface="Arial" panose="020B0604020202020204" pitchFamily="34" charset="0"/>
                  <a:cs typeface="Arial" panose="020B0604020202020204" pitchFamily="34" charset="0"/>
                </a:rPr>
                <a:t>Apakah</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komunikasi</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matematis</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itu</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tergolong</a:t>
              </a:r>
              <a:r>
                <a:rPr lang="en-US" sz="2200" dirty="0">
                  <a:solidFill>
                    <a:srgbClr val="006600"/>
                  </a:solidFill>
                  <a:latin typeface="Arial" panose="020B0604020202020204" pitchFamily="34" charset="0"/>
                  <a:cs typeface="Arial" panose="020B0604020202020204" pitchFamily="34" charset="0"/>
                </a:rPr>
                <a:t> HOT </a:t>
              </a:r>
              <a:r>
                <a:rPr lang="en-US" sz="2200" dirty="0" err="1">
                  <a:solidFill>
                    <a:srgbClr val="006600"/>
                  </a:solidFill>
                  <a:latin typeface="Arial" panose="020B0604020202020204" pitchFamily="34" charset="0"/>
                  <a:cs typeface="Arial" panose="020B0604020202020204" pitchFamily="34" charset="0"/>
                </a:rPr>
                <a:t>atau</a:t>
              </a:r>
              <a:r>
                <a:rPr lang="en-US" sz="2200" dirty="0">
                  <a:solidFill>
                    <a:srgbClr val="006600"/>
                  </a:solidFill>
                  <a:latin typeface="Arial" panose="020B0604020202020204" pitchFamily="34" charset="0"/>
                  <a:cs typeface="Arial" panose="020B0604020202020204" pitchFamily="34" charset="0"/>
                </a:rPr>
                <a:t> LOT</a:t>
              </a:r>
            </a:p>
            <a:p>
              <a:pPr marL="457200" indent="-457200">
                <a:buAutoNum type="arabicPeriod"/>
              </a:pPr>
              <a:endParaRPr lang="en-US" sz="2400" dirty="0">
                <a:solidFill>
                  <a:srgbClr val="006600"/>
                </a:solidFill>
                <a:latin typeface="Arial" panose="020B0604020202020204" pitchFamily="34" charset="0"/>
                <a:cs typeface="Arial" panose="020B0604020202020204" pitchFamily="34" charset="0"/>
              </a:endParaRPr>
            </a:p>
            <a:p>
              <a:pPr marL="457200" indent="-457200">
                <a:buAutoNum type="arabicPeriod"/>
              </a:pPr>
              <a:endParaRPr lang="en-US" sz="2400" dirty="0">
                <a:solidFill>
                  <a:srgbClr val="006600"/>
                </a:solidFill>
                <a:latin typeface="Arial" panose="020B0604020202020204" pitchFamily="34" charset="0"/>
                <a:cs typeface="Arial" panose="020B0604020202020204" pitchFamily="34" charset="0"/>
              </a:endParaRPr>
            </a:p>
            <a:p>
              <a:pPr algn="ctr"/>
              <a:endParaRPr lang="en-US" sz="2400" dirty="0">
                <a:solidFill>
                  <a:srgbClr val="006600"/>
                </a:solidFill>
                <a:latin typeface="Arial" panose="020B0604020202020204" pitchFamily="34" charset="0"/>
                <a:cs typeface="Arial" panose="020B0604020202020204" pitchFamily="34" charset="0"/>
              </a:endParaRPr>
            </a:p>
            <a:p>
              <a:pPr algn="ctr"/>
              <a:endParaRPr lang="en-US" sz="2400" dirty="0">
                <a:solidFill>
                  <a:srgbClr val="006600"/>
                </a:solidFill>
                <a:latin typeface="Arial" panose="020B0604020202020204" pitchFamily="34" charset="0"/>
                <a:cs typeface="Arial" panose="020B0604020202020204" pitchFamily="34" charset="0"/>
              </a:endParaRPr>
            </a:p>
            <a:p>
              <a:pPr algn="ctr"/>
              <a:endParaRPr lang="en-ID" sz="2400" dirty="0">
                <a:solidFill>
                  <a:srgbClr val="006600"/>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EE76EC6C-624E-4CD1-8690-0226E96DFAC0}"/>
                </a:ext>
              </a:extLst>
            </p:cNvPr>
            <p:cNvPicPr/>
            <p:nvPr/>
          </p:nvPicPr>
          <p:blipFill>
            <a:blip r:embed="rId6" cstate="print"/>
            <a:srcRect/>
            <a:stretch>
              <a:fillRect/>
            </a:stretch>
          </p:blipFill>
          <p:spPr bwMode="auto">
            <a:xfrm>
              <a:off x="554282" y="2516032"/>
              <a:ext cx="1353422" cy="1540238"/>
            </a:xfrm>
            <a:prstGeom prst="rect">
              <a:avLst/>
            </a:prstGeom>
            <a:noFill/>
            <a:ln w="9525">
              <a:noFill/>
              <a:miter lim="800000"/>
              <a:headEnd/>
              <a:tailEnd/>
            </a:ln>
          </p:spPr>
        </p:pic>
      </p:grpSp>
      <p:grpSp>
        <p:nvGrpSpPr>
          <p:cNvPr id="14" name="Group 13">
            <a:extLst>
              <a:ext uri="{FF2B5EF4-FFF2-40B4-BE49-F238E27FC236}">
                <a16:creationId xmlns:a16="http://schemas.microsoft.com/office/drawing/2014/main" id="{CFB1A78C-AA6C-4DF5-97DC-2BE601603664}"/>
              </a:ext>
            </a:extLst>
          </p:cNvPr>
          <p:cNvGrpSpPr/>
          <p:nvPr/>
        </p:nvGrpSpPr>
        <p:grpSpPr>
          <a:xfrm>
            <a:off x="389090" y="4104720"/>
            <a:ext cx="7785912" cy="2314904"/>
            <a:chOff x="389090" y="4104720"/>
            <a:chExt cx="7785912" cy="2314904"/>
          </a:xfrm>
        </p:grpSpPr>
        <p:pic>
          <p:nvPicPr>
            <p:cNvPr id="13" name="Picture 12" descr="Hasil gambar untuk gambar kartun belajar trigonometri">
              <a:extLst>
                <a:ext uri="{FF2B5EF4-FFF2-40B4-BE49-F238E27FC236}">
                  <a16:creationId xmlns:a16="http://schemas.microsoft.com/office/drawing/2014/main" id="{5CED741D-B072-4B99-9467-EF0AFC033D8D}"/>
                </a:ext>
              </a:extLst>
            </p:cNvPr>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754836" y="4684184"/>
              <a:ext cx="1474087" cy="1455633"/>
            </a:xfrm>
            <a:prstGeom prst="rect">
              <a:avLst/>
            </a:prstGeom>
            <a:noFill/>
            <a:ln>
              <a:noFill/>
            </a:ln>
          </p:spPr>
        </p:pic>
        <p:sp>
          <p:nvSpPr>
            <p:cNvPr id="7" name="Flowchart: Alternate Process 6">
              <a:extLst>
                <a:ext uri="{FF2B5EF4-FFF2-40B4-BE49-F238E27FC236}">
                  <a16:creationId xmlns:a16="http://schemas.microsoft.com/office/drawing/2014/main" id="{8AB1F69A-9392-43E4-B4DC-8DF3FC8DC7AC}"/>
                </a:ext>
              </a:extLst>
            </p:cNvPr>
            <p:cNvSpPr/>
            <p:nvPr/>
          </p:nvSpPr>
          <p:spPr>
            <a:xfrm>
              <a:off x="4355975" y="4684184"/>
              <a:ext cx="3819027" cy="1735440"/>
            </a:xfrm>
            <a:prstGeom prst="flowChartAlternateProcess">
              <a:avLst/>
            </a:prstGeom>
            <a:solidFill>
              <a:srgbClr val="CCCCFF"/>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9900CC"/>
                  </a:solidFill>
                  <a:latin typeface="Arial" panose="020B0604020202020204" pitchFamily="34" charset="0"/>
                  <a:cs typeface="Arial" panose="020B0604020202020204" pitchFamily="34" charset="0"/>
                </a:rPr>
                <a:t>Mari </a:t>
              </a:r>
              <a:r>
                <a:rPr lang="en-US" sz="2200" dirty="0" err="1">
                  <a:solidFill>
                    <a:srgbClr val="9900CC"/>
                  </a:solidFill>
                  <a:latin typeface="Arial" panose="020B0604020202020204" pitchFamily="34" charset="0"/>
                  <a:cs typeface="Arial" panose="020B0604020202020204" pitchFamily="34" charset="0"/>
                </a:rPr>
                <a:t>kita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rangkum</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penting-nya</a:t>
              </a:r>
              <a:r>
                <a:rPr lang="en-US" sz="2200" dirty="0">
                  <a:solidFill>
                    <a:srgbClr val="9900CC"/>
                  </a:solidFill>
                  <a:latin typeface="Arial" panose="020B0604020202020204" pitchFamily="34" charset="0"/>
                  <a:cs typeface="Arial" panose="020B0604020202020204" pitchFamily="34" charset="0"/>
                </a:rPr>
                <a:t> dan </a:t>
              </a:r>
              <a:r>
                <a:rPr lang="en-US" sz="2200" dirty="0" err="1">
                  <a:solidFill>
                    <a:srgbClr val="9900CC"/>
                  </a:solidFill>
                  <a:latin typeface="Arial" panose="020B0604020202020204" pitchFamily="34" charset="0"/>
                  <a:cs typeface="Arial" panose="020B0604020202020204" pitchFamily="34" charset="0"/>
                </a:rPr>
                <a:t>Indikator</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Komuni</a:t>
              </a:r>
              <a:r>
                <a:rPr lang="en-US" sz="2200" dirty="0">
                  <a:solidFill>
                    <a:srgbClr val="9900CC"/>
                  </a:solidFill>
                  <a:latin typeface="Arial" panose="020B0604020202020204" pitchFamily="34" charset="0"/>
                  <a:cs typeface="Arial" panose="020B0604020202020204" pitchFamily="34" charset="0"/>
                </a:rPr>
                <a:t>-kasi </a:t>
              </a:r>
              <a:r>
                <a:rPr lang="en-US" sz="2200" dirty="0" err="1">
                  <a:solidFill>
                    <a:srgbClr val="9900CC"/>
                  </a:solidFill>
                  <a:latin typeface="Arial" panose="020B0604020202020204" pitchFamily="34" charset="0"/>
                  <a:cs typeface="Arial" panose="020B0604020202020204" pitchFamily="34" charset="0"/>
                </a:rPr>
                <a:t>matematis</a:t>
              </a:r>
              <a:r>
                <a:rPr lang="en-US" sz="2200" dirty="0">
                  <a:solidFill>
                    <a:srgbClr val="9900CC"/>
                  </a:solidFill>
                  <a:latin typeface="Arial" panose="020B0604020202020204" pitchFamily="34" charset="0"/>
                  <a:cs typeface="Arial" panose="020B0604020202020204" pitchFamily="34" charset="0"/>
                </a:rPr>
                <a:t> dan </a:t>
              </a:r>
              <a:r>
                <a:rPr lang="en-US" sz="2200" dirty="0" err="1">
                  <a:solidFill>
                    <a:srgbClr val="9900CC"/>
                  </a:solidFill>
                  <a:latin typeface="Arial" panose="020B0604020202020204" pitchFamily="34" charset="0"/>
                  <a:cs typeface="Arial" panose="020B0604020202020204" pitchFamily="34" charset="0"/>
                </a:rPr>
                <a:t>kita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bandingkan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dengan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rangkuman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berikut</a:t>
              </a:r>
              <a:r>
                <a:rPr lang="en-US" sz="2200" dirty="0">
                  <a:solidFill>
                    <a:srgbClr val="9900CC"/>
                  </a:solidFill>
                  <a:latin typeface="Arial" panose="020B0604020202020204" pitchFamily="34" charset="0"/>
                  <a:cs typeface="Arial" panose="020B0604020202020204" pitchFamily="34" charset="0"/>
                </a:rPr>
                <a:t>.</a:t>
              </a:r>
              <a:endParaRPr lang="en-ID" sz="2200" dirty="0">
                <a:solidFill>
                  <a:srgbClr val="9900CC"/>
                </a:solidFill>
                <a:latin typeface="Arial" panose="020B0604020202020204" pitchFamily="34" charset="0"/>
                <a:cs typeface="Arial" panose="020B0604020202020204" pitchFamily="34" charset="0"/>
              </a:endParaRPr>
            </a:p>
          </p:txBody>
        </p:sp>
        <p:sp>
          <p:nvSpPr>
            <p:cNvPr id="9" name="Flowchart: Punched Tape 8">
              <a:extLst>
                <a:ext uri="{FF2B5EF4-FFF2-40B4-BE49-F238E27FC236}">
                  <a16:creationId xmlns:a16="http://schemas.microsoft.com/office/drawing/2014/main" id="{0B381B50-5711-43EA-A5CA-46394FB17973}"/>
                </a:ext>
              </a:extLst>
            </p:cNvPr>
            <p:cNvSpPr/>
            <p:nvPr/>
          </p:nvSpPr>
          <p:spPr>
            <a:xfrm>
              <a:off x="389090" y="4104720"/>
              <a:ext cx="2261508" cy="1735440"/>
            </a:xfrm>
            <a:prstGeom prst="flowChartPunchedTape">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latin typeface="Arial" panose="020B0604020202020204" pitchFamily="34" charset="0"/>
                  <a:cs typeface="Arial" panose="020B0604020202020204" pitchFamily="34" charset="0"/>
                </a:rPr>
                <a:t>Mari </a:t>
              </a:r>
              <a:r>
                <a:rPr lang="en-US" sz="2200" dirty="0" err="1">
                  <a:solidFill>
                    <a:srgbClr val="FF0000"/>
                  </a:solidFill>
                  <a:latin typeface="Arial" panose="020B0604020202020204" pitchFamily="34" charset="0"/>
                  <a:cs typeface="Arial" panose="020B0604020202020204" pitchFamily="34" charset="0"/>
                </a:rPr>
                <a:t>kita</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cermati</a:t>
              </a:r>
              <a:r>
                <a:rPr lang="en-US" sz="2200" dirty="0">
                  <a:solidFill>
                    <a:srgbClr val="FF0000"/>
                  </a:solidFill>
                  <a:latin typeface="Arial" panose="020B0604020202020204" pitchFamily="34" charset="0"/>
                  <a:cs typeface="Arial" panose="020B0604020202020204" pitchFamily="34" charset="0"/>
                </a:rPr>
                <a:t>  salah </a:t>
              </a:r>
              <a:r>
                <a:rPr lang="en-US" sz="2200" dirty="0" err="1">
                  <a:solidFill>
                    <a:srgbClr val="FF0000"/>
                  </a:solidFill>
                  <a:latin typeface="Arial" panose="020B0604020202020204" pitchFamily="34" charset="0"/>
                  <a:cs typeface="Arial" panose="020B0604020202020204" pitchFamily="34" charset="0"/>
                </a:rPr>
                <a:t>satu</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buku</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rujukan</a:t>
              </a:r>
              <a:r>
                <a:rPr lang="en-US" sz="2200" dirty="0">
                  <a:solidFill>
                    <a:srgbClr val="FF0000"/>
                  </a:solidFill>
                  <a:latin typeface="Arial" panose="020B0604020202020204" pitchFamily="34" charset="0"/>
                  <a:cs typeface="Arial" panose="020B0604020202020204" pitchFamily="34" charset="0"/>
                </a:rPr>
                <a:t> MK PBM </a:t>
              </a:r>
              <a:endParaRPr lang="en-ID" sz="2200" dirty="0"/>
            </a:p>
          </p:txBody>
        </p:sp>
      </p:grpSp>
    </p:spTree>
    <p:extLst>
      <p:ext uri="{BB962C8B-B14F-4D97-AF65-F5344CB8AC3E}">
        <p14:creationId xmlns:p14="http://schemas.microsoft.com/office/powerpoint/2010/main" val="73154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Rectangle with Corners Rounded 12">
            <a:extLst>
              <a:ext uri="{FF2B5EF4-FFF2-40B4-BE49-F238E27FC236}">
                <a16:creationId xmlns:a16="http://schemas.microsoft.com/office/drawing/2014/main" id="{ECA20496-B6D0-49FA-A37A-55AA7276A23F}"/>
              </a:ext>
            </a:extLst>
          </p:cNvPr>
          <p:cNvSpPr/>
          <p:nvPr/>
        </p:nvSpPr>
        <p:spPr>
          <a:xfrm>
            <a:off x="3581320" y="353267"/>
            <a:ext cx="5239152" cy="3020195"/>
          </a:xfrm>
          <a:prstGeom prst="wedgeRoundRectCallout">
            <a:avLst>
              <a:gd name="adj1" fmla="val -54302"/>
              <a:gd name="adj2" fmla="val 43959"/>
              <a:gd name="adj3" fmla="val 16667"/>
            </a:avLst>
          </a:prstGeom>
          <a:solidFill>
            <a:srgbClr val="CCFF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endParaRPr lang="en-US" sz="900" dirty="0">
              <a:solidFill>
                <a:srgbClr val="0066FF"/>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750"/>
              </a:spcAft>
            </a:pPr>
            <a:endParaRPr lang="en-US" sz="900" dirty="0">
              <a:solidFill>
                <a:srgbClr val="0066FF"/>
              </a:solidFill>
              <a:latin typeface="Arial" panose="020B0604020202020204" pitchFamily="34" charset="0"/>
              <a:ea typeface="Times New Roman" panose="02020603050405020304" pitchFamily="18" charset="0"/>
              <a:cs typeface="Times New Roman" panose="02020603050405020304" pitchFamily="18" charset="0"/>
            </a:endParaRPr>
          </a:p>
          <a:p>
            <a:endParaRPr lang="en-US" sz="2400" dirty="0">
              <a:solidFill>
                <a:srgbClr val="0033CC"/>
              </a:solidFill>
              <a:latin typeface="Arial" panose="020B0604020202020204" pitchFamily="34" charset="0"/>
              <a:cs typeface="Arial" panose="020B0604020202020204" pitchFamily="34" charset="0"/>
            </a:endParaRPr>
          </a:p>
          <a:p>
            <a:endParaRPr lang="en-US" sz="2400" dirty="0">
              <a:solidFill>
                <a:srgbClr val="0033CC"/>
              </a:solidFill>
              <a:latin typeface="Arial" panose="020B0604020202020204" pitchFamily="34" charset="0"/>
              <a:cs typeface="Arial" panose="020B0604020202020204" pitchFamily="34" charset="0"/>
            </a:endParaRPr>
          </a:p>
          <a:p>
            <a:endParaRPr lang="en-US" sz="2400" dirty="0">
              <a:solidFill>
                <a:srgbClr val="0033CC"/>
              </a:solidFill>
              <a:latin typeface="Arial" panose="020B0604020202020204" pitchFamily="34" charset="0"/>
              <a:cs typeface="Arial" panose="020B0604020202020204" pitchFamily="34" charset="0"/>
            </a:endParaRPr>
          </a:p>
          <a:p>
            <a:endParaRPr lang="en-US" sz="2400" dirty="0">
              <a:solidFill>
                <a:srgbClr val="0033CC"/>
              </a:solidFill>
              <a:latin typeface="Arial" panose="020B0604020202020204" pitchFamily="34" charset="0"/>
              <a:cs typeface="Arial" panose="020B0604020202020204" pitchFamily="34" charset="0"/>
            </a:endParaRPr>
          </a:p>
          <a:p>
            <a:endParaRPr lang="en-US" sz="2400" dirty="0">
              <a:solidFill>
                <a:srgbClr val="0033CC"/>
              </a:solidFill>
              <a:latin typeface="Arial" panose="020B0604020202020204" pitchFamily="34" charset="0"/>
              <a:cs typeface="Arial" panose="020B0604020202020204" pitchFamily="34" charset="0"/>
            </a:endParaRPr>
          </a:p>
          <a:p>
            <a:endParaRPr lang="en-US" sz="2400" dirty="0">
              <a:solidFill>
                <a:srgbClr val="0033CC"/>
              </a:solidFill>
              <a:latin typeface="Arial" panose="020B0604020202020204" pitchFamily="34" charset="0"/>
              <a:cs typeface="Arial" panose="020B0604020202020204" pitchFamily="34" charset="0"/>
            </a:endParaRPr>
          </a:p>
          <a:p>
            <a:endParaRPr lang="en-US" sz="2400" dirty="0">
              <a:solidFill>
                <a:srgbClr val="0033CC"/>
              </a:solidFill>
              <a:latin typeface="Arial" panose="020B0604020202020204" pitchFamily="34" charset="0"/>
              <a:cs typeface="Arial" panose="020B0604020202020204" pitchFamily="34" charset="0"/>
            </a:endParaRPr>
          </a:p>
          <a:p>
            <a:endParaRPr lang="en-US" sz="2400" dirty="0">
              <a:solidFill>
                <a:srgbClr val="0033CC"/>
              </a:solidFill>
              <a:latin typeface="Arial" panose="020B0604020202020204" pitchFamily="34" charset="0"/>
              <a:cs typeface="Arial" panose="020B0604020202020204" pitchFamily="34" charset="0"/>
            </a:endParaRPr>
          </a:p>
          <a:p>
            <a:r>
              <a:rPr lang="en-US" sz="2400" dirty="0" err="1">
                <a:solidFill>
                  <a:srgbClr val="0033CC"/>
                </a:solidFill>
                <a:latin typeface="Arial" panose="020B0604020202020204" pitchFamily="34" charset="0"/>
                <a:cs typeface="Arial" panose="020B0604020202020204" pitchFamily="34" charset="0"/>
              </a:rPr>
              <a:t>Rangkuman</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pentingnya</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Komuni</a:t>
            </a:r>
            <a:r>
              <a:rPr lang="en-US" sz="2400" dirty="0">
                <a:solidFill>
                  <a:srgbClr val="0033CC"/>
                </a:solidFill>
                <a:latin typeface="Arial" panose="020B0604020202020204" pitchFamily="34" charset="0"/>
                <a:cs typeface="Arial" panose="020B0604020202020204" pitchFamily="34" charset="0"/>
              </a:rPr>
              <a:t>-kasi </a:t>
            </a:r>
            <a:r>
              <a:rPr lang="en-US" sz="2400" dirty="0" err="1">
                <a:solidFill>
                  <a:srgbClr val="0033CC"/>
                </a:solidFill>
                <a:latin typeface="Arial" panose="020B0604020202020204" pitchFamily="34" charset="0"/>
                <a:cs typeface="Arial" panose="020B0604020202020204" pitchFamily="34" charset="0"/>
              </a:rPr>
              <a:t>matematis</a:t>
            </a:r>
            <a:r>
              <a:rPr lang="en-US" sz="2400" dirty="0">
                <a:solidFill>
                  <a:srgbClr val="0033CC"/>
                </a:solidFill>
                <a:latin typeface="Arial" panose="020B0604020202020204" pitchFamily="34" charset="0"/>
                <a:cs typeface="Arial" panose="020B0604020202020204" pitchFamily="34" charset="0"/>
              </a:rPr>
              <a:t>:</a:t>
            </a:r>
          </a:p>
          <a:p>
            <a:pPr marL="457200" indent="-457200">
              <a:buAutoNum type="alphaLcPeriod"/>
            </a:pPr>
            <a:r>
              <a:rPr lang="id-ID" sz="2400" dirty="0">
                <a:solidFill>
                  <a:srgbClr val="0000FF"/>
                </a:solidFill>
                <a:latin typeface="Arial" panose="020B0604020202020204" pitchFamily="34" charset="0"/>
                <a:cs typeface="Arial" panose="020B0604020202020204" pitchFamily="34" charset="0"/>
              </a:rPr>
              <a:t>Matematika </a:t>
            </a:r>
            <a:r>
              <a:rPr lang="en-US" sz="2400" dirty="0" err="1">
                <a:solidFill>
                  <a:srgbClr val="0000FF"/>
                </a:solidFill>
                <a:latin typeface="Arial" panose="020B0604020202020204" pitchFamily="34" charset="0"/>
                <a:cs typeface="Arial" panose="020B0604020202020204" pitchFamily="34" charset="0"/>
              </a:rPr>
              <a:t>sbg</a:t>
            </a:r>
            <a:r>
              <a:rPr lang="en-US" sz="2400" dirty="0">
                <a:solidFill>
                  <a:srgbClr val="0000FF"/>
                </a:solidFill>
                <a:latin typeface="Arial" panose="020B0604020202020204" pitchFamily="34" charset="0"/>
                <a:cs typeface="Arial" panose="020B0604020202020204" pitchFamily="34" charset="0"/>
              </a:rPr>
              <a:t> </a:t>
            </a:r>
            <a:r>
              <a:rPr lang="id-ID" sz="2400" dirty="0">
                <a:solidFill>
                  <a:srgbClr val="0000FF"/>
                </a:solidFill>
                <a:latin typeface="Arial" panose="020B0604020202020204" pitchFamily="34" charset="0"/>
                <a:cs typeface="Arial" panose="020B0604020202020204" pitchFamily="34" charset="0"/>
              </a:rPr>
              <a:t>b</a:t>
            </a:r>
            <a:r>
              <a:rPr lang="en-US" sz="2400" dirty="0" err="1">
                <a:solidFill>
                  <a:srgbClr val="0000FF"/>
                </a:solidFill>
                <a:latin typeface="Arial" panose="020B0604020202020204" pitchFamily="34" charset="0"/>
                <a:cs typeface="Arial" panose="020B0604020202020204" pitchFamily="34" charset="0"/>
              </a:rPr>
              <a:t>ahasa</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simbol</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yg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efisien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teratur</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berkemam-puan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analisis</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kuantitatif</a:t>
            </a:r>
            <a:r>
              <a:rPr lang="en-US" sz="2400" dirty="0">
                <a:solidFill>
                  <a:srgbClr val="0000FF"/>
                </a:solidFill>
                <a:latin typeface="Arial" panose="020B0604020202020204" pitchFamily="34" charset="0"/>
                <a:cs typeface="Arial" panose="020B0604020202020204" pitchFamily="34" charset="0"/>
              </a:rPr>
              <a:t> </a:t>
            </a:r>
          </a:p>
          <a:p>
            <a:pPr marL="457200" indent="-457200">
              <a:buFontTx/>
              <a:buAutoNum type="alphaLcPeriod"/>
            </a:pPr>
            <a:r>
              <a:rPr lang="id-ID" sz="2400" dirty="0">
                <a:solidFill>
                  <a:srgbClr val="0000FF"/>
                </a:solidFill>
                <a:latin typeface="Arial" panose="020B0604020202020204" pitchFamily="34" charset="0"/>
                <a:cs typeface="Arial" panose="020B0604020202020204" pitchFamily="34" charset="0"/>
              </a:rPr>
              <a:t>K</a:t>
            </a:r>
            <a:r>
              <a:rPr lang="en-US" sz="2400" dirty="0" err="1">
                <a:solidFill>
                  <a:srgbClr val="0000FF"/>
                </a:solidFill>
                <a:latin typeface="Arial" panose="020B0604020202020204" pitchFamily="34" charset="0"/>
                <a:cs typeface="Arial" panose="020B0604020202020204" pitchFamily="34" charset="0"/>
              </a:rPr>
              <a:t>omunikasi</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merupakan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esensi</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dari</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mengajar</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belajar</a:t>
            </a:r>
            <a:r>
              <a:rPr lang="en-US" sz="2400" dirty="0">
                <a:solidFill>
                  <a:srgbClr val="0000FF"/>
                </a:solidFill>
                <a:latin typeface="Arial" panose="020B0604020202020204" pitchFamily="34" charset="0"/>
                <a:cs typeface="Arial" panose="020B0604020202020204" pitchFamily="34" charset="0"/>
              </a:rPr>
              <a:t>, dan </a:t>
            </a:r>
            <a:r>
              <a:rPr lang="en-US" sz="2400" dirty="0" err="1">
                <a:solidFill>
                  <a:srgbClr val="0000FF"/>
                </a:solidFill>
                <a:latin typeface="Arial" panose="020B0604020202020204" pitchFamily="34" charset="0"/>
                <a:cs typeface="Arial" panose="020B0604020202020204" pitchFamily="34" charset="0"/>
              </a:rPr>
              <a:t>mengases</a:t>
            </a:r>
            <a:r>
              <a:rPr lang="en-US" sz="2400" dirty="0">
                <a:solidFill>
                  <a:srgbClr val="0000FF"/>
                </a:solidFill>
                <a:latin typeface="Arial" panose="020B0604020202020204" pitchFamily="34" charset="0"/>
                <a:cs typeface="Arial" panose="020B0604020202020204" pitchFamily="34" charset="0"/>
              </a:rPr>
              <a:t> mat</a:t>
            </a:r>
            <a:r>
              <a:rPr lang="id-ID" sz="2400" dirty="0">
                <a:solidFill>
                  <a:srgbClr val="0000FF"/>
                </a:solidFill>
                <a:latin typeface="Arial" panose="020B0604020202020204" pitchFamily="34" charset="0"/>
                <a:cs typeface="Arial" panose="020B0604020202020204" pitchFamily="34" charset="0"/>
              </a:rPr>
              <a:t>em</a:t>
            </a:r>
            <a:r>
              <a:rPr lang="en-US" sz="2400" dirty="0" err="1">
                <a:solidFill>
                  <a:srgbClr val="0000FF"/>
                </a:solidFill>
                <a:latin typeface="Arial" panose="020B0604020202020204" pitchFamily="34" charset="0"/>
                <a:cs typeface="Arial" panose="020B0604020202020204" pitchFamily="34" charset="0"/>
              </a:rPr>
              <a:t>atika</a:t>
            </a:r>
            <a:endParaRPr lang="en-US" sz="2400" dirty="0">
              <a:solidFill>
                <a:srgbClr val="0000FF"/>
              </a:solidFill>
              <a:latin typeface="Arial" panose="020B0604020202020204" pitchFamily="34" charset="0"/>
              <a:cs typeface="Arial" panose="020B0604020202020204" pitchFamily="34" charset="0"/>
            </a:endParaRPr>
          </a:p>
          <a:p>
            <a:endParaRPr lang="en-US" sz="2400" dirty="0">
              <a:solidFill>
                <a:srgbClr val="FF0000"/>
              </a:solidFill>
              <a:latin typeface="Arial" panose="020B0604020202020204" pitchFamily="34" charset="0"/>
              <a:cs typeface="Arial" panose="020B0604020202020204" pitchFamily="34" charset="0"/>
            </a:endParaRPr>
          </a:p>
          <a:p>
            <a:pPr marL="457200" indent="-457200">
              <a:buAutoNum type="alphaLcPeriod"/>
            </a:pPr>
            <a:endParaRPr lang="en-ID" sz="2400" dirty="0">
              <a:solidFill>
                <a:srgbClr val="FF0000"/>
              </a:solidFill>
              <a:latin typeface="Arial" panose="020B0604020202020204" pitchFamily="34" charset="0"/>
              <a:cs typeface="Arial" panose="020B0604020202020204" pitchFamily="34" charset="0"/>
            </a:endParaRPr>
          </a:p>
          <a:p>
            <a:endParaRPr lang="en-US" sz="2400" dirty="0">
              <a:solidFill>
                <a:srgbClr val="0033CC"/>
              </a:solidFill>
              <a:latin typeface="Arial" panose="020B0604020202020204" pitchFamily="34" charset="0"/>
              <a:cs typeface="Arial" panose="020B0604020202020204" pitchFamily="34" charset="0"/>
            </a:endParaRPr>
          </a:p>
          <a:p>
            <a:endParaRPr lang="en-US" sz="1350" dirty="0">
              <a:solidFill>
                <a:srgbClr val="0033CC"/>
              </a:solidFill>
              <a:latin typeface="Arial" panose="020B0604020202020204" pitchFamily="34" charset="0"/>
              <a:cs typeface="Arial" panose="020B0604020202020204" pitchFamily="34" charset="0"/>
            </a:endParaRPr>
          </a:p>
          <a:p>
            <a:pPr lvl="0"/>
            <a:endParaRPr lang="en-ID" sz="1350" dirty="0">
              <a:solidFill>
                <a:srgbClr val="0033CC"/>
              </a:solidFill>
              <a:latin typeface="Arial" panose="020B0604020202020204" pitchFamily="34" charset="0"/>
              <a:cs typeface="Arial" panose="020B0604020202020204" pitchFamily="34" charset="0"/>
            </a:endParaRPr>
          </a:p>
          <a:p>
            <a:r>
              <a:rPr lang="en-US" sz="1350" dirty="0"/>
              <a:t> </a:t>
            </a:r>
            <a:endParaRPr lang="en-ID" sz="1350" dirty="0"/>
          </a:p>
          <a:p>
            <a:pPr>
              <a:lnSpc>
                <a:spcPct val="115000"/>
              </a:lnSpc>
              <a:spcAft>
                <a:spcPts val="750"/>
              </a:spcAft>
            </a:pPr>
            <a:r>
              <a:rPr lang="en-US" sz="1500" dirty="0">
                <a:solidFill>
                  <a:srgbClr val="0066FF"/>
                </a:solidFill>
                <a:latin typeface="Arial" panose="020B0604020202020204" pitchFamily="34" charset="0"/>
                <a:ea typeface="Times New Roman" panose="02020603050405020304" pitchFamily="18" charset="0"/>
                <a:cs typeface="Arial" panose="020B0604020202020204" pitchFamily="34" charset="0"/>
              </a:rPr>
              <a:t> </a:t>
            </a:r>
            <a:endParaRPr lang="en-ID" sz="15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750"/>
              </a:spcAft>
            </a:pPr>
            <a:r>
              <a:rPr lang="en-US" sz="9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ID" sz="825" dirty="0">
              <a:ea typeface="Times New Roman" panose="02020603050405020304" pitchFamily="18" charset="0"/>
              <a:cs typeface="Times New Roman" panose="02020603050405020304" pitchFamily="18" charset="0"/>
            </a:endParaRPr>
          </a:p>
          <a:p>
            <a:pPr>
              <a:lnSpc>
                <a:spcPct val="115000"/>
              </a:lnSpc>
              <a:spcAft>
                <a:spcPts val="750"/>
              </a:spcAft>
            </a:pPr>
            <a:r>
              <a:rPr lang="en-US" sz="9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D" sz="825" dirty="0">
              <a:ea typeface="Times New Roman" panose="02020603050405020304" pitchFamily="18" charset="0"/>
              <a:cs typeface="Times New Roman" panose="02020603050405020304" pitchFamily="18" charset="0"/>
            </a:endParaRPr>
          </a:p>
          <a:p>
            <a:pPr>
              <a:lnSpc>
                <a:spcPct val="115000"/>
              </a:lnSpc>
              <a:spcAft>
                <a:spcPts val="750"/>
              </a:spcAft>
            </a:pPr>
            <a:r>
              <a:rPr lang="en-US" sz="9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D" sz="825" dirty="0">
              <a:ea typeface="Times New Roman" panose="02020603050405020304" pitchFamily="18" charset="0"/>
              <a:cs typeface="Times New Roman" panose="02020603050405020304" pitchFamily="18" charset="0"/>
            </a:endParaRPr>
          </a:p>
          <a:p>
            <a:pPr>
              <a:lnSpc>
                <a:spcPct val="115000"/>
              </a:lnSpc>
              <a:spcAft>
                <a:spcPts val="750"/>
              </a:spcAft>
            </a:pPr>
            <a:r>
              <a:rPr lang="en-US" sz="9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D" sz="825" dirty="0">
              <a:ea typeface="Times New Roman" panose="02020603050405020304" pitchFamily="18" charset="0"/>
              <a:cs typeface="Times New Roman" panose="02020603050405020304" pitchFamily="18" charset="0"/>
            </a:endParaRPr>
          </a:p>
          <a:p>
            <a:pPr algn="ctr">
              <a:lnSpc>
                <a:spcPct val="115000"/>
              </a:lnSpc>
              <a:spcAft>
                <a:spcPts val="750"/>
              </a:spcAft>
            </a:pPr>
            <a:r>
              <a:rPr lang="en-US" sz="825" dirty="0">
                <a:latin typeface="Times New Roman" panose="02020603050405020304" pitchFamily="18" charset="0"/>
                <a:ea typeface="Times New Roman" panose="02020603050405020304" pitchFamily="18" charset="0"/>
                <a:cs typeface="Times New Roman" panose="02020603050405020304" pitchFamily="18" charset="0"/>
              </a:rPr>
              <a:t> </a:t>
            </a:r>
            <a:endParaRPr lang="en-ID" sz="825" dirty="0">
              <a:ea typeface="Times New Roman" panose="02020603050405020304" pitchFamily="18" charset="0"/>
              <a:cs typeface="Times New Roman" panose="02020603050405020304" pitchFamily="18" charset="0"/>
            </a:endParaRPr>
          </a:p>
          <a:p>
            <a:pPr algn="ctr">
              <a:lnSpc>
                <a:spcPct val="115000"/>
              </a:lnSpc>
              <a:spcAft>
                <a:spcPts val="750"/>
              </a:spcAft>
            </a:pPr>
            <a:r>
              <a:rPr lang="en-US" sz="825" dirty="0">
                <a:latin typeface="Times New Roman" panose="02020603050405020304" pitchFamily="18" charset="0"/>
                <a:ea typeface="Times New Roman" panose="02020603050405020304" pitchFamily="18" charset="0"/>
                <a:cs typeface="Times New Roman" panose="02020603050405020304" pitchFamily="18" charset="0"/>
              </a:rPr>
              <a:t> </a:t>
            </a:r>
            <a:endParaRPr lang="en-ID" sz="825" dirty="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9D53DFF3-9F97-47B4-A402-46227C3C60CF}"/>
              </a:ext>
            </a:extLst>
          </p:cNvPr>
          <p:cNvGrpSpPr/>
          <p:nvPr/>
        </p:nvGrpSpPr>
        <p:grpSpPr>
          <a:xfrm>
            <a:off x="309464" y="506071"/>
            <a:ext cx="3168352" cy="2934550"/>
            <a:chOff x="-108520" y="2475616"/>
            <a:chExt cx="3852937" cy="2934550"/>
          </a:xfrm>
        </p:grpSpPr>
        <p:pic>
          <p:nvPicPr>
            <p:cNvPr id="18" name="Picture 2">
              <a:extLst>
                <a:ext uri="{FF2B5EF4-FFF2-40B4-BE49-F238E27FC236}">
                  <a16:creationId xmlns:a16="http://schemas.microsoft.com/office/drawing/2014/main" id="{3A8C33A8-321C-47F8-810D-6B46BB4F7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475616"/>
              <a:ext cx="3772539" cy="20112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3C70A62-2F3C-46D1-A0E0-18C1A6EEEBC1}"/>
                </a:ext>
              </a:extLst>
            </p:cNvPr>
            <p:cNvSpPr txBox="1"/>
            <p:nvPr/>
          </p:nvSpPr>
          <p:spPr>
            <a:xfrm>
              <a:off x="0" y="4486836"/>
              <a:ext cx="3744417" cy="923330"/>
            </a:xfrm>
            <a:prstGeom prst="rect">
              <a:avLst/>
            </a:prstGeom>
            <a:noFill/>
          </p:spPr>
          <p:txBody>
            <a:bodyPr wrap="square" rtlCol="0">
              <a:spAutoFit/>
            </a:bodyPr>
            <a:lstStyle/>
            <a:p>
              <a:pPr algn="ctr"/>
              <a:r>
                <a:rPr lang="en-US" dirty="0">
                  <a:solidFill>
                    <a:srgbClr val="0000FF"/>
                  </a:solidFill>
                  <a:latin typeface="Arial" panose="020B0604020202020204" pitchFamily="34" charset="0"/>
                  <a:cs typeface="Arial" panose="020B0604020202020204" pitchFamily="34" charset="0"/>
                </a:rPr>
                <a:t>Acara </a:t>
              </a:r>
              <a:r>
                <a:rPr lang="en-US" dirty="0" err="1">
                  <a:solidFill>
                    <a:srgbClr val="0000FF"/>
                  </a:solidFill>
                  <a:latin typeface="Arial" panose="020B0604020202020204" pitchFamily="34" charset="0"/>
                  <a:cs typeface="Arial" panose="020B0604020202020204" pitchFamily="34" charset="0"/>
                </a:rPr>
                <a:t>Wisuda</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Sarjana</a:t>
              </a:r>
              <a:r>
                <a:rPr lang="en-US" dirty="0">
                  <a:solidFill>
                    <a:srgbClr val="0000FF"/>
                  </a:solidFill>
                  <a:latin typeface="Arial" panose="020B0604020202020204" pitchFamily="34" charset="0"/>
                  <a:cs typeface="Arial" panose="020B0604020202020204" pitchFamily="34" charset="0"/>
                </a:rPr>
                <a:t> dan </a:t>
              </a:r>
              <a:r>
                <a:rPr lang="en-US" dirty="0" err="1">
                  <a:solidFill>
                    <a:srgbClr val="0000FF"/>
                  </a:solidFill>
                  <a:latin typeface="Arial" panose="020B0604020202020204" pitchFamily="34" charset="0"/>
                  <a:cs typeface="Arial" panose="020B0604020202020204" pitchFamily="34" charset="0"/>
                </a:rPr>
                <a:t>Pascasarjana</a:t>
              </a:r>
              <a:r>
                <a:rPr lang="en-US" dirty="0">
                  <a:solidFill>
                    <a:srgbClr val="0000FF"/>
                  </a:solidFill>
                  <a:latin typeface="Arial" panose="020B0604020202020204" pitchFamily="34" charset="0"/>
                  <a:cs typeface="Arial" panose="020B0604020202020204" pitchFamily="34" charset="0"/>
                </a:rPr>
                <a:t> IKIP </a:t>
              </a:r>
              <a:r>
                <a:rPr lang="en-US" dirty="0" err="1">
                  <a:solidFill>
                    <a:srgbClr val="0000FF"/>
                  </a:solidFill>
                  <a:latin typeface="Arial" panose="020B0604020202020204" pitchFamily="34" charset="0"/>
                  <a:cs typeface="Arial" panose="020B0604020202020204" pitchFamily="34" charset="0"/>
                </a:rPr>
                <a:t>mengantar</a:t>
              </a:r>
              <a:r>
                <a:rPr lang="en-US" dirty="0">
                  <a:solidFill>
                    <a:srgbClr val="0000FF"/>
                  </a:solidFill>
                  <a:latin typeface="Arial" panose="020B0604020202020204" pitchFamily="34" charset="0"/>
                  <a:cs typeface="Arial" panose="020B0604020202020204" pitchFamily="34" charset="0"/>
                </a:rPr>
                <a:t> SDM </a:t>
              </a:r>
              <a:r>
                <a:rPr lang="en-US" dirty="0" err="1">
                  <a:solidFill>
                    <a:srgbClr val="0000FF"/>
                  </a:solidFill>
                  <a:latin typeface="Arial" panose="020B0604020202020204" pitchFamily="34" charset="0"/>
                  <a:cs typeface="Arial" panose="020B0604020202020204" pitchFamily="34" charset="0"/>
                </a:rPr>
                <a:t>berkualitas</a:t>
              </a:r>
              <a:endParaRPr lang="en-ID" dirty="0">
                <a:solidFill>
                  <a:srgbClr val="0000FF"/>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CBABDE23-8829-49E4-BE41-95183895C699}"/>
              </a:ext>
            </a:extLst>
          </p:cNvPr>
          <p:cNvGrpSpPr/>
          <p:nvPr/>
        </p:nvGrpSpPr>
        <p:grpSpPr>
          <a:xfrm>
            <a:off x="412968" y="3507779"/>
            <a:ext cx="8410615" cy="3046988"/>
            <a:chOff x="412968" y="3507779"/>
            <a:chExt cx="8410615" cy="3046988"/>
          </a:xfrm>
        </p:grpSpPr>
        <p:sp>
          <p:nvSpPr>
            <p:cNvPr id="6" name="TextBox 5">
              <a:extLst>
                <a:ext uri="{FF2B5EF4-FFF2-40B4-BE49-F238E27FC236}">
                  <a16:creationId xmlns:a16="http://schemas.microsoft.com/office/drawing/2014/main" id="{5750FA84-81DC-4272-8F41-DD98889D2D70}"/>
                </a:ext>
              </a:extLst>
            </p:cNvPr>
            <p:cNvSpPr txBox="1"/>
            <p:nvPr/>
          </p:nvSpPr>
          <p:spPr>
            <a:xfrm>
              <a:off x="412968" y="3507779"/>
              <a:ext cx="6535296" cy="3046988"/>
            </a:xfrm>
            <a:prstGeom prst="rect">
              <a:avLst/>
            </a:prstGeom>
            <a:solidFill>
              <a:srgbClr val="FFCCCC"/>
            </a:solidFill>
            <a:ln>
              <a:solidFill>
                <a:srgbClr val="FF0000"/>
              </a:solidFill>
            </a:ln>
          </p:spPr>
          <p:txBody>
            <a:bodyPr wrap="square" rtlCol="0">
              <a:spAutoFit/>
            </a:bodyPr>
            <a:lstStyle/>
            <a:p>
              <a:pPr marL="358775" indent="-358775"/>
              <a:r>
                <a:rPr lang="en-US" sz="2200" dirty="0">
                  <a:solidFill>
                    <a:srgbClr val="FF0000"/>
                  </a:solidFill>
                  <a:latin typeface="Arial" panose="020B0604020202020204" pitchFamily="34" charset="0"/>
                  <a:cs typeface="Arial" panose="020B0604020202020204" pitchFamily="34" charset="0"/>
                </a:rPr>
                <a:t>c. </a:t>
              </a:r>
              <a:r>
                <a:rPr lang="en-US" sz="2400" dirty="0" err="1">
                  <a:solidFill>
                    <a:srgbClr val="FF0000"/>
                  </a:solidFill>
                  <a:latin typeface="Arial" panose="020B0604020202020204" pitchFamily="34" charset="0"/>
                  <a:cs typeface="Arial" panose="020B0604020202020204" pitchFamily="34" charset="0"/>
                </a:rPr>
                <a:t>Matematika</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merupakan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kekuatan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sentral</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dalam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merumuskan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konsep</a:t>
              </a:r>
              <a:r>
                <a:rPr lang="en-US" sz="2400" dirty="0">
                  <a:solidFill>
                    <a:srgbClr val="FF0000"/>
                  </a:solidFill>
                  <a:latin typeface="Arial" panose="020B0604020202020204" pitchFamily="34" charset="0"/>
                  <a:cs typeface="Arial" panose="020B0604020202020204" pitchFamily="34" charset="0"/>
                </a:rPr>
                <a:t> dan strategi </a:t>
              </a:r>
              <a:r>
                <a:rPr lang="id-ID" sz="2400" dirty="0">
                  <a:solidFill>
                    <a:srgbClr val="FF0000"/>
                  </a:solidFill>
                  <a:latin typeface="Arial" panose="020B0604020202020204" pitchFamily="34" charset="0"/>
                  <a:cs typeface="Arial" panose="020B0604020202020204" pitchFamily="34" charset="0"/>
                </a:rPr>
                <a:t> matem</a:t>
              </a:r>
              <a:r>
                <a:rPr lang="en-US" sz="2400" dirty="0" err="1">
                  <a:solidFill>
                    <a:srgbClr val="FF0000"/>
                  </a:solidFill>
                  <a:latin typeface="Arial" panose="020B0604020202020204" pitchFamily="34" charset="0"/>
                  <a:cs typeface="Arial" panose="020B0604020202020204" pitchFamily="34" charset="0"/>
                </a:rPr>
                <a:t>atika</a:t>
              </a:r>
              <a:r>
                <a:rPr lang="en-US" sz="2400" dirty="0">
                  <a:solidFill>
                    <a:srgbClr val="FF0000"/>
                  </a:solidFill>
                  <a:latin typeface="Arial" panose="020B0604020202020204" pitchFamily="34" charset="0"/>
                  <a:cs typeface="Arial" panose="020B0604020202020204" pitchFamily="34" charset="0"/>
                </a:rPr>
                <a:t> </a:t>
              </a:r>
            </a:p>
            <a:p>
              <a:pPr marL="446088" indent="-446088"/>
              <a:r>
                <a:rPr lang="en-US" sz="2400" dirty="0">
                  <a:solidFill>
                    <a:srgbClr val="FF0000"/>
                  </a:solidFill>
                  <a:latin typeface="Arial" panose="020B0604020202020204" pitchFamily="34" charset="0"/>
                  <a:cs typeface="Arial" panose="020B0604020202020204" pitchFamily="34" charset="0"/>
                </a:rPr>
                <a:t>d. </a:t>
              </a:r>
              <a:r>
                <a:rPr lang="en-US" sz="2400" dirty="0" err="1">
                  <a:solidFill>
                    <a:srgbClr val="FF0000"/>
                  </a:solidFill>
                  <a:latin typeface="Arial" panose="020B0604020202020204" pitchFamily="34" charset="0"/>
                  <a:cs typeface="Arial" panose="020B0604020202020204" pitchFamily="34" charset="0"/>
                </a:rPr>
                <a:t>Matematika</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mrpk</a:t>
              </a:r>
              <a:r>
                <a:rPr lang="en-US" sz="2400" dirty="0">
                  <a:solidFill>
                    <a:srgbClr val="FF0000"/>
                  </a:solidFill>
                  <a:latin typeface="Arial" panose="020B0604020202020204" pitchFamily="34" charset="0"/>
                  <a:cs typeface="Arial" panose="020B0604020202020204" pitchFamily="34" charset="0"/>
                </a:rPr>
                <a:t> modal  </a:t>
              </a:r>
              <a:r>
                <a:rPr lang="id-ID" sz="2400" dirty="0">
                  <a:solidFill>
                    <a:srgbClr val="FF0000"/>
                  </a:solidFill>
                  <a:latin typeface="Arial" panose="020B0604020202020204" pitchFamily="34" charset="0"/>
                  <a:cs typeface="Arial" panose="020B0604020202020204" pitchFamily="34" charset="0"/>
                </a:rPr>
                <a:t>dalam m</a:t>
              </a:r>
              <a:r>
                <a:rPr lang="en-US" sz="2400" dirty="0" err="1">
                  <a:solidFill>
                    <a:srgbClr val="FF0000"/>
                  </a:solidFill>
                  <a:latin typeface="Arial" panose="020B0604020202020204" pitchFamily="34" charset="0"/>
                  <a:cs typeface="Arial" panose="020B0604020202020204" pitchFamily="34" charset="0"/>
                </a:rPr>
                <a:t>enyelesai</a:t>
              </a:r>
              <a:r>
                <a:rPr lang="id-ID" sz="2400" dirty="0">
                  <a:solidFill>
                    <a:srgbClr val="FF0000"/>
                  </a:solidFill>
                  <a:latin typeface="Arial" panose="020B0604020202020204" pitchFamily="34" charset="0"/>
                  <a:cs typeface="Arial" panose="020B0604020202020204" pitchFamily="34" charset="0"/>
                </a:rPr>
                <a:t>k</a:t>
              </a:r>
              <a:r>
                <a:rPr lang="en-US" sz="2400" dirty="0">
                  <a:solidFill>
                    <a:srgbClr val="FF0000"/>
                  </a:solidFill>
                  <a:latin typeface="Arial" panose="020B0604020202020204" pitchFamily="34" charset="0"/>
                  <a:cs typeface="Arial" panose="020B0604020202020204" pitchFamily="34" charset="0"/>
                </a:rPr>
                <a:t>an</a:t>
              </a:r>
              <a:r>
                <a:rPr lang="id-ID" sz="2400" dirty="0">
                  <a:solidFill>
                    <a:srgbClr val="FF0000"/>
                  </a:solidFill>
                  <a:latin typeface="Arial" panose="020B0604020202020204" pitchFamily="34" charset="0"/>
                  <a:cs typeface="Arial" panose="020B0604020202020204" pitchFamily="34" charset="0"/>
                </a:rPr>
                <a:t>, meng</a:t>
              </a:r>
              <a:r>
                <a:rPr lang="en-US" sz="2400" dirty="0" err="1">
                  <a:solidFill>
                    <a:srgbClr val="FF0000"/>
                  </a:solidFill>
                  <a:latin typeface="Arial" panose="020B0604020202020204" pitchFamily="34" charset="0"/>
                  <a:cs typeface="Arial" panose="020B0604020202020204" pitchFamily="34" charset="0"/>
                </a:rPr>
                <a:t>eksplorasi</a:t>
              </a:r>
              <a:r>
                <a:rPr lang="id-ID" sz="2400" dirty="0">
                  <a:solidFill>
                    <a:srgbClr val="FF0000"/>
                  </a:solidFill>
                  <a:latin typeface="Arial" panose="020B0604020202020204" pitchFamily="34" charset="0"/>
                  <a:cs typeface="Arial" panose="020B0604020202020204" pitchFamily="34" charset="0"/>
                </a:rPr>
                <a:t>,</a:t>
              </a:r>
              <a:r>
                <a:rPr lang="en-US" sz="2400" dirty="0">
                  <a:solidFill>
                    <a:srgbClr val="FF0000"/>
                  </a:solidFill>
                  <a:latin typeface="Arial" panose="020B0604020202020204" pitchFamily="34" charset="0"/>
                  <a:cs typeface="Arial" panose="020B0604020202020204" pitchFamily="34" charset="0"/>
                </a:rPr>
                <a:t> </a:t>
              </a:r>
              <a:r>
                <a:rPr lang="id-ID" sz="2400" dirty="0">
                  <a:solidFill>
                    <a:srgbClr val="FF0000"/>
                  </a:solidFill>
                  <a:latin typeface="Arial" panose="020B0604020202020204" pitchFamily="34" charset="0"/>
                  <a:cs typeface="Arial" panose="020B0604020202020204" pitchFamily="34" charset="0"/>
                </a:rPr>
                <a:t>meng</a:t>
              </a:r>
              <a:r>
                <a:rPr lang="en-US" sz="2400" dirty="0" err="1">
                  <a:solidFill>
                    <a:srgbClr val="FF0000"/>
                  </a:solidFill>
                  <a:latin typeface="Arial" panose="020B0604020202020204" pitchFamily="34" charset="0"/>
                  <a:cs typeface="Arial" panose="020B0604020202020204" pitchFamily="34" charset="0"/>
                </a:rPr>
                <a:t>investigasi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matematik</a:t>
              </a:r>
              <a:r>
                <a:rPr lang="id-ID" sz="2400" dirty="0">
                  <a:solidFill>
                    <a:srgbClr val="FF0000"/>
                  </a:solidFill>
                  <a:latin typeface="Arial" panose="020B0604020202020204" pitchFamily="34" charset="0"/>
                  <a:cs typeface="Arial" panose="020B0604020202020204" pitchFamily="34" charset="0"/>
                </a:rPr>
                <a:t> dan </a:t>
              </a:r>
              <a:r>
                <a:rPr lang="en-US" sz="2400" dirty="0" err="1">
                  <a:solidFill>
                    <a:srgbClr val="FF0000"/>
                  </a:solidFill>
                  <a:latin typeface="Arial" panose="020B0604020202020204" pitchFamily="34" charset="0"/>
                  <a:cs typeface="Arial" panose="020B0604020202020204" pitchFamily="34" charset="0"/>
                </a:rPr>
                <a:t>sebagai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alat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dalam</a:t>
              </a:r>
              <a:r>
                <a:rPr lang="en-US" sz="2400" dirty="0">
                  <a:solidFill>
                    <a:srgbClr val="FF0000"/>
                  </a:solidFill>
                  <a:latin typeface="Arial" panose="020B0604020202020204" pitchFamily="34" charset="0"/>
                  <a:cs typeface="Arial" panose="020B0604020202020204" pitchFamily="34" charset="0"/>
                </a:rPr>
                <a:t> </a:t>
              </a:r>
              <a:r>
                <a:rPr lang="id-ID" sz="2400" dirty="0">
                  <a:solidFill>
                    <a:srgbClr val="FF0000"/>
                  </a:solidFill>
                  <a:latin typeface="Arial" panose="020B0604020202020204" pitchFamily="34" charset="0"/>
                  <a:cs typeface="Arial" panose="020B0604020202020204" pitchFamily="34" charset="0"/>
                </a:rPr>
                <a:t>beraktivitas sosial </a:t>
              </a:r>
              <a:r>
                <a:rPr lang="en-US" sz="2400" dirty="0" err="1">
                  <a:solidFill>
                    <a:srgbClr val="FF0000"/>
                  </a:solidFill>
                  <a:latin typeface="Arial" panose="020B0604020202020204" pitchFamily="34" charset="0"/>
                  <a:cs typeface="Arial" panose="020B0604020202020204" pitchFamily="34" charset="0"/>
                </a:rPr>
                <a:t>dengan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temannya</a:t>
              </a:r>
              <a:r>
                <a:rPr lang="en-US" sz="2400" dirty="0">
                  <a:solidFill>
                    <a:srgbClr val="FF0000"/>
                  </a:solidFill>
                  <a:latin typeface="Arial" panose="020B0604020202020204" pitchFamily="34" charset="0"/>
                  <a:cs typeface="Arial" panose="020B0604020202020204" pitchFamily="34" charset="0"/>
                </a:rPr>
                <a:t>.</a:t>
              </a:r>
            </a:p>
          </p:txBody>
        </p:sp>
        <p:pic>
          <p:nvPicPr>
            <p:cNvPr id="20" name="Picture 19" descr="Hasil gambar untuk self efficacy">
              <a:extLst>
                <a:ext uri="{FF2B5EF4-FFF2-40B4-BE49-F238E27FC236}">
                  <a16:creationId xmlns:a16="http://schemas.microsoft.com/office/drawing/2014/main" id="{0EF349B3-81B5-4D45-88A6-2B9A5C96D01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391" y="3560190"/>
              <a:ext cx="1728192" cy="1433389"/>
            </a:xfrm>
            <a:prstGeom prst="rect">
              <a:avLst/>
            </a:prstGeom>
            <a:noFill/>
            <a:ln>
              <a:noFill/>
            </a:ln>
          </p:spPr>
        </p:pic>
        <p:pic>
          <p:nvPicPr>
            <p:cNvPr id="21" name="Picture 20">
              <a:extLst>
                <a:ext uri="{FF2B5EF4-FFF2-40B4-BE49-F238E27FC236}">
                  <a16:creationId xmlns:a16="http://schemas.microsoft.com/office/drawing/2014/main" id="{6C622E62-9139-4B9C-AD63-93BC5F6361EF}"/>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270228" y="5119019"/>
              <a:ext cx="1550244" cy="1385714"/>
            </a:xfrm>
            <a:prstGeom prst="rect">
              <a:avLst/>
            </a:prstGeom>
            <a:solidFill>
              <a:srgbClr val="CCCCFF"/>
            </a:solidFill>
            <a:ln>
              <a:solidFill>
                <a:srgbClr val="993300"/>
              </a:solidFill>
            </a:ln>
          </p:spPr>
        </p:pic>
      </p:grpSp>
    </p:spTree>
    <p:extLst>
      <p:ext uri="{BB962C8B-B14F-4D97-AF65-F5344CB8AC3E}">
        <p14:creationId xmlns:p14="http://schemas.microsoft.com/office/powerpoint/2010/main" val="122464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FC866F-67F2-4CEE-8F46-567E7E8893E5}"/>
              </a:ext>
            </a:extLst>
          </p:cNvPr>
          <p:cNvSpPr txBox="1"/>
          <p:nvPr/>
        </p:nvSpPr>
        <p:spPr>
          <a:xfrm>
            <a:off x="3134445" y="116632"/>
            <a:ext cx="5724007" cy="637097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006600"/>
            </a:solidFill>
          </a:ln>
        </p:spPr>
        <p:txBody>
          <a:bodyPr wrap="square" rtlCol="0">
            <a:spAutoFit/>
          </a:bodyPr>
          <a:lstStyle/>
          <a:p>
            <a:pPr marL="271463" indent="-271463"/>
            <a:r>
              <a:rPr lang="en-GB"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 </a:t>
            </a:r>
            <a:r>
              <a:rPr lang="id-ID" sz="2400" b="1"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Indikator </a:t>
            </a:r>
            <a:r>
              <a:rPr lang="en-GB" sz="2400" b="1"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Komunikasi</a:t>
            </a:r>
            <a:r>
              <a:rPr lang="en-GB" sz="2400" b="1"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 </a:t>
            </a:r>
            <a:r>
              <a:rPr lang="en-GB" sz="2400" b="1"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Matemati</a:t>
            </a:r>
            <a:r>
              <a:rPr lang="id-ID" sz="2400" b="1"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k</a:t>
            </a:r>
            <a:endParaRPr lang="en-ID" sz="2400" b="1" dirty="0">
              <a:latin typeface="Calibri" panose="020F0502020204030204" pitchFamily="34" charset="0"/>
              <a:ea typeface="Times New Roman" panose="02020603050405020304" pitchFamily="18" charset="0"/>
              <a:cs typeface="Times New Roman" panose="02020603050405020304" pitchFamily="18" charset="0"/>
            </a:endParaRPr>
          </a:p>
          <a:p>
            <a:pPr marL="271463" indent="-271463">
              <a:buFont typeface="+mj-lt"/>
              <a:buAutoNum type="alphaLcParenR"/>
              <a:tabLst>
                <a:tab pos="342900" algn="l"/>
              </a:tabLst>
            </a:pPr>
            <a:r>
              <a:rPr lang="en-US" sz="2400"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Menyatakan</a:t>
            </a:r>
            <a:r>
              <a:rPr lang="en-US"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situasi</a:t>
            </a:r>
            <a:r>
              <a:rPr lang="en-US"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ke</a:t>
            </a:r>
            <a:r>
              <a:rPr lang="en-US"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dlm</a:t>
            </a:r>
            <a:r>
              <a:rPr lang="en-US"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 </a:t>
            </a:r>
            <a:r>
              <a:rPr lang="id-ID"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model matematika (gambar, tabel, diagram, ekspresi matematika dan menyelesaikannya);</a:t>
            </a:r>
            <a:endParaRPr lang="en-ID" sz="2400" dirty="0">
              <a:latin typeface="Calibri" panose="020F0502020204030204" pitchFamily="34" charset="0"/>
              <a:ea typeface="Times New Roman" panose="02020603050405020304" pitchFamily="18" charset="0"/>
              <a:cs typeface="Times New Roman" panose="02020603050405020304" pitchFamily="18" charset="0"/>
            </a:endParaRPr>
          </a:p>
          <a:p>
            <a:pPr marL="271463" indent="-271463">
              <a:buFont typeface="+mj-lt"/>
              <a:buAutoNum type="alphaLcParenR"/>
              <a:tabLst>
                <a:tab pos="342900" algn="l"/>
              </a:tabLst>
            </a:pPr>
            <a:r>
              <a:rPr lang="en-US" sz="2400"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Menyatakan</a:t>
            </a:r>
            <a:r>
              <a:rPr lang="id-ID"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 model matematika (gambar, tabel, diagram, ekspresi</a:t>
            </a:r>
            <a:r>
              <a:rPr lang="en-US"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 </a:t>
            </a:r>
            <a:r>
              <a:rPr lang="id-ID"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matematika)  dlm bahasa biasa</a:t>
            </a:r>
            <a:endParaRPr lang="en-ID" sz="2400" dirty="0">
              <a:latin typeface="Calibri" panose="020F0502020204030204" pitchFamily="34" charset="0"/>
              <a:ea typeface="Times New Roman" panose="02020603050405020304" pitchFamily="18" charset="0"/>
              <a:cs typeface="Times New Roman" panose="02020603050405020304" pitchFamily="18" charset="0"/>
            </a:endParaRPr>
          </a:p>
          <a:p>
            <a:pPr marL="271463" indent="-271463"/>
            <a:r>
              <a:rPr lang="en-US"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   </a:t>
            </a:r>
            <a:r>
              <a:rPr lang="id-ID"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a:t>
            </a:r>
            <a:r>
              <a:rPr lang="id-ID"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 dan b pedoman utk membuat butir tes</a:t>
            </a:r>
            <a:r>
              <a:rPr lang="id-ID" sz="24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a:t>
            </a:r>
            <a:endParaRPr lang="en-ID" sz="2400" dirty="0">
              <a:latin typeface="Calibri" panose="020F0502020204030204" pitchFamily="34" charset="0"/>
              <a:ea typeface="Times New Roman" panose="02020603050405020304" pitchFamily="18" charset="0"/>
              <a:cs typeface="Times New Roman" panose="02020603050405020304" pitchFamily="18" charset="0"/>
            </a:endParaRPr>
          </a:p>
          <a:p>
            <a:pPr marL="271463" indent="-271463">
              <a:buFont typeface="+mj-lt"/>
              <a:buAutoNum type="alphaLcParenR" startAt="3"/>
              <a:tabLst>
                <a:tab pos="342900" algn="l"/>
              </a:tabLst>
            </a:pPr>
            <a:r>
              <a:rPr lang="en-US" sz="2400"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Mendengarkan</a:t>
            </a:r>
            <a:r>
              <a:rPr lang="en-US"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berdiskusi</a:t>
            </a:r>
            <a:r>
              <a:rPr lang="en-US"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menulis</a:t>
            </a:r>
            <a:r>
              <a:rPr lang="en-US"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  mat. </a:t>
            </a:r>
            <a:endParaRPr lang="en-ID" sz="2400" dirty="0">
              <a:latin typeface="Calibri" panose="020F0502020204030204" pitchFamily="34" charset="0"/>
              <a:ea typeface="Times New Roman" panose="02020603050405020304" pitchFamily="18" charset="0"/>
              <a:cs typeface="Times New Roman" panose="02020603050405020304" pitchFamily="18" charset="0"/>
            </a:endParaRPr>
          </a:p>
          <a:p>
            <a:pPr marL="271463" indent="-271463">
              <a:buFont typeface="+mj-lt"/>
              <a:buAutoNum type="alphaLcParenR" startAt="3"/>
              <a:tabLst>
                <a:tab pos="342900" algn="l"/>
              </a:tabLst>
            </a:pPr>
            <a:r>
              <a:rPr lang="en-US" sz="2400"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Membaca</a:t>
            </a:r>
            <a:r>
              <a:rPr lang="en-US"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presentasi</a:t>
            </a:r>
            <a:r>
              <a:rPr lang="en-US"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matematika</a:t>
            </a:r>
            <a:endParaRPr lang="en-ID" sz="2400" dirty="0">
              <a:latin typeface="Calibri" panose="020F0502020204030204" pitchFamily="34" charset="0"/>
              <a:ea typeface="Times New Roman" panose="02020603050405020304" pitchFamily="18" charset="0"/>
              <a:cs typeface="Times New Roman" panose="02020603050405020304" pitchFamily="18" charset="0"/>
            </a:endParaRPr>
          </a:p>
          <a:p>
            <a:pPr marL="271463" indent="-271463">
              <a:buFont typeface="+mj-lt"/>
              <a:buAutoNum type="alphaLcParenR" startAt="5"/>
              <a:tabLst>
                <a:tab pos="342900" algn="l"/>
              </a:tabLst>
            </a:pPr>
            <a:r>
              <a:rPr lang="en-US" sz="2400"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Menjelaskan</a:t>
            </a:r>
            <a:r>
              <a:rPr lang="en-US"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a:t>
            </a:r>
            <a:r>
              <a:rPr lang="en-US" sz="2400"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bertanya</a:t>
            </a:r>
            <a:r>
              <a:rPr lang="en-US"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tentang</a:t>
            </a:r>
            <a:r>
              <a:rPr lang="en-US" sz="24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6600"/>
                </a:solidFill>
                <a:latin typeface="Arial" panose="020B0604020202020204" pitchFamily="34" charset="0"/>
                <a:ea typeface="Times New Roman" panose="02020603050405020304" pitchFamily="18" charset="0"/>
                <a:cs typeface="Times New Roman" panose="02020603050405020304" pitchFamily="18" charset="0"/>
              </a:rPr>
              <a:t>matematika</a:t>
            </a:r>
            <a:endParaRPr lang="en-ID" sz="2400" dirty="0">
              <a:latin typeface="Calibri" panose="020F0502020204030204" pitchFamily="34" charset="0"/>
              <a:ea typeface="Times New Roman" panose="02020603050405020304" pitchFamily="18" charset="0"/>
              <a:cs typeface="Times New Roman" panose="02020603050405020304" pitchFamily="18" charset="0"/>
            </a:endParaRPr>
          </a:p>
          <a:p>
            <a:pPr marL="271463" indent="-271463"/>
            <a:r>
              <a:rPr lang="en-US" sz="24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id-ID" sz="24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a:t>
            </a:r>
            <a:r>
              <a:rPr lang="id-ID"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 b, c, d, dan e, untuk latihan soal selama pembel</a:t>
            </a:r>
            <a:r>
              <a:rPr lang="en-US" sz="24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ajaran</a:t>
            </a:r>
            <a:r>
              <a:rPr lang="id-ID"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endParaRPr lang="en-ID"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F8B52445-DBBB-42D8-8763-2770175837B5}"/>
              </a:ext>
            </a:extLst>
          </p:cNvPr>
          <p:cNvGrpSpPr/>
          <p:nvPr/>
        </p:nvGrpSpPr>
        <p:grpSpPr>
          <a:xfrm>
            <a:off x="468161" y="5475537"/>
            <a:ext cx="2476504" cy="1202290"/>
            <a:chOff x="468161" y="5475537"/>
            <a:chExt cx="2476504" cy="1202290"/>
          </a:xfrm>
        </p:grpSpPr>
        <p:pic>
          <p:nvPicPr>
            <p:cNvPr id="8" name="Picture 7" descr="Gambar terkait">
              <a:extLst>
                <a:ext uri="{FF2B5EF4-FFF2-40B4-BE49-F238E27FC236}">
                  <a16:creationId xmlns:a16="http://schemas.microsoft.com/office/drawing/2014/main" id="{31DA94DD-BF09-4E87-A23C-51916224AE93}"/>
                </a:ext>
              </a:extLst>
            </p:cNvPr>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677364" y="5533217"/>
              <a:ext cx="1267301" cy="1144610"/>
            </a:xfrm>
            <a:prstGeom prst="rect">
              <a:avLst/>
            </a:prstGeom>
            <a:noFill/>
            <a:ln>
              <a:noFill/>
            </a:ln>
          </p:spPr>
        </p:pic>
        <p:pic>
          <p:nvPicPr>
            <p:cNvPr id="11" name="Picture 10">
              <a:extLst>
                <a:ext uri="{FF2B5EF4-FFF2-40B4-BE49-F238E27FC236}">
                  <a16:creationId xmlns:a16="http://schemas.microsoft.com/office/drawing/2014/main" id="{7CAC8B3B-3F66-4973-B4B3-BDC0C3B8BDDD}"/>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68161" y="5475537"/>
              <a:ext cx="1089025" cy="1202290"/>
            </a:xfrm>
            <a:prstGeom prst="rect">
              <a:avLst/>
            </a:prstGeom>
            <a:solidFill>
              <a:srgbClr val="CCCCFF"/>
            </a:solidFill>
            <a:ln>
              <a:solidFill>
                <a:srgbClr val="993300"/>
              </a:solidFill>
            </a:ln>
          </p:spPr>
        </p:pic>
      </p:grpSp>
      <p:grpSp>
        <p:nvGrpSpPr>
          <p:cNvPr id="12" name="Group 11">
            <a:extLst>
              <a:ext uri="{FF2B5EF4-FFF2-40B4-BE49-F238E27FC236}">
                <a16:creationId xmlns:a16="http://schemas.microsoft.com/office/drawing/2014/main" id="{AEB4B115-DA6A-44C7-B438-ECA6F5B12E0E}"/>
              </a:ext>
            </a:extLst>
          </p:cNvPr>
          <p:cNvGrpSpPr/>
          <p:nvPr/>
        </p:nvGrpSpPr>
        <p:grpSpPr>
          <a:xfrm>
            <a:off x="285548" y="398974"/>
            <a:ext cx="2702276" cy="5013650"/>
            <a:chOff x="190459" y="210801"/>
            <a:chExt cx="3595107" cy="6458770"/>
          </a:xfrm>
        </p:grpSpPr>
        <p:sp>
          <p:nvSpPr>
            <p:cNvPr id="13" name="TextBox 12">
              <a:extLst>
                <a:ext uri="{FF2B5EF4-FFF2-40B4-BE49-F238E27FC236}">
                  <a16:creationId xmlns:a16="http://schemas.microsoft.com/office/drawing/2014/main" id="{5C60ED36-B991-46F2-A506-AABCA5037EDB}"/>
                </a:ext>
              </a:extLst>
            </p:cNvPr>
            <p:cNvSpPr txBox="1"/>
            <p:nvPr/>
          </p:nvSpPr>
          <p:spPr>
            <a:xfrm>
              <a:off x="190459" y="2589308"/>
              <a:ext cx="3595107" cy="1015663"/>
            </a:xfrm>
            <a:prstGeom prst="rect">
              <a:avLst/>
            </a:prstGeom>
            <a:noFill/>
          </p:spPr>
          <p:txBody>
            <a:bodyPr wrap="square" rtlCol="0">
              <a:spAutoFit/>
            </a:bodyPr>
            <a:lstStyle/>
            <a:p>
              <a:pPr algn="ctr"/>
              <a:r>
                <a:rPr lang="en-US" sz="2000" dirty="0" err="1">
                  <a:solidFill>
                    <a:srgbClr val="0000FF"/>
                  </a:solidFill>
                  <a:latin typeface="Arial" panose="020B0604020202020204" pitchFamily="34" charset="0"/>
                  <a:cs typeface="Arial" panose="020B0604020202020204" pitchFamily="34" charset="0"/>
                </a:rPr>
                <a:t>Pelaksanaan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pembelajaran</a:t>
              </a:r>
              <a:r>
                <a:rPr lang="en-US" sz="2000" dirty="0">
                  <a:solidFill>
                    <a:srgbClr val="0000FF"/>
                  </a:solidFill>
                  <a:latin typeface="Arial" panose="020B0604020202020204" pitchFamily="34" charset="0"/>
                  <a:cs typeface="Arial" panose="020B0604020202020204" pitchFamily="34" charset="0"/>
                </a:rPr>
                <a:t> yang </a:t>
              </a:r>
              <a:r>
                <a:rPr lang="en-US" sz="2000" dirty="0" err="1">
                  <a:solidFill>
                    <a:srgbClr val="0000FF"/>
                  </a:solidFill>
                  <a:latin typeface="Arial" panose="020B0604020202020204" pitchFamily="34" charset="0"/>
                  <a:cs typeface="Arial" panose="020B0604020202020204" pitchFamily="34" charset="0"/>
                </a:rPr>
                <a:t>baik</a:t>
              </a:r>
              <a:r>
                <a:rPr lang="en-US" sz="2000" dirty="0">
                  <a:solidFill>
                    <a:srgbClr val="0000FF"/>
                  </a:solidFill>
                  <a:latin typeface="Arial" panose="020B0604020202020204" pitchFamily="34" charset="0"/>
                  <a:cs typeface="Arial" panose="020B0604020202020204" pitchFamily="34" charset="0"/>
                </a:rPr>
                <a:t> dan </a:t>
              </a:r>
              <a:r>
                <a:rPr lang="en-US" sz="2000" dirty="0" err="1">
                  <a:solidFill>
                    <a:srgbClr val="0000FF"/>
                  </a:solidFill>
                  <a:latin typeface="Arial" panose="020B0604020202020204" pitchFamily="34" charset="0"/>
                  <a:cs typeface="Arial" panose="020B0604020202020204" pitchFamily="34" charset="0"/>
                </a:rPr>
                <a:t>sesuai</a:t>
              </a:r>
              <a:r>
                <a:rPr lang="en-US" sz="2000" dirty="0">
                  <a:solidFill>
                    <a:srgbClr val="0000FF"/>
                  </a:solidFill>
                  <a:latin typeface="Arial" panose="020B0604020202020204" pitchFamily="34" charset="0"/>
                  <a:cs typeface="Arial" panose="020B0604020202020204" pitchFamily="34" charset="0"/>
                </a:rPr>
                <a:t> mem-</a:t>
              </a:r>
              <a:r>
                <a:rPr lang="en-US" sz="2000" dirty="0" err="1">
                  <a:solidFill>
                    <a:srgbClr val="0000FF"/>
                  </a:solidFill>
                  <a:latin typeface="Arial" panose="020B0604020202020204" pitchFamily="34" charset="0"/>
                  <a:cs typeface="Arial" panose="020B0604020202020204" pitchFamily="34" charset="0"/>
                </a:rPr>
                <a:t>buat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siswa</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menjadi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lebih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aktif</a:t>
              </a:r>
              <a:r>
                <a:rPr lang="en-US" sz="2000" dirty="0">
                  <a:solidFill>
                    <a:srgbClr val="0000FF"/>
                  </a:solidFill>
                  <a:latin typeface="Arial" panose="020B0604020202020204" pitchFamily="34" charset="0"/>
                  <a:cs typeface="Arial" panose="020B0604020202020204" pitchFamily="34" charset="0"/>
                </a:rPr>
                <a:t> </a:t>
              </a:r>
              <a:endParaRPr lang="en-ID" sz="2000" dirty="0">
                <a:solidFill>
                  <a:srgbClr val="0000FF"/>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6E261933-ABC2-4D68-8637-CCE9250CECCF}"/>
                </a:ext>
              </a:extLst>
            </p:cNvPr>
            <p:cNvGrpSpPr/>
            <p:nvPr/>
          </p:nvGrpSpPr>
          <p:grpSpPr>
            <a:xfrm>
              <a:off x="343067" y="210801"/>
              <a:ext cx="3078360" cy="6458770"/>
              <a:chOff x="335119" y="191116"/>
              <a:chExt cx="3078360" cy="6458770"/>
            </a:xfrm>
          </p:grpSpPr>
          <p:pic>
            <p:nvPicPr>
              <p:cNvPr id="17" name="Picture 16">
                <a:extLst>
                  <a:ext uri="{FF2B5EF4-FFF2-40B4-BE49-F238E27FC236}">
                    <a16:creationId xmlns:a16="http://schemas.microsoft.com/office/drawing/2014/main" id="{575680AF-2991-4A32-A656-7205A67F90D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27313" y="191116"/>
                <a:ext cx="2947035" cy="2534920"/>
              </a:xfrm>
              <a:prstGeom prst="rect">
                <a:avLst/>
              </a:prstGeom>
            </p:spPr>
          </p:pic>
          <p:pic>
            <p:nvPicPr>
              <p:cNvPr id="18" name="Picture 17">
                <a:extLst>
                  <a:ext uri="{FF2B5EF4-FFF2-40B4-BE49-F238E27FC236}">
                    <a16:creationId xmlns:a16="http://schemas.microsoft.com/office/drawing/2014/main" id="{F1B8CE38-C8B4-4AF7-8231-F57D5FB58D5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119" y="4619909"/>
                <a:ext cx="3078360" cy="2029977"/>
              </a:xfrm>
              <a:prstGeom prst="rect">
                <a:avLst/>
              </a:prstGeom>
              <a:noFill/>
              <a:ln>
                <a:noFill/>
              </a:ln>
            </p:spPr>
          </p:pic>
          <p:sp>
            <p:nvSpPr>
              <p:cNvPr id="19" name="Arrow: Up 18">
                <a:extLst>
                  <a:ext uri="{FF2B5EF4-FFF2-40B4-BE49-F238E27FC236}">
                    <a16:creationId xmlns:a16="http://schemas.microsoft.com/office/drawing/2014/main" id="{8C71F144-9299-4F78-B8F6-B27BE40A99EC}"/>
                  </a:ext>
                </a:extLst>
              </p:cNvPr>
              <p:cNvSpPr/>
              <p:nvPr/>
            </p:nvSpPr>
            <p:spPr>
              <a:xfrm>
                <a:off x="723549" y="2604007"/>
                <a:ext cx="360039" cy="417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Arrow: Down 19">
                <a:extLst>
                  <a:ext uri="{FF2B5EF4-FFF2-40B4-BE49-F238E27FC236}">
                    <a16:creationId xmlns:a16="http://schemas.microsoft.com/office/drawing/2014/main" id="{A00DB43C-C79D-454B-8E9A-7B057D6F4F06}"/>
                  </a:ext>
                </a:extLst>
              </p:cNvPr>
              <p:cNvSpPr/>
              <p:nvPr/>
            </p:nvSpPr>
            <p:spPr>
              <a:xfrm>
                <a:off x="2567994" y="4116583"/>
                <a:ext cx="360039" cy="458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109972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4284042" y="288410"/>
            <a:ext cx="4682790" cy="2688178"/>
          </a:xfrm>
          <a:prstGeom prst="wedgeRoundRectCallout">
            <a:avLst>
              <a:gd name="adj1" fmla="val -48547"/>
              <a:gd name="adj2" fmla="val 66868"/>
              <a:gd name="adj3" fmla="val 16667"/>
            </a:avLst>
          </a:prstGeom>
          <a:solidFill>
            <a:srgbClr val="99FFCC"/>
          </a:solidFill>
          <a:ln w="19050">
            <a:solidFill>
              <a:srgbClr val="008000"/>
            </a:solidFill>
            <a:miter lim="800000"/>
            <a:headEnd/>
            <a:tailEnd/>
          </a:ln>
        </p:spPr>
        <p:txBody>
          <a:bodyPr/>
          <a:lstStyle/>
          <a:p>
            <a:pPr eaLnBrk="0" hangingPunct="0">
              <a:spcAft>
                <a:spcPts val="1000"/>
              </a:spcAft>
            </a:pPr>
            <a:r>
              <a:rPr lang="id-ID" sz="2400" dirty="0">
                <a:solidFill>
                  <a:srgbClr val="008000"/>
                </a:solidFill>
                <a:latin typeface="Arial" pitchFamily="34" charset="0"/>
                <a:cs typeface="Arial" pitchFamily="34" charset="0"/>
              </a:rPr>
              <a:t>Ayo kita semangat dan </a:t>
            </a:r>
            <a:r>
              <a:rPr lang="en-US" sz="2400" dirty="0" err="1">
                <a:solidFill>
                  <a:srgbClr val="008000"/>
                </a:solidFill>
                <a:latin typeface="Arial" pitchFamily="34" charset="0"/>
                <a:cs typeface="Arial" pitchFamily="34" charset="0"/>
              </a:rPr>
              <a:t>menyu</a:t>
            </a:r>
            <a:r>
              <a:rPr lang="en-US" sz="2400" dirty="0">
                <a:solidFill>
                  <a:srgbClr val="008000"/>
                </a:solidFill>
                <a:latin typeface="Arial" pitchFamily="34" charset="0"/>
                <a:cs typeface="Arial" pitchFamily="34" charset="0"/>
              </a:rPr>
              <a:t>-sun </a:t>
            </a:r>
            <a:r>
              <a:rPr lang="en-US" sz="2400" dirty="0" err="1">
                <a:solidFill>
                  <a:srgbClr val="008000"/>
                </a:solidFill>
                <a:latin typeface="Arial" pitchFamily="34" charset="0"/>
                <a:cs typeface="Arial" pitchFamily="34" charset="0"/>
              </a:rPr>
              <a:t>contoh</a:t>
            </a:r>
            <a:r>
              <a:rPr lang="en-US" sz="2400" dirty="0">
                <a:solidFill>
                  <a:srgbClr val="008000"/>
                </a:solidFill>
                <a:latin typeface="Arial" pitchFamily="34" charset="0"/>
                <a:cs typeface="Arial" pitchFamily="34" charset="0"/>
              </a:rPr>
              <a:t> </a:t>
            </a:r>
            <a:r>
              <a:rPr lang="en-US" sz="2400" dirty="0" err="1">
                <a:solidFill>
                  <a:srgbClr val="008000"/>
                </a:solidFill>
                <a:latin typeface="Arial" pitchFamily="34" charset="0"/>
                <a:cs typeface="Arial" pitchFamily="34" charset="0"/>
              </a:rPr>
              <a:t>soal</a:t>
            </a:r>
            <a:r>
              <a:rPr lang="en-US" sz="2400" dirty="0">
                <a:solidFill>
                  <a:srgbClr val="008000"/>
                </a:solidFill>
                <a:latin typeface="Arial" pitchFamily="34" charset="0"/>
                <a:cs typeface="Arial" pitchFamily="34" charset="0"/>
              </a:rPr>
              <a:t> </a:t>
            </a:r>
            <a:r>
              <a:rPr lang="en-US" sz="2400" dirty="0" err="1">
                <a:solidFill>
                  <a:srgbClr val="008000"/>
                </a:solidFill>
                <a:latin typeface="Arial" pitchFamily="34" charset="0"/>
                <a:cs typeface="Arial" pitchFamily="34" charset="0"/>
              </a:rPr>
              <a:t>komunikasi</a:t>
            </a:r>
            <a:r>
              <a:rPr lang="en-US" sz="2400" dirty="0">
                <a:solidFill>
                  <a:srgbClr val="008000"/>
                </a:solidFill>
                <a:latin typeface="Arial" pitchFamily="34" charset="0"/>
                <a:cs typeface="Arial" pitchFamily="34" charset="0"/>
              </a:rPr>
              <a:t> </a:t>
            </a:r>
            <a:r>
              <a:rPr lang="en-US" sz="2400" dirty="0" err="1">
                <a:solidFill>
                  <a:srgbClr val="008000"/>
                </a:solidFill>
                <a:latin typeface="Arial" pitchFamily="34" charset="0"/>
                <a:cs typeface="Arial" pitchFamily="34" charset="0"/>
              </a:rPr>
              <a:t>matematis</a:t>
            </a:r>
            <a:r>
              <a:rPr lang="en-US" sz="2400" dirty="0">
                <a:solidFill>
                  <a:srgbClr val="008000"/>
                </a:solidFill>
                <a:latin typeface="Arial" pitchFamily="34" charset="0"/>
                <a:cs typeface="Arial" pitchFamily="34" charset="0"/>
              </a:rPr>
              <a:t> yang </a:t>
            </a:r>
            <a:r>
              <a:rPr lang="en-US" sz="2400" dirty="0" err="1">
                <a:solidFill>
                  <a:srgbClr val="008000"/>
                </a:solidFill>
                <a:latin typeface="Arial" pitchFamily="34" charset="0"/>
                <a:cs typeface="Arial" pitchFamily="34" charset="0"/>
              </a:rPr>
              <a:t>baru</a:t>
            </a:r>
            <a:r>
              <a:rPr lang="en-US" sz="2400" dirty="0">
                <a:solidFill>
                  <a:srgbClr val="008000"/>
                </a:solidFill>
                <a:latin typeface="Arial" pitchFamily="34" charset="0"/>
                <a:cs typeface="Arial" pitchFamily="34" charset="0"/>
              </a:rPr>
              <a:t> </a:t>
            </a:r>
            <a:r>
              <a:rPr lang="en-US" sz="2400" dirty="0" err="1">
                <a:solidFill>
                  <a:srgbClr val="008000"/>
                </a:solidFill>
                <a:latin typeface="Arial" pitchFamily="34" charset="0"/>
                <a:cs typeface="Arial" pitchFamily="34" charset="0"/>
              </a:rPr>
              <a:t>untuk</a:t>
            </a:r>
            <a:r>
              <a:rPr lang="en-US" sz="2400" dirty="0">
                <a:solidFill>
                  <a:srgbClr val="008000"/>
                </a:solidFill>
                <a:latin typeface="Arial" pitchFamily="34" charset="0"/>
                <a:cs typeface="Arial" pitchFamily="34" charset="0"/>
              </a:rPr>
              <a:t> </a:t>
            </a:r>
            <a:r>
              <a:rPr lang="en-US" sz="2400" dirty="0" err="1">
                <a:solidFill>
                  <a:srgbClr val="008000"/>
                </a:solidFill>
                <a:latin typeface="Arial" pitchFamily="34" charset="0"/>
                <a:cs typeface="Arial" pitchFamily="34" charset="0"/>
              </a:rPr>
              <a:t>beragam</a:t>
            </a:r>
            <a:r>
              <a:rPr lang="en-US" sz="2400" dirty="0">
                <a:solidFill>
                  <a:srgbClr val="008000"/>
                </a:solidFill>
                <a:latin typeface="Arial" pitchFamily="34" charset="0"/>
                <a:cs typeface="Arial" pitchFamily="34" charset="0"/>
              </a:rPr>
              <a:t> </a:t>
            </a:r>
            <a:r>
              <a:rPr lang="en-US" sz="2400" dirty="0" err="1">
                <a:solidFill>
                  <a:srgbClr val="008000"/>
                </a:solidFill>
                <a:latin typeface="Arial" pitchFamily="34" charset="0"/>
                <a:cs typeface="Arial" pitchFamily="34" charset="0"/>
              </a:rPr>
              <a:t>topik</a:t>
            </a:r>
            <a:r>
              <a:rPr lang="en-US" sz="2400" dirty="0">
                <a:solidFill>
                  <a:srgbClr val="008000"/>
                </a:solidFill>
                <a:latin typeface="Arial" pitchFamily="34" charset="0"/>
                <a:cs typeface="Arial" pitchFamily="34" charset="0"/>
              </a:rPr>
              <a:t> </a:t>
            </a:r>
            <a:r>
              <a:rPr lang="en-US" sz="2400" dirty="0" err="1">
                <a:solidFill>
                  <a:srgbClr val="008000"/>
                </a:solidFill>
                <a:latin typeface="Arial" pitchFamily="34" charset="0"/>
                <a:cs typeface="Arial" pitchFamily="34" charset="0"/>
              </a:rPr>
              <a:t>matematika</a:t>
            </a:r>
            <a:r>
              <a:rPr lang="en-US" sz="2400" dirty="0">
                <a:solidFill>
                  <a:srgbClr val="008000"/>
                </a:solidFill>
                <a:latin typeface="Arial" pitchFamily="34" charset="0"/>
                <a:cs typeface="Arial" pitchFamily="34" charset="0"/>
              </a:rPr>
              <a:t> dan </a:t>
            </a:r>
            <a:r>
              <a:rPr lang="en-US" sz="2400" dirty="0" err="1">
                <a:solidFill>
                  <a:srgbClr val="008000"/>
                </a:solidFill>
                <a:latin typeface="Arial" pitchFamily="34" charset="0"/>
                <a:cs typeface="Arial" pitchFamily="34" charset="0"/>
              </a:rPr>
              <a:t>beragam</a:t>
            </a:r>
            <a:r>
              <a:rPr lang="en-US" sz="2400" dirty="0">
                <a:solidFill>
                  <a:srgbClr val="008000"/>
                </a:solidFill>
                <a:latin typeface="Arial" pitchFamily="34" charset="0"/>
                <a:cs typeface="Arial" pitchFamily="34" charset="0"/>
              </a:rPr>
              <a:t> </a:t>
            </a:r>
            <a:r>
              <a:rPr lang="en-US" sz="2400" dirty="0" err="1">
                <a:solidFill>
                  <a:srgbClr val="008000"/>
                </a:solidFill>
                <a:latin typeface="Arial" pitchFamily="34" charset="0"/>
                <a:cs typeface="Arial" pitchFamily="34" charset="0"/>
              </a:rPr>
              <a:t>tingkat</a:t>
            </a:r>
            <a:r>
              <a:rPr lang="en-US" sz="2400" dirty="0">
                <a:solidFill>
                  <a:srgbClr val="008000"/>
                </a:solidFill>
                <a:latin typeface="Arial" pitchFamily="34" charset="0"/>
                <a:cs typeface="Arial" pitchFamily="34" charset="0"/>
              </a:rPr>
              <a:t> </a:t>
            </a:r>
            <a:r>
              <a:rPr lang="en-US" sz="2400" dirty="0" err="1">
                <a:solidFill>
                  <a:srgbClr val="008000"/>
                </a:solidFill>
                <a:latin typeface="Arial" pitchFamily="34" charset="0"/>
                <a:cs typeface="Arial" pitchFamily="34" charset="0"/>
              </a:rPr>
              <a:t>kelas</a:t>
            </a:r>
            <a:r>
              <a:rPr lang="en-US" sz="2400" dirty="0">
                <a:solidFill>
                  <a:srgbClr val="008000"/>
                </a:solidFill>
                <a:latin typeface="Arial" pitchFamily="34" charset="0"/>
                <a:cs typeface="Arial" pitchFamily="34" charset="0"/>
              </a:rPr>
              <a:t>. </a:t>
            </a:r>
            <a:r>
              <a:rPr lang="en-US" sz="2400" dirty="0" err="1">
                <a:solidFill>
                  <a:srgbClr val="008000"/>
                </a:solidFill>
                <a:latin typeface="Arial" pitchFamily="34" charset="0"/>
                <a:cs typeface="Arial" pitchFamily="34" charset="0"/>
              </a:rPr>
              <a:t>Kemudian</a:t>
            </a:r>
            <a:r>
              <a:rPr lang="en-US" sz="2400" dirty="0">
                <a:solidFill>
                  <a:srgbClr val="008000"/>
                </a:solidFill>
                <a:latin typeface="Arial" pitchFamily="34" charset="0"/>
                <a:cs typeface="Arial" pitchFamily="34" charset="0"/>
              </a:rPr>
              <a:t> </a:t>
            </a:r>
            <a:r>
              <a:rPr lang="en-US" sz="2400" dirty="0" err="1">
                <a:solidFill>
                  <a:srgbClr val="008000"/>
                </a:solidFill>
                <a:latin typeface="Arial" pitchFamily="34" charset="0"/>
                <a:cs typeface="Arial" pitchFamily="34" charset="0"/>
              </a:rPr>
              <a:t>kita</a:t>
            </a:r>
            <a:r>
              <a:rPr lang="en-US" sz="2400" dirty="0">
                <a:solidFill>
                  <a:srgbClr val="008000"/>
                </a:solidFill>
                <a:latin typeface="Arial" pitchFamily="34" charset="0"/>
                <a:cs typeface="Arial" pitchFamily="34" charset="0"/>
              </a:rPr>
              <a:t> </a:t>
            </a:r>
            <a:r>
              <a:rPr lang="en-US" sz="2400" dirty="0" err="1">
                <a:solidFill>
                  <a:srgbClr val="008000"/>
                </a:solidFill>
                <a:latin typeface="Arial" pitchFamily="34" charset="0"/>
                <a:cs typeface="Arial" pitchFamily="34" charset="0"/>
              </a:rPr>
              <a:t>periksa</a:t>
            </a:r>
            <a:r>
              <a:rPr lang="en-US" sz="2400" dirty="0">
                <a:solidFill>
                  <a:srgbClr val="008000"/>
                </a:solidFill>
                <a:latin typeface="Arial" pitchFamily="34" charset="0"/>
                <a:cs typeface="Arial" pitchFamily="34" charset="0"/>
              </a:rPr>
              <a:t> </a:t>
            </a:r>
            <a:r>
              <a:rPr lang="en-US" sz="2400" dirty="0" err="1">
                <a:solidFill>
                  <a:srgbClr val="008000"/>
                </a:solidFill>
                <a:latin typeface="Arial" pitchFamily="34" charset="0"/>
                <a:cs typeface="Arial" pitchFamily="34" charset="0"/>
              </a:rPr>
              <a:t>apakah</a:t>
            </a:r>
            <a:r>
              <a:rPr lang="en-US" sz="2400" dirty="0">
                <a:solidFill>
                  <a:srgbClr val="008000"/>
                </a:solidFill>
                <a:latin typeface="Arial" pitchFamily="34" charset="0"/>
                <a:cs typeface="Arial" pitchFamily="34" charset="0"/>
              </a:rPr>
              <a:t> </a:t>
            </a:r>
            <a:r>
              <a:rPr lang="en-US" sz="2400" dirty="0" err="1">
                <a:solidFill>
                  <a:srgbClr val="008000"/>
                </a:solidFill>
                <a:latin typeface="Arial" pitchFamily="34" charset="0"/>
                <a:cs typeface="Arial" pitchFamily="34" charset="0"/>
              </a:rPr>
              <a:t>tergolong</a:t>
            </a:r>
            <a:r>
              <a:rPr lang="en-US" sz="2400" dirty="0">
                <a:solidFill>
                  <a:srgbClr val="008000"/>
                </a:solidFill>
                <a:latin typeface="Arial" pitchFamily="34" charset="0"/>
                <a:cs typeface="Arial" pitchFamily="34" charset="0"/>
              </a:rPr>
              <a:t> HOT </a:t>
            </a:r>
            <a:r>
              <a:rPr lang="en-US" sz="2400" dirty="0" err="1">
                <a:solidFill>
                  <a:srgbClr val="008000"/>
                </a:solidFill>
                <a:latin typeface="Arial" pitchFamily="34" charset="0"/>
                <a:cs typeface="Arial" pitchFamily="34" charset="0"/>
              </a:rPr>
              <a:t>atau</a:t>
            </a:r>
            <a:r>
              <a:rPr lang="en-US" sz="2400" dirty="0">
                <a:solidFill>
                  <a:srgbClr val="008000"/>
                </a:solidFill>
                <a:latin typeface="Arial" pitchFamily="34" charset="0"/>
                <a:cs typeface="Arial" pitchFamily="34" charset="0"/>
              </a:rPr>
              <a:t> LOW</a:t>
            </a:r>
            <a:endParaRPr lang="id-ID" sz="2400" dirty="0">
              <a:solidFill>
                <a:srgbClr val="008000"/>
              </a:solidFill>
              <a:latin typeface="Arial" pitchFamily="34" charset="0"/>
              <a:cs typeface="Arial" pitchFamily="34" charset="0"/>
            </a:endParaRPr>
          </a:p>
        </p:txBody>
      </p:sp>
      <p:grpSp>
        <p:nvGrpSpPr>
          <p:cNvPr id="13" name="Group 12">
            <a:extLst>
              <a:ext uri="{FF2B5EF4-FFF2-40B4-BE49-F238E27FC236}">
                <a16:creationId xmlns:a16="http://schemas.microsoft.com/office/drawing/2014/main" id="{A2A70944-ED94-4970-B543-7D1ED8864F38}"/>
              </a:ext>
            </a:extLst>
          </p:cNvPr>
          <p:cNvGrpSpPr/>
          <p:nvPr/>
        </p:nvGrpSpPr>
        <p:grpSpPr>
          <a:xfrm>
            <a:off x="285255" y="188640"/>
            <a:ext cx="3926705" cy="2954430"/>
            <a:chOff x="285255" y="188640"/>
            <a:chExt cx="3926705" cy="2954430"/>
          </a:xfrm>
        </p:grpSpPr>
        <p:pic>
          <p:nvPicPr>
            <p:cNvPr id="4098" name="Picture 2">
              <a:extLst>
                <a:ext uri="{FF2B5EF4-FFF2-40B4-BE49-F238E27FC236}">
                  <a16:creationId xmlns:a16="http://schemas.microsoft.com/office/drawing/2014/main" id="{CF4B5720-4B5B-4E1F-9061-F910DCB5C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55" y="188640"/>
              <a:ext cx="3926705" cy="29523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9904390-973A-45BF-9675-6A7EE87C5C1A}"/>
                </a:ext>
              </a:extLst>
            </p:cNvPr>
            <p:cNvSpPr txBox="1"/>
            <p:nvPr/>
          </p:nvSpPr>
          <p:spPr>
            <a:xfrm>
              <a:off x="630680" y="2435184"/>
              <a:ext cx="3293248" cy="707886"/>
            </a:xfrm>
            <a:prstGeom prst="rect">
              <a:avLst/>
            </a:prstGeom>
            <a:noFill/>
          </p:spPr>
          <p:txBody>
            <a:bodyPr wrap="square" rtlCol="0">
              <a:spAutoFit/>
            </a:bodyPr>
            <a:lstStyle/>
            <a:p>
              <a:pPr algn="ctr"/>
              <a:r>
                <a:rPr lang="en-US" sz="2000" b="1" dirty="0">
                  <a:solidFill>
                    <a:srgbClr val="008000"/>
                  </a:solidFill>
                  <a:latin typeface="Arial" panose="020B0604020202020204" pitchFamily="34" charset="0"/>
                  <a:cs typeface="Arial" panose="020B0604020202020204" pitchFamily="34" charset="0"/>
                </a:rPr>
                <a:t>IKIP </a:t>
              </a:r>
              <a:r>
                <a:rPr lang="en-US" sz="2000" b="1" dirty="0" err="1">
                  <a:solidFill>
                    <a:srgbClr val="008000"/>
                  </a:solidFill>
                  <a:latin typeface="Arial" panose="020B0604020202020204" pitchFamily="34" charset="0"/>
                  <a:cs typeface="Arial" panose="020B0604020202020204" pitchFamily="34" charset="0"/>
                </a:rPr>
                <a:t>menjadi</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rujukan</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destinasi</a:t>
              </a:r>
              <a:r>
                <a:rPr lang="en-US" sz="2000" b="1" dirty="0">
                  <a:solidFill>
                    <a:srgbClr val="008000"/>
                  </a:solidFill>
                  <a:latin typeface="Arial" panose="020B0604020202020204" pitchFamily="34" charset="0"/>
                  <a:cs typeface="Arial" panose="020B0604020202020204" pitchFamily="34" charset="0"/>
                </a:rPr>
                <a:t> Pendidikan </a:t>
              </a:r>
              <a:endParaRPr lang="en-ID" sz="2000" b="1" dirty="0">
                <a:solidFill>
                  <a:srgbClr val="008000"/>
                </a:solidFill>
                <a:latin typeface="Arial" panose="020B0604020202020204" pitchFamily="34" charset="0"/>
                <a:cs typeface="Arial" panose="020B0604020202020204" pitchFamily="34" charset="0"/>
              </a:endParaRPr>
            </a:p>
          </p:txBody>
        </p:sp>
      </p:grpSp>
      <p:sp>
        <p:nvSpPr>
          <p:cNvPr id="2" name="Flowchart: Alternate Process 1">
            <a:extLst>
              <a:ext uri="{FF2B5EF4-FFF2-40B4-BE49-F238E27FC236}">
                <a16:creationId xmlns:a16="http://schemas.microsoft.com/office/drawing/2014/main" id="{0C3D678D-A215-4A0D-8074-E650C383D533}"/>
              </a:ext>
            </a:extLst>
          </p:cNvPr>
          <p:cNvSpPr/>
          <p:nvPr/>
        </p:nvSpPr>
        <p:spPr>
          <a:xfrm>
            <a:off x="134432" y="3140968"/>
            <a:ext cx="4303136" cy="2246544"/>
          </a:xfrm>
          <a:prstGeom prst="flowChartAlternateProcess">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46063">
              <a:tabLst>
                <a:tab pos="0" algn="l"/>
              </a:tabLst>
              <a:defRPr/>
            </a:pPr>
            <a:endParaRPr lang="sv-SE" sz="2400" b="1" dirty="0">
              <a:solidFill>
                <a:srgbClr val="FF0000"/>
              </a:solidFill>
              <a:latin typeface="Arial" pitchFamily="34" charset="0"/>
              <a:cs typeface="Arial" pitchFamily="34" charset="0"/>
            </a:endParaRPr>
          </a:p>
          <a:p>
            <a:pPr defTabSz="246063">
              <a:tabLst>
                <a:tab pos="0" algn="l"/>
              </a:tabLst>
              <a:defRPr/>
            </a:pPr>
            <a:endParaRPr lang="sv-SE" sz="2400" b="1"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r>
              <a:rPr lang="sv-SE" sz="2400" dirty="0">
                <a:solidFill>
                  <a:srgbClr val="FF0000"/>
                </a:solidFill>
                <a:latin typeface="Arial" pitchFamily="34" charset="0"/>
                <a:cs typeface="Arial" pitchFamily="34" charset="0"/>
              </a:rPr>
              <a:t>Ini contoh soal komunikasi matematis untuk siswa SMP:</a:t>
            </a: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marL="514350" indent="-514350" defTabSz="246063">
              <a:buAutoNum type="arabicParenR" startAt="3"/>
              <a:tabLst>
                <a:tab pos="0" algn="l"/>
              </a:tabLst>
              <a:defRPr/>
            </a:pPr>
            <a:endParaRPr lang="en-US" b="1" dirty="0">
              <a:solidFill>
                <a:srgbClr val="C00000"/>
              </a:solidFill>
              <a:latin typeface="Arial" pitchFamily="34" charset="0"/>
              <a:cs typeface="Arial" pitchFamily="34" charset="0"/>
            </a:endParaRPr>
          </a:p>
          <a:p>
            <a:pPr marL="514350" indent="-514350" defTabSz="246063">
              <a:buAutoNum type="arabicParenR" startAt="3"/>
              <a:tabLst>
                <a:tab pos="0" algn="l"/>
              </a:tabLst>
              <a:defRPr/>
            </a:pPr>
            <a:endParaRPr lang="sv-SE" sz="1800" b="1" dirty="0">
              <a:solidFill>
                <a:srgbClr val="C00000"/>
              </a:solidFill>
              <a:latin typeface="Arial" pitchFamily="34" charset="0"/>
              <a:cs typeface="Arial" pitchFamily="34" charset="0"/>
            </a:endParaRPr>
          </a:p>
        </p:txBody>
      </p:sp>
      <p:pic>
        <p:nvPicPr>
          <p:cNvPr id="14" name="Picture 13" descr="Hasil gambar untuk pasti bisa">
            <a:extLst>
              <a:ext uri="{FF2B5EF4-FFF2-40B4-BE49-F238E27FC236}">
                <a16:creationId xmlns:a16="http://schemas.microsoft.com/office/drawing/2014/main" id="{C418E480-756A-403C-A30B-FC89E8105D5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24328" y="5526108"/>
            <a:ext cx="1296144" cy="1201341"/>
          </a:xfrm>
          <a:prstGeom prst="rect">
            <a:avLst/>
          </a:prstGeom>
          <a:noFill/>
          <a:ln>
            <a:noFill/>
          </a:ln>
        </p:spPr>
      </p:pic>
      <p:sp>
        <p:nvSpPr>
          <p:cNvPr id="16" name="Flowchart: Alternate Process 15">
            <a:extLst>
              <a:ext uri="{FF2B5EF4-FFF2-40B4-BE49-F238E27FC236}">
                <a16:creationId xmlns:a16="http://schemas.microsoft.com/office/drawing/2014/main" id="{FDEDB3D7-162B-42B8-9BF8-057415C103D6}"/>
              </a:ext>
            </a:extLst>
          </p:cNvPr>
          <p:cNvSpPr/>
          <p:nvPr/>
        </p:nvSpPr>
        <p:spPr>
          <a:xfrm>
            <a:off x="4685265" y="3181222"/>
            <a:ext cx="4303136" cy="2246544"/>
          </a:xfrm>
          <a:prstGeom prst="flowChartAlternateProcess">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46063">
              <a:tabLst>
                <a:tab pos="0" algn="l"/>
              </a:tabLst>
              <a:defRPr/>
            </a:pPr>
            <a:endParaRPr lang="sv-SE" sz="2400" b="1" dirty="0">
              <a:solidFill>
                <a:srgbClr val="FF0000"/>
              </a:solidFill>
              <a:latin typeface="Arial" pitchFamily="34" charset="0"/>
              <a:cs typeface="Arial" pitchFamily="34" charset="0"/>
            </a:endParaRPr>
          </a:p>
          <a:p>
            <a:pPr defTabSz="246063">
              <a:tabLst>
                <a:tab pos="0" algn="l"/>
              </a:tabLst>
              <a:defRPr/>
            </a:pPr>
            <a:endParaRPr lang="sv-SE" sz="2400" b="1"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r>
              <a:rPr lang="sv-SE" sz="2400" dirty="0">
                <a:solidFill>
                  <a:srgbClr val="9900CC"/>
                </a:solidFill>
                <a:latin typeface="Arial" pitchFamily="34" charset="0"/>
                <a:cs typeface="Arial" pitchFamily="34" charset="0"/>
              </a:rPr>
              <a:t>Ini contoh soal komunikasi matematis untuk siswa SMA</a:t>
            </a:r>
            <a:r>
              <a:rPr lang="sv-SE" sz="2400" dirty="0">
                <a:solidFill>
                  <a:srgbClr val="993300"/>
                </a:solidFill>
                <a:latin typeface="Arial" pitchFamily="34" charset="0"/>
                <a:cs typeface="Arial" pitchFamily="34" charset="0"/>
              </a:rPr>
              <a:t>:</a:t>
            </a: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marL="514350" indent="-514350" defTabSz="246063">
              <a:buAutoNum type="arabicParenR" startAt="3"/>
              <a:tabLst>
                <a:tab pos="0" algn="l"/>
              </a:tabLst>
              <a:defRPr/>
            </a:pPr>
            <a:endParaRPr lang="en-US" b="1" dirty="0">
              <a:solidFill>
                <a:srgbClr val="C00000"/>
              </a:solidFill>
              <a:latin typeface="Arial" pitchFamily="34" charset="0"/>
              <a:cs typeface="Arial" pitchFamily="34" charset="0"/>
            </a:endParaRPr>
          </a:p>
          <a:p>
            <a:pPr marL="514350" indent="-514350" defTabSz="246063">
              <a:buAutoNum type="arabicParenR" startAt="3"/>
              <a:tabLst>
                <a:tab pos="0" algn="l"/>
              </a:tabLst>
              <a:defRPr/>
            </a:pPr>
            <a:endParaRPr lang="sv-SE" sz="1800" b="1" dirty="0">
              <a:solidFill>
                <a:srgbClr val="C00000"/>
              </a:solidFill>
              <a:latin typeface="Arial" pitchFamily="34" charset="0"/>
              <a:cs typeface="Arial" pitchFamily="34" charset="0"/>
            </a:endParaRPr>
          </a:p>
        </p:txBody>
      </p:sp>
      <p:sp>
        <p:nvSpPr>
          <p:cNvPr id="3" name="Thought Bubble: Cloud 2">
            <a:extLst>
              <a:ext uri="{FF2B5EF4-FFF2-40B4-BE49-F238E27FC236}">
                <a16:creationId xmlns:a16="http://schemas.microsoft.com/office/drawing/2014/main" id="{73C51FE0-F616-46D7-A765-F82CF4D65DAA}"/>
              </a:ext>
            </a:extLst>
          </p:cNvPr>
          <p:cNvSpPr/>
          <p:nvPr/>
        </p:nvSpPr>
        <p:spPr>
          <a:xfrm>
            <a:off x="467544" y="5468020"/>
            <a:ext cx="6480720" cy="1201340"/>
          </a:xfrm>
          <a:prstGeom prst="cloudCallout">
            <a:avLst>
              <a:gd name="adj1" fmla="val 54381"/>
              <a:gd name="adj2" fmla="val -31751"/>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latin typeface="Arial" panose="020B0604020202020204" pitchFamily="34" charset="0"/>
                <a:cs typeface="Arial" panose="020B0604020202020204" pitchFamily="34" charset="0"/>
              </a:rPr>
              <a:t>Sekarang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ayo</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kita</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periksa</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apakah</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soal</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tersebut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tergolong</a:t>
            </a:r>
            <a:r>
              <a:rPr lang="en-US" sz="2400" dirty="0">
                <a:solidFill>
                  <a:srgbClr val="0000FF"/>
                </a:solidFill>
                <a:latin typeface="Arial" panose="020B0604020202020204" pitchFamily="34" charset="0"/>
                <a:cs typeface="Arial" panose="020B0604020202020204" pitchFamily="34" charset="0"/>
              </a:rPr>
              <a:t> HOT </a:t>
            </a:r>
            <a:r>
              <a:rPr lang="en-US" sz="2400" dirty="0" err="1">
                <a:solidFill>
                  <a:srgbClr val="0000FF"/>
                </a:solidFill>
                <a:latin typeface="Arial" panose="020B0604020202020204" pitchFamily="34" charset="0"/>
                <a:cs typeface="Arial" panose="020B0604020202020204" pitchFamily="34" charset="0"/>
              </a:rPr>
              <a:t>atau</a:t>
            </a:r>
            <a:r>
              <a:rPr lang="en-US" sz="2400" dirty="0">
                <a:solidFill>
                  <a:srgbClr val="0000FF"/>
                </a:solidFill>
                <a:latin typeface="Arial" panose="020B0604020202020204" pitchFamily="34" charset="0"/>
                <a:cs typeface="Arial" panose="020B0604020202020204" pitchFamily="34" charset="0"/>
              </a:rPr>
              <a:t> LOT</a:t>
            </a:r>
            <a:endParaRPr lang="en-ID"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8101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16"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920513-A6B8-45CB-A3EF-CE4298794527}"/>
              </a:ext>
            </a:extLst>
          </p:cNvPr>
          <p:cNvGrpSpPr/>
          <p:nvPr/>
        </p:nvGrpSpPr>
        <p:grpSpPr>
          <a:xfrm>
            <a:off x="3088201" y="170180"/>
            <a:ext cx="5809775" cy="3589576"/>
            <a:chOff x="2944170" y="144366"/>
            <a:chExt cx="5809775" cy="3589576"/>
          </a:xfrm>
        </p:grpSpPr>
        <p:sp>
          <p:nvSpPr>
            <p:cNvPr id="6" name="AutoShape 2"/>
            <p:cNvSpPr>
              <a:spLocks noChangeArrowheads="1"/>
            </p:cNvSpPr>
            <p:nvPr/>
          </p:nvSpPr>
          <p:spPr bwMode="auto">
            <a:xfrm>
              <a:off x="2944170" y="144366"/>
              <a:ext cx="4148110" cy="1484434"/>
            </a:xfrm>
            <a:prstGeom prst="wedgeRoundRectCallout">
              <a:avLst>
                <a:gd name="adj1" fmla="val -2872"/>
                <a:gd name="adj2" fmla="val 63735"/>
                <a:gd name="adj3" fmla="val 16667"/>
              </a:avLst>
            </a:prstGeom>
            <a:solidFill>
              <a:srgbClr val="99FFCC"/>
            </a:solidFill>
            <a:ln w="19050">
              <a:solidFill>
                <a:srgbClr val="008000"/>
              </a:solidFill>
              <a:miter lim="800000"/>
              <a:headEnd/>
              <a:tailEnd/>
            </a:ln>
          </p:spPr>
          <p:txBody>
            <a:bodyPr/>
            <a:lstStyle/>
            <a:p>
              <a:pPr defTabSz="246063">
                <a:tabLst>
                  <a:tab pos="0" algn="l"/>
                </a:tabLst>
                <a:defRPr/>
              </a:pPr>
              <a:r>
                <a:rPr lang="en-US" sz="2200" dirty="0" err="1">
                  <a:solidFill>
                    <a:srgbClr val="008000"/>
                  </a:solidFill>
                  <a:latin typeface="Arial" pitchFamily="34" charset="0"/>
                  <a:cs typeface="Arial" pitchFamily="34" charset="0"/>
                </a:rPr>
                <a:t>Ini</a:t>
              </a:r>
              <a:r>
                <a:rPr lang="en-US" sz="2200" dirty="0">
                  <a:solidFill>
                    <a:srgbClr val="008000"/>
                  </a:solidFill>
                  <a:latin typeface="Arial" pitchFamily="34" charset="0"/>
                  <a:cs typeface="Arial" pitchFamily="34" charset="0"/>
                </a:rPr>
                <a:t> </a:t>
              </a:r>
              <a:r>
                <a:rPr lang="en-US" sz="2200" dirty="0" err="1">
                  <a:solidFill>
                    <a:srgbClr val="008000"/>
                  </a:solidFill>
                  <a:latin typeface="Arial" pitchFamily="34" charset="0"/>
                  <a:cs typeface="Arial" pitchFamily="34" charset="0"/>
                </a:rPr>
                <a:t>Jawaban</a:t>
              </a:r>
              <a:r>
                <a:rPr lang="en-US" sz="2200" dirty="0">
                  <a:solidFill>
                    <a:srgbClr val="008000"/>
                  </a:solidFill>
                  <a:latin typeface="Arial" pitchFamily="34" charset="0"/>
                  <a:cs typeface="Arial" pitchFamily="34" charset="0"/>
                </a:rPr>
                <a:t> </a:t>
              </a:r>
              <a:r>
                <a:rPr lang="en-US" sz="2200" dirty="0" err="1">
                  <a:solidFill>
                    <a:srgbClr val="008000"/>
                  </a:solidFill>
                  <a:latin typeface="Arial" pitchFamily="34" charset="0"/>
                  <a:cs typeface="Arial" pitchFamily="34" charset="0"/>
                </a:rPr>
                <a:t>soal</a:t>
              </a:r>
              <a:r>
                <a:rPr lang="en-US" sz="2200" dirty="0">
                  <a:solidFill>
                    <a:srgbClr val="008000"/>
                  </a:solidFill>
                  <a:latin typeface="Arial" pitchFamily="34" charset="0"/>
                  <a:cs typeface="Arial" pitchFamily="34" charset="0"/>
                </a:rPr>
                <a:t> SMP oleh </a:t>
              </a:r>
              <a:r>
                <a:rPr lang="en-US" sz="2200" dirty="0" err="1">
                  <a:solidFill>
                    <a:srgbClr val="008000"/>
                  </a:solidFill>
                  <a:latin typeface="Arial" pitchFamily="34" charset="0"/>
                  <a:cs typeface="Arial" pitchFamily="34" charset="0"/>
                </a:rPr>
                <a:t>kelompok</a:t>
              </a:r>
              <a:r>
                <a:rPr lang="en-US" sz="2200" dirty="0">
                  <a:solidFill>
                    <a:srgbClr val="008000"/>
                  </a:solidFill>
                  <a:latin typeface="Arial" pitchFamily="34" charset="0"/>
                  <a:cs typeface="Arial" pitchFamily="34" charset="0"/>
                </a:rPr>
                <a:t> kami</a:t>
              </a:r>
              <a:endParaRPr lang="sv-SE" sz="2200" dirty="0">
                <a:solidFill>
                  <a:srgbClr val="008000"/>
                </a:solidFill>
                <a:latin typeface="Arial" pitchFamily="34" charset="0"/>
                <a:cs typeface="Arial" pitchFamily="34" charset="0"/>
              </a:endParaRPr>
            </a:p>
          </p:txBody>
        </p:sp>
        <p:pic>
          <p:nvPicPr>
            <p:cNvPr id="18" name="Picture 17" descr="Hasil gambar untuk self efficacy">
              <a:extLst>
                <a:ext uri="{FF2B5EF4-FFF2-40B4-BE49-F238E27FC236}">
                  <a16:creationId xmlns:a16="http://schemas.microsoft.com/office/drawing/2014/main" id="{0EB376B7-D344-4120-8052-7C699BBFFB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6191" y="1948719"/>
              <a:ext cx="1485989" cy="1785223"/>
            </a:xfrm>
            <a:prstGeom prst="rect">
              <a:avLst/>
            </a:prstGeom>
            <a:noFill/>
            <a:ln>
              <a:noFill/>
            </a:ln>
          </p:spPr>
        </p:pic>
        <p:pic>
          <p:nvPicPr>
            <p:cNvPr id="19" name="Picture 18" descr="Hasil gambar untuk pasti bisa">
              <a:extLst>
                <a:ext uri="{FF2B5EF4-FFF2-40B4-BE49-F238E27FC236}">
                  <a16:creationId xmlns:a16="http://schemas.microsoft.com/office/drawing/2014/main" id="{1CAF9B2F-C901-4C1F-8B2A-BD0A82E50A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96834" y="332656"/>
              <a:ext cx="1457111" cy="1564860"/>
            </a:xfrm>
            <a:prstGeom prst="rect">
              <a:avLst/>
            </a:prstGeom>
            <a:noFill/>
            <a:ln>
              <a:noFill/>
            </a:ln>
          </p:spPr>
        </p:pic>
        <p:sp>
          <p:nvSpPr>
            <p:cNvPr id="2" name="Flowchart: Alternate Process 1">
              <a:extLst>
                <a:ext uri="{FF2B5EF4-FFF2-40B4-BE49-F238E27FC236}">
                  <a16:creationId xmlns:a16="http://schemas.microsoft.com/office/drawing/2014/main" id="{0C3D678D-A215-4A0D-8074-E650C383D533}"/>
                </a:ext>
              </a:extLst>
            </p:cNvPr>
            <p:cNvSpPr/>
            <p:nvPr/>
          </p:nvSpPr>
          <p:spPr>
            <a:xfrm>
              <a:off x="3041290" y="1932028"/>
              <a:ext cx="3900798" cy="1321726"/>
            </a:xfrm>
            <a:prstGeom prst="flowChartAlternateProcess">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defTabSz="246063">
                <a:tabLst>
                  <a:tab pos="0" algn="l"/>
                </a:tabLst>
                <a:defRPr/>
              </a:pPr>
              <a:endParaRPr lang="sv-SE" sz="1800" b="1" dirty="0">
                <a:solidFill>
                  <a:srgbClr val="000099"/>
                </a:solidFill>
                <a:latin typeface="Arial" pitchFamily="34" charset="0"/>
                <a:cs typeface="Arial" pitchFamily="34" charset="0"/>
              </a:endParaRPr>
            </a:p>
            <a:p>
              <a:pPr marL="514350" indent="-514350" defTabSz="246063">
                <a:tabLst>
                  <a:tab pos="0" algn="l"/>
                </a:tabLst>
                <a:defRPr/>
              </a:pPr>
              <a:endParaRPr lang="sv-SE" b="1" dirty="0">
                <a:solidFill>
                  <a:srgbClr val="000099"/>
                </a:solidFill>
                <a:latin typeface="Arial" pitchFamily="34" charset="0"/>
                <a:cs typeface="Arial" pitchFamily="34" charset="0"/>
              </a:endParaRPr>
            </a:p>
            <a:p>
              <a:pPr marL="514350" indent="-514350" defTabSz="246063">
                <a:tabLst>
                  <a:tab pos="0" algn="l"/>
                </a:tabLst>
                <a:defRPr/>
              </a:pPr>
              <a:endParaRPr lang="sv-SE" sz="1800" b="1" dirty="0">
                <a:solidFill>
                  <a:srgbClr val="000099"/>
                </a:solidFill>
                <a:latin typeface="Arial" pitchFamily="34" charset="0"/>
                <a:cs typeface="Arial" pitchFamily="34" charset="0"/>
              </a:endParaRPr>
            </a:p>
            <a:p>
              <a:pPr marL="514350" indent="-514350" defTabSz="246063">
                <a:tabLst>
                  <a:tab pos="0" algn="l"/>
                </a:tabLst>
                <a:defRPr/>
              </a:pPr>
              <a:r>
                <a:rPr lang="sv-SE" b="1" dirty="0">
                  <a:solidFill>
                    <a:srgbClr val="000099"/>
                  </a:solidFill>
                  <a:latin typeface="Arial" pitchFamily="34" charset="0"/>
                  <a:cs typeface="Arial" pitchFamily="34" charset="0"/>
                </a:rPr>
                <a:t>  </a:t>
              </a:r>
            </a:p>
            <a:p>
              <a:pPr marL="514350" indent="-514350" defTabSz="246063">
                <a:tabLst>
                  <a:tab pos="0" algn="l"/>
                </a:tabLst>
                <a:defRPr/>
              </a:pPr>
              <a:endParaRPr lang="sv-SE" sz="2400" b="1" dirty="0">
                <a:solidFill>
                  <a:srgbClr val="FF0000"/>
                </a:solidFill>
                <a:latin typeface="Arial" pitchFamily="34" charset="0"/>
                <a:cs typeface="Arial" pitchFamily="34" charset="0"/>
              </a:endParaRPr>
            </a:p>
            <a:p>
              <a:pPr marL="273050" indent="-273050" defTabSz="246063">
                <a:tabLst>
                  <a:tab pos="0" algn="l"/>
                </a:tabLst>
                <a:defRPr/>
              </a:pPr>
              <a:endParaRPr lang="sv-SE" sz="2400" b="1" dirty="0">
                <a:solidFill>
                  <a:srgbClr val="FF0000"/>
                </a:solidFill>
                <a:latin typeface="Arial" pitchFamily="34" charset="0"/>
                <a:cs typeface="Arial" pitchFamily="34" charset="0"/>
              </a:endParaRPr>
            </a:p>
            <a:p>
              <a:pPr marL="273050" indent="-273050" defTabSz="246063">
                <a:tabLst>
                  <a:tab pos="0" algn="l"/>
                </a:tabLst>
                <a:defRPr/>
              </a:pPr>
              <a:endParaRPr lang="sv-SE" sz="2400" b="1" dirty="0">
                <a:solidFill>
                  <a:srgbClr val="FF0000"/>
                </a:solidFill>
                <a:latin typeface="Arial" pitchFamily="34" charset="0"/>
                <a:cs typeface="Arial" pitchFamily="34" charset="0"/>
              </a:endParaRPr>
            </a:p>
            <a:p>
              <a:pPr marL="273050" indent="-273050" defTabSz="246063">
                <a:tabLst>
                  <a:tab pos="0" algn="l"/>
                </a:tabLst>
                <a:defRPr/>
              </a:pPr>
              <a:endParaRPr lang="sv-SE" sz="2400" dirty="0">
                <a:solidFill>
                  <a:srgbClr val="FF0000"/>
                </a:solidFill>
                <a:latin typeface="Arial" pitchFamily="34" charset="0"/>
                <a:cs typeface="Arial" pitchFamily="34" charset="0"/>
              </a:endParaRPr>
            </a:p>
            <a:p>
              <a:pPr marL="273050" indent="-273050"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endParaRPr lang="sv-SE" sz="2400" dirty="0">
                <a:solidFill>
                  <a:srgbClr val="FF0000"/>
                </a:solidFill>
                <a:latin typeface="Arial" pitchFamily="34" charset="0"/>
                <a:cs typeface="Arial" pitchFamily="34" charset="0"/>
              </a:endParaRPr>
            </a:p>
            <a:p>
              <a:pPr defTabSz="246063">
                <a:tabLst>
                  <a:tab pos="0" algn="l"/>
                </a:tabLst>
                <a:defRPr/>
              </a:pPr>
              <a:r>
                <a:rPr lang="sv-SE" sz="2400" dirty="0">
                  <a:solidFill>
                    <a:srgbClr val="FF0000"/>
                  </a:solidFill>
                  <a:latin typeface="Arial" pitchFamily="34" charset="0"/>
                  <a:cs typeface="Arial" pitchFamily="34" charset="0"/>
                </a:rPr>
                <a:t>Dan ini jawaban soal untuk siswa SMA.</a:t>
              </a:r>
            </a:p>
            <a:p>
              <a:pPr marL="273050" indent="-273050" defTabSz="246063">
                <a:tabLst>
                  <a:tab pos="0" algn="l"/>
                </a:tabLst>
                <a:defRPr/>
              </a:pPr>
              <a:endParaRPr lang="sv-SE" sz="2400" b="1" dirty="0">
                <a:solidFill>
                  <a:srgbClr val="FF0000"/>
                </a:solidFill>
                <a:latin typeface="Arial" pitchFamily="34" charset="0"/>
                <a:cs typeface="Arial" pitchFamily="34" charset="0"/>
              </a:endParaRPr>
            </a:p>
            <a:p>
              <a:pPr marL="273050" indent="-273050" defTabSz="246063">
                <a:tabLst>
                  <a:tab pos="0" algn="l"/>
                </a:tabLst>
                <a:defRPr/>
              </a:pPr>
              <a:endParaRPr lang="sv-SE" sz="2400" b="1" dirty="0">
                <a:solidFill>
                  <a:srgbClr val="FF0000"/>
                </a:solidFill>
                <a:latin typeface="Arial" pitchFamily="34" charset="0"/>
                <a:cs typeface="Arial" pitchFamily="34" charset="0"/>
              </a:endParaRPr>
            </a:p>
            <a:p>
              <a:pPr marL="273050" indent="-273050" defTabSz="246063">
                <a:tabLst>
                  <a:tab pos="0" algn="l"/>
                </a:tabLst>
                <a:defRPr/>
              </a:pPr>
              <a:endParaRPr lang="sv-SE" sz="2400" b="1" dirty="0">
                <a:solidFill>
                  <a:srgbClr val="FF0000"/>
                </a:solidFill>
                <a:latin typeface="Arial" pitchFamily="34" charset="0"/>
                <a:cs typeface="Arial" pitchFamily="34" charset="0"/>
              </a:endParaRPr>
            </a:p>
            <a:p>
              <a:pPr marL="273050" indent="-273050" defTabSz="246063">
                <a:tabLst>
                  <a:tab pos="0" algn="l"/>
                </a:tabLst>
                <a:defRPr/>
              </a:pPr>
              <a:endParaRPr lang="sv-SE" sz="2400" b="1" dirty="0">
                <a:solidFill>
                  <a:srgbClr val="FF0000"/>
                </a:solidFill>
                <a:latin typeface="Arial" pitchFamily="34" charset="0"/>
                <a:cs typeface="Arial" pitchFamily="34" charset="0"/>
              </a:endParaRPr>
            </a:p>
            <a:p>
              <a:pPr marL="273050" indent="-273050" defTabSz="246063">
                <a:tabLst>
                  <a:tab pos="0" algn="l"/>
                </a:tabLst>
                <a:defRPr/>
              </a:pPr>
              <a:endParaRPr lang="sv-SE" sz="2400" b="1" dirty="0">
                <a:solidFill>
                  <a:srgbClr val="FF0000"/>
                </a:solidFill>
                <a:latin typeface="Arial" pitchFamily="34" charset="0"/>
                <a:cs typeface="Arial" pitchFamily="34" charset="0"/>
              </a:endParaRPr>
            </a:p>
            <a:p>
              <a:pPr marL="273050" indent="-273050" defTabSz="246063">
                <a:tabLst>
                  <a:tab pos="0" algn="l"/>
                </a:tabLst>
                <a:defRPr/>
              </a:pPr>
              <a:endParaRPr lang="sv-SE" sz="2400" b="1" dirty="0">
                <a:solidFill>
                  <a:srgbClr val="FF0000"/>
                </a:solidFill>
                <a:latin typeface="Arial" pitchFamily="34" charset="0"/>
                <a:cs typeface="Arial" pitchFamily="34" charset="0"/>
              </a:endParaRPr>
            </a:p>
            <a:p>
              <a:pPr marL="273050" indent="-273050" defTabSz="246063">
                <a:tabLst>
                  <a:tab pos="0" algn="l"/>
                </a:tabLst>
                <a:defRPr/>
              </a:pPr>
              <a:endParaRPr lang="en-US" sz="2400" b="1" dirty="0">
                <a:solidFill>
                  <a:srgbClr val="FF0000"/>
                </a:solidFill>
                <a:latin typeface="Arial" pitchFamily="34" charset="0"/>
                <a:cs typeface="Arial" pitchFamily="34" charset="0"/>
              </a:endParaRPr>
            </a:p>
            <a:p>
              <a:pPr marL="514350" indent="-514350" defTabSz="246063">
                <a:buAutoNum type="arabicParenR" startAt="4"/>
                <a:tabLst>
                  <a:tab pos="0" algn="l"/>
                </a:tabLst>
                <a:defRPr/>
              </a:pPr>
              <a:endParaRPr lang="en-US" sz="1800" b="1" dirty="0">
                <a:solidFill>
                  <a:srgbClr val="000099"/>
                </a:solidFill>
                <a:latin typeface="Arial" pitchFamily="34" charset="0"/>
                <a:cs typeface="Arial" pitchFamily="34" charset="0"/>
              </a:endParaRPr>
            </a:p>
            <a:p>
              <a:pPr marL="514350" indent="-514350" defTabSz="246063">
                <a:buAutoNum type="arabicParenR" startAt="4"/>
                <a:tabLst>
                  <a:tab pos="0" algn="l"/>
                </a:tabLst>
                <a:defRPr/>
              </a:pPr>
              <a:endParaRPr lang="en-US" b="1" dirty="0">
                <a:solidFill>
                  <a:srgbClr val="000099"/>
                </a:solidFill>
                <a:latin typeface="Arial" pitchFamily="34" charset="0"/>
                <a:cs typeface="Arial" pitchFamily="34" charset="0"/>
              </a:endParaRPr>
            </a:p>
            <a:p>
              <a:pPr marL="514350" indent="-514350" defTabSz="246063">
                <a:buAutoNum type="arabicParenR" startAt="4"/>
                <a:tabLst>
                  <a:tab pos="0" algn="l"/>
                </a:tabLst>
                <a:defRPr/>
              </a:pPr>
              <a:endParaRPr lang="en-US" sz="1800" b="1" dirty="0">
                <a:solidFill>
                  <a:srgbClr val="000099"/>
                </a:solidFill>
                <a:latin typeface="Arial" pitchFamily="34" charset="0"/>
                <a:cs typeface="Arial" pitchFamily="34" charset="0"/>
              </a:endParaRPr>
            </a:p>
            <a:p>
              <a:pPr marL="514350" indent="-514350" defTabSz="246063">
                <a:buAutoNum type="arabicParenR" startAt="4"/>
                <a:tabLst>
                  <a:tab pos="0" algn="l"/>
                </a:tabLst>
                <a:defRPr/>
              </a:pPr>
              <a:endParaRPr lang="en-US" b="1" dirty="0">
                <a:solidFill>
                  <a:srgbClr val="000099"/>
                </a:solidFill>
                <a:latin typeface="Arial" pitchFamily="34" charset="0"/>
                <a:cs typeface="Arial" pitchFamily="34" charset="0"/>
              </a:endParaRPr>
            </a:p>
            <a:p>
              <a:pPr marL="514350" indent="-514350" defTabSz="246063">
                <a:buAutoNum type="arabicParenR" startAt="4"/>
                <a:tabLst>
                  <a:tab pos="0" algn="l"/>
                </a:tabLst>
                <a:defRPr/>
              </a:pPr>
              <a:endParaRPr lang="en-US" sz="1800" b="1" dirty="0">
                <a:solidFill>
                  <a:srgbClr val="000099"/>
                </a:solidFill>
                <a:latin typeface="Arial" pitchFamily="34" charset="0"/>
                <a:cs typeface="Arial" pitchFamily="34" charset="0"/>
              </a:endParaRPr>
            </a:p>
            <a:p>
              <a:pPr marL="514350" indent="-514350" defTabSz="246063">
                <a:buAutoNum type="arabicParenR" startAt="4"/>
                <a:tabLst>
                  <a:tab pos="0" algn="l"/>
                </a:tabLst>
                <a:defRPr/>
              </a:pPr>
              <a:endParaRPr lang="en-US" b="1" dirty="0">
                <a:solidFill>
                  <a:srgbClr val="000099"/>
                </a:solidFill>
                <a:latin typeface="Arial" pitchFamily="34" charset="0"/>
                <a:cs typeface="Arial" pitchFamily="34" charset="0"/>
              </a:endParaRPr>
            </a:p>
            <a:p>
              <a:pPr defTabSz="246063">
                <a:tabLst>
                  <a:tab pos="0" algn="l"/>
                </a:tabLst>
                <a:defRPr/>
              </a:pPr>
              <a:endParaRPr lang="en-US" sz="1800" b="1" dirty="0">
                <a:solidFill>
                  <a:srgbClr val="000099"/>
                </a:solidFill>
                <a:latin typeface="Arial" pitchFamily="34" charset="0"/>
                <a:cs typeface="Arial" pitchFamily="34" charset="0"/>
              </a:endParaRPr>
            </a:p>
          </p:txBody>
        </p:sp>
      </p:grpSp>
      <p:grpSp>
        <p:nvGrpSpPr>
          <p:cNvPr id="3" name="Group 2">
            <a:extLst>
              <a:ext uri="{FF2B5EF4-FFF2-40B4-BE49-F238E27FC236}">
                <a16:creationId xmlns:a16="http://schemas.microsoft.com/office/drawing/2014/main" id="{F6E020D4-1A1B-43C7-AAAB-6A3C570C0390}"/>
              </a:ext>
            </a:extLst>
          </p:cNvPr>
          <p:cNvGrpSpPr/>
          <p:nvPr/>
        </p:nvGrpSpPr>
        <p:grpSpPr>
          <a:xfrm>
            <a:off x="208135" y="170180"/>
            <a:ext cx="2702276" cy="6434544"/>
            <a:chOff x="206048" y="211728"/>
            <a:chExt cx="2702276" cy="6434544"/>
          </a:xfrm>
        </p:grpSpPr>
        <p:sp>
          <p:nvSpPr>
            <p:cNvPr id="34" name="TextBox 33">
              <a:extLst>
                <a:ext uri="{FF2B5EF4-FFF2-40B4-BE49-F238E27FC236}">
                  <a16:creationId xmlns:a16="http://schemas.microsoft.com/office/drawing/2014/main" id="{F496DB5D-2FFB-4775-B31F-E023CE9756B8}"/>
                </a:ext>
              </a:extLst>
            </p:cNvPr>
            <p:cNvSpPr txBox="1"/>
            <p:nvPr/>
          </p:nvSpPr>
          <p:spPr>
            <a:xfrm>
              <a:off x="206048" y="2052918"/>
              <a:ext cx="2702276" cy="788413"/>
            </a:xfrm>
            <a:prstGeom prst="rect">
              <a:avLst/>
            </a:prstGeom>
            <a:noFill/>
          </p:spPr>
          <p:txBody>
            <a:bodyPr wrap="square" rtlCol="0">
              <a:spAutoFit/>
            </a:bodyPr>
            <a:lstStyle/>
            <a:p>
              <a:pPr algn="ctr"/>
              <a:r>
                <a:rPr lang="en-US" sz="2000" dirty="0" err="1">
                  <a:solidFill>
                    <a:srgbClr val="0000FF"/>
                  </a:solidFill>
                  <a:latin typeface="Arial" panose="020B0604020202020204" pitchFamily="34" charset="0"/>
                  <a:cs typeface="Arial" panose="020B0604020202020204" pitchFamily="34" charset="0"/>
                </a:rPr>
                <a:t>Pelaksanaan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pembelajaran</a:t>
              </a:r>
              <a:r>
                <a:rPr lang="en-US" sz="2000" dirty="0">
                  <a:solidFill>
                    <a:srgbClr val="0000FF"/>
                  </a:solidFill>
                  <a:latin typeface="Arial" panose="020B0604020202020204" pitchFamily="34" charset="0"/>
                  <a:cs typeface="Arial" panose="020B0604020202020204" pitchFamily="34" charset="0"/>
                </a:rPr>
                <a:t> yang </a:t>
              </a:r>
              <a:r>
                <a:rPr lang="en-US" sz="2000" dirty="0" err="1">
                  <a:solidFill>
                    <a:srgbClr val="0000FF"/>
                  </a:solidFill>
                  <a:latin typeface="Arial" panose="020B0604020202020204" pitchFamily="34" charset="0"/>
                  <a:cs typeface="Arial" panose="020B0604020202020204" pitchFamily="34" charset="0"/>
                </a:rPr>
                <a:t>baik</a:t>
              </a:r>
              <a:r>
                <a:rPr lang="en-US" sz="2000" dirty="0">
                  <a:solidFill>
                    <a:srgbClr val="0000FF"/>
                  </a:solidFill>
                  <a:latin typeface="Arial" panose="020B0604020202020204" pitchFamily="34" charset="0"/>
                  <a:cs typeface="Arial" panose="020B0604020202020204" pitchFamily="34" charset="0"/>
                </a:rPr>
                <a:t> dan </a:t>
              </a:r>
              <a:r>
                <a:rPr lang="en-US" sz="2000" dirty="0" err="1">
                  <a:solidFill>
                    <a:srgbClr val="0000FF"/>
                  </a:solidFill>
                  <a:latin typeface="Arial" panose="020B0604020202020204" pitchFamily="34" charset="0"/>
                  <a:cs typeface="Arial" panose="020B0604020202020204" pitchFamily="34" charset="0"/>
                </a:rPr>
                <a:t>sesuai</a:t>
              </a:r>
              <a:r>
                <a:rPr lang="en-US" sz="2000" dirty="0">
                  <a:solidFill>
                    <a:srgbClr val="0000FF"/>
                  </a:solidFill>
                  <a:latin typeface="Arial" panose="020B0604020202020204" pitchFamily="34" charset="0"/>
                  <a:cs typeface="Arial" panose="020B0604020202020204" pitchFamily="34" charset="0"/>
                </a:rPr>
                <a:t> mem-</a:t>
              </a:r>
              <a:r>
                <a:rPr lang="en-US" sz="2000" dirty="0" err="1">
                  <a:solidFill>
                    <a:srgbClr val="0000FF"/>
                  </a:solidFill>
                  <a:latin typeface="Arial" panose="020B0604020202020204" pitchFamily="34" charset="0"/>
                  <a:cs typeface="Arial" panose="020B0604020202020204" pitchFamily="34" charset="0"/>
                </a:rPr>
                <a:t>buat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siswa</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menjadi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lebih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aktif</a:t>
              </a:r>
              <a:r>
                <a:rPr lang="en-US" sz="2000" dirty="0">
                  <a:solidFill>
                    <a:srgbClr val="0000FF"/>
                  </a:solidFill>
                  <a:latin typeface="Arial" panose="020B0604020202020204" pitchFamily="34" charset="0"/>
                  <a:cs typeface="Arial" panose="020B0604020202020204" pitchFamily="34" charset="0"/>
                </a:rPr>
                <a:t> </a:t>
              </a:r>
              <a:endParaRPr lang="en-ID" sz="2000" dirty="0">
                <a:solidFill>
                  <a:srgbClr val="0000FF"/>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FA810B21-A4CC-454B-A91A-00111FD5EF3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50295" y="211728"/>
              <a:ext cx="2530174" cy="1943643"/>
            </a:xfrm>
            <a:prstGeom prst="rect">
              <a:avLst/>
            </a:prstGeom>
          </p:spPr>
        </p:pic>
        <p:pic>
          <p:nvPicPr>
            <p:cNvPr id="37" name="Picture 36">
              <a:extLst>
                <a:ext uri="{FF2B5EF4-FFF2-40B4-BE49-F238E27FC236}">
                  <a16:creationId xmlns:a16="http://schemas.microsoft.com/office/drawing/2014/main" id="{12D3730C-781B-4AA2-B7AE-FEFAD7BC756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964" y="3713793"/>
              <a:ext cx="2395828" cy="1575779"/>
            </a:xfrm>
            <a:prstGeom prst="rect">
              <a:avLst/>
            </a:prstGeom>
            <a:noFill/>
            <a:ln>
              <a:noFill/>
            </a:ln>
          </p:spPr>
        </p:pic>
        <p:sp>
          <p:nvSpPr>
            <p:cNvPr id="38" name="Arrow: Up 37">
              <a:extLst>
                <a:ext uri="{FF2B5EF4-FFF2-40B4-BE49-F238E27FC236}">
                  <a16:creationId xmlns:a16="http://schemas.microsoft.com/office/drawing/2014/main" id="{4F19D2B9-77FB-4C3F-99F3-9A362CF60DE6}"/>
                </a:ext>
              </a:extLst>
            </p:cNvPr>
            <p:cNvSpPr/>
            <p:nvPr/>
          </p:nvSpPr>
          <p:spPr>
            <a:xfrm>
              <a:off x="345857" y="2101421"/>
              <a:ext cx="319326" cy="3240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Arrow: Down 38">
              <a:extLst>
                <a:ext uri="{FF2B5EF4-FFF2-40B4-BE49-F238E27FC236}">
                  <a16:creationId xmlns:a16="http://schemas.microsoft.com/office/drawing/2014/main" id="{D29595C6-9A8D-4F51-A2C6-9E66B5B3E8D5}"/>
                </a:ext>
              </a:extLst>
            </p:cNvPr>
            <p:cNvSpPr/>
            <p:nvPr/>
          </p:nvSpPr>
          <p:spPr>
            <a:xfrm>
              <a:off x="2146817" y="3377883"/>
              <a:ext cx="319326" cy="3560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0" name="Group 39">
              <a:extLst>
                <a:ext uri="{FF2B5EF4-FFF2-40B4-BE49-F238E27FC236}">
                  <a16:creationId xmlns:a16="http://schemas.microsoft.com/office/drawing/2014/main" id="{716DEC00-3713-46F3-B8F4-A9A3BEC738C6}"/>
                </a:ext>
              </a:extLst>
            </p:cNvPr>
            <p:cNvGrpSpPr/>
            <p:nvPr/>
          </p:nvGrpSpPr>
          <p:grpSpPr>
            <a:xfrm>
              <a:off x="303964" y="5443982"/>
              <a:ext cx="2476504" cy="1202290"/>
              <a:chOff x="468161" y="5475537"/>
              <a:chExt cx="2476504" cy="1202290"/>
            </a:xfrm>
          </p:grpSpPr>
          <p:pic>
            <p:nvPicPr>
              <p:cNvPr id="41" name="Picture 40" descr="Gambar terkait">
                <a:extLst>
                  <a:ext uri="{FF2B5EF4-FFF2-40B4-BE49-F238E27FC236}">
                    <a16:creationId xmlns:a16="http://schemas.microsoft.com/office/drawing/2014/main" id="{47EC67FA-8E3D-4E89-85F8-9B1263A05E15}"/>
                  </a:ext>
                </a:extLst>
              </p:cNvPr>
              <p:cNvPicPr/>
              <p:nvPr/>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677364" y="5533217"/>
                <a:ext cx="1267301" cy="1144610"/>
              </a:xfrm>
              <a:prstGeom prst="rect">
                <a:avLst/>
              </a:prstGeom>
              <a:noFill/>
              <a:ln>
                <a:noFill/>
              </a:ln>
            </p:spPr>
          </p:pic>
          <p:pic>
            <p:nvPicPr>
              <p:cNvPr id="42" name="Picture 41">
                <a:extLst>
                  <a:ext uri="{FF2B5EF4-FFF2-40B4-BE49-F238E27FC236}">
                    <a16:creationId xmlns:a16="http://schemas.microsoft.com/office/drawing/2014/main" id="{BD3C8116-A3A7-48E1-BF05-46BBF8AA279E}"/>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68161" y="5475537"/>
                <a:ext cx="1089025" cy="1202290"/>
              </a:xfrm>
              <a:prstGeom prst="rect">
                <a:avLst/>
              </a:prstGeom>
              <a:solidFill>
                <a:srgbClr val="CCCCFF"/>
              </a:solidFill>
              <a:ln>
                <a:solidFill>
                  <a:srgbClr val="993300"/>
                </a:solidFill>
              </a:ln>
            </p:spPr>
          </p:pic>
        </p:grpSp>
      </p:grpSp>
      <p:sp>
        <p:nvSpPr>
          <p:cNvPr id="4" name="Wave 3">
            <a:extLst>
              <a:ext uri="{FF2B5EF4-FFF2-40B4-BE49-F238E27FC236}">
                <a16:creationId xmlns:a16="http://schemas.microsoft.com/office/drawing/2014/main" id="{0ED5A187-0D81-4B2D-AA5C-D13D457D5E5C}"/>
              </a:ext>
            </a:extLst>
          </p:cNvPr>
          <p:cNvSpPr/>
          <p:nvPr/>
        </p:nvSpPr>
        <p:spPr>
          <a:xfrm>
            <a:off x="3036828" y="3155914"/>
            <a:ext cx="5705636" cy="3576740"/>
          </a:xfrm>
          <a:prstGeom prst="wave">
            <a:avLst/>
          </a:prstGeom>
          <a:solidFill>
            <a:srgbClr val="CCCCFF"/>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rgbClr val="9900CC"/>
              </a:solidFill>
              <a:latin typeface="Arial" panose="020B0604020202020204" pitchFamily="34" charset="0"/>
              <a:cs typeface="Arial" panose="020B0604020202020204" pitchFamily="34" charset="0"/>
            </a:endParaRPr>
          </a:p>
          <a:p>
            <a:endParaRPr lang="en-US" sz="2200" dirty="0">
              <a:solidFill>
                <a:srgbClr val="9900CC"/>
              </a:solidFill>
              <a:latin typeface="Arial" panose="020B0604020202020204" pitchFamily="34" charset="0"/>
              <a:cs typeface="Arial" panose="020B0604020202020204" pitchFamily="34" charset="0"/>
            </a:endParaRPr>
          </a:p>
          <a:p>
            <a:endParaRPr lang="en-US" sz="2200" dirty="0">
              <a:solidFill>
                <a:srgbClr val="9900CC"/>
              </a:solidFill>
              <a:latin typeface="Arial" panose="020B0604020202020204" pitchFamily="34" charset="0"/>
              <a:cs typeface="Arial" panose="020B0604020202020204" pitchFamily="34" charset="0"/>
            </a:endParaRPr>
          </a:p>
          <a:p>
            <a:endParaRPr lang="en-US" sz="2200" dirty="0">
              <a:solidFill>
                <a:srgbClr val="9900CC"/>
              </a:solidFill>
              <a:latin typeface="Arial" panose="020B0604020202020204" pitchFamily="34" charset="0"/>
              <a:cs typeface="Arial" panose="020B0604020202020204" pitchFamily="34" charset="0"/>
            </a:endParaRPr>
          </a:p>
          <a:p>
            <a:endParaRPr lang="en-US" sz="2200" dirty="0">
              <a:solidFill>
                <a:srgbClr val="9900CC"/>
              </a:solidFill>
              <a:latin typeface="Arial" panose="020B0604020202020204" pitchFamily="34" charset="0"/>
              <a:cs typeface="Arial" panose="020B0604020202020204" pitchFamily="34" charset="0"/>
            </a:endParaRPr>
          </a:p>
          <a:p>
            <a:r>
              <a:rPr lang="en-US" sz="2200" dirty="0" err="1">
                <a:solidFill>
                  <a:srgbClr val="9900CC"/>
                </a:solidFill>
                <a:latin typeface="Arial" panose="020B0604020202020204" pitchFamily="34" charset="0"/>
                <a:cs typeface="Arial" panose="020B0604020202020204" pitchFamily="34" charset="0"/>
              </a:rPr>
              <a:t>Tugas</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menyusun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soal</a:t>
            </a:r>
            <a:r>
              <a:rPr lang="en-US" sz="2200" dirty="0">
                <a:solidFill>
                  <a:srgbClr val="9900CC"/>
                </a:solidFill>
                <a:latin typeface="Arial" panose="020B0604020202020204" pitchFamily="34" charset="0"/>
                <a:cs typeface="Arial" panose="020B0604020202020204" pitchFamily="34" charset="0"/>
              </a:rPr>
              <a:t> dan </a:t>
            </a:r>
          </a:p>
          <a:p>
            <a:r>
              <a:rPr lang="en-US" sz="2200" dirty="0" err="1">
                <a:solidFill>
                  <a:srgbClr val="9900CC"/>
                </a:solidFill>
                <a:latin typeface="Arial" panose="020B0604020202020204" pitchFamily="34" charset="0"/>
                <a:cs typeface="Arial" panose="020B0604020202020204" pitchFamily="34" charset="0"/>
              </a:rPr>
              <a:t>menyelesaikannya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adalah</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tugas</a:t>
            </a:r>
            <a:r>
              <a:rPr lang="en-US" sz="2200" dirty="0">
                <a:solidFill>
                  <a:srgbClr val="9900CC"/>
                </a:solidFill>
                <a:latin typeface="Arial" panose="020B0604020202020204" pitchFamily="34" charset="0"/>
                <a:cs typeface="Arial" panose="020B0604020202020204" pitchFamily="34" charset="0"/>
              </a:rPr>
              <a:t> yang </a:t>
            </a:r>
            <a:r>
              <a:rPr lang="en-US" sz="2200" dirty="0" err="1">
                <a:solidFill>
                  <a:srgbClr val="9900CC"/>
                </a:solidFill>
                <a:latin typeface="Arial" panose="020B0604020202020204" pitchFamily="34" charset="0"/>
                <a:cs typeface="Arial" panose="020B0604020202020204" pitchFamily="34" charset="0"/>
              </a:rPr>
              <a:t>menantang</a:t>
            </a:r>
            <a:r>
              <a:rPr lang="en-US" dirty="0">
                <a:latin typeface="Arial" panose="020B0604020202020204" pitchFamily="34" charset="0"/>
                <a:cs typeface="Arial" panose="020B0604020202020204" pitchFamily="34" charset="0"/>
              </a:rPr>
              <a:t>  </a:t>
            </a:r>
            <a:r>
              <a:rPr lang="en-US" sz="2200" dirty="0">
                <a:solidFill>
                  <a:srgbClr val="9900CC"/>
                </a:solidFill>
                <a:latin typeface="Arial" panose="020B0604020202020204" pitchFamily="34" charset="0"/>
                <a:cs typeface="Arial" panose="020B0604020202020204" pitchFamily="34" charset="0"/>
              </a:rPr>
              <a:t>dan </a:t>
            </a:r>
            <a:r>
              <a:rPr lang="en-US" sz="2200" dirty="0" err="1">
                <a:solidFill>
                  <a:srgbClr val="9900CC"/>
                </a:solidFill>
                <a:latin typeface="Arial" panose="020B0604020202020204" pitchFamily="34" charset="0"/>
                <a:cs typeface="Arial" panose="020B0604020202020204" pitchFamily="34" charset="0"/>
              </a:rPr>
              <a:t>melatih</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siswa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berpikir</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kritis-kreatif</a:t>
            </a:r>
            <a:r>
              <a:rPr lang="en-US" sz="2200" dirty="0">
                <a:solidFill>
                  <a:srgbClr val="9900CC"/>
                </a:solidFill>
                <a:latin typeface="Arial" panose="020B0604020202020204" pitchFamily="34" charset="0"/>
                <a:cs typeface="Arial" panose="020B0604020202020204" pitchFamily="34" charset="0"/>
              </a:rPr>
              <a:t>. Latihan </a:t>
            </a:r>
            <a:r>
              <a:rPr lang="en-US" sz="2200" dirty="0" err="1">
                <a:solidFill>
                  <a:srgbClr val="9900CC"/>
                </a:solidFill>
                <a:latin typeface="Arial" panose="020B0604020202020204" pitchFamily="34" charset="0"/>
                <a:cs typeface="Arial" panose="020B0604020202020204" pitchFamily="34" charset="0"/>
              </a:rPr>
              <a:t>ini</a:t>
            </a:r>
            <a:r>
              <a:rPr lang="en-US" sz="2200" dirty="0">
                <a:solidFill>
                  <a:srgbClr val="9900CC"/>
                </a:solidFill>
                <a:latin typeface="Arial" panose="020B0604020202020204" pitchFamily="34" charset="0"/>
                <a:cs typeface="Arial" panose="020B0604020202020204" pitchFamily="34" charset="0"/>
              </a:rPr>
              <a:t> pada </a:t>
            </a:r>
            <a:r>
              <a:rPr lang="en-US" sz="2200" dirty="0" err="1">
                <a:solidFill>
                  <a:srgbClr val="9900CC"/>
                </a:solidFill>
                <a:latin typeface="Arial" panose="020B0604020202020204" pitchFamily="34" charset="0"/>
                <a:cs typeface="Arial" panose="020B0604020202020204" pitchFamily="34" charset="0"/>
              </a:rPr>
              <a:t>dasarnya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sesuai</a:t>
            </a:r>
            <a:r>
              <a:rPr lang="en-US" sz="2200" dirty="0">
                <a:solidFill>
                  <a:srgbClr val="9900CC"/>
                </a:solidFill>
                <a:latin typeface="Arial" panose="020B0604020202020204" pitchFamily="34" charset="0"/>
                <a:cs typeface="Arial" panose="020B0604020202020204" pitchFamily="34" charset="0"/>
              </a:rPr>
              <a:t> dg </a:t>
            </a:r>
            <a:r>
              <a:rPr lang="en-US" sz="2200" dirty="0" err="1">
                <a:solidFill>
                  <a:srgbClr val="9900CC"/>
                </a:solidFill>
                <a:latin typeface="Arial" panose="020B0604020202020204" pitchFamily="34" charset="0"/>
                <a:cs typeface="Arial" panose="020B0604020202020204" pitchFamily="34" charset="0"/>
              </a:rPr>
              <a:t>prinsip</a:t>
            </a:r>
            <a:r>
              <a:rPr lang="en-US" sz="2200" dirty="0">
                <a:solidFill>
                  <a:srgbClr val="9900CC"/>
                </a:solidFill>
                <a:latin typeface="Arial" panose="020B0604020202020204" pitchFamily="34" charset="0"/>
                <a:cs typeface="Arial" panose="020B0604020202020204" pitchFamily="34" charset="0"/>
              </a:rPr>
              <a:t> </a:t>
            </a:r>
            <a:r>
              <a:rPr lang="en-US" sz="2200" dirty="0">
                <a:solidFill>
                  <a:srgbClr val="FF0000"/>
                </a:solidFill>
                <a:latin typeface="Arial" panose="020B0604020202020204" pitchFamily="34" charset="0"/>
                <a:cs typeface="Arial" panose="020B0604020202020204" pitchFamily="34" charset="0"/>
              </a:rPr>
              <a:t>Merdeka </a:t>
            </a:r>
            <a:r>
              <a:rPr lang="en-US" sz="2200" dirty="0" err="1">
                <a:solidFill>
                  <a:srgbClr val="FF0000"/>
                </a:solidFill>
                <a:latin typeface="Arial" panose="020B0604020202020204" pitchFamily="34" charset="0"/>
                <a:cs typeface="Arial" panose="020B0604020202020204" pitchFamily="34" charset="0"/>
              </a:rPr>
              <a:t>Belajar</a:t>
            </a:r>
            <a:r>
              <a:rPr lang="en-US" sz="2200" dirty="0">
                <a:solidFill>
                  <a:srgbClr val="FF0000"/>
                </a:solidFill>
                <a:latin typeface="Arial" panose="020B0604020202020204" pitchFamily="34" charset="0"/>
                <a:cs typeface="Arial" panose="020B0604020202020204" pitchFamily="34" charset="0"/>
              </a:rPr>
              <a:t> </a:t>
            </a:r>
            <a:r>
              <a:rPr lang="en-US" sz="2200" dirty="0">
                <a:solidFill>
                  <a:srgbClr val="9900CC"/>
                </a:solidFill>
                <a:latin typeface="Arial" panose="020B0604020202020204" pitchFamily="34" charset="0"/>
                <a:cs typeface="Arial" panose="020B0604020202020204" pitchFamily="34" charset="0"/>
              </a:rPr>
              <a:t>yang </a:t>
            </a:r>
            <a:r>
              <a:rPr lang="en-US" sz="2200" dirty="0" err="1">
                <a:solidFill>
                  <a:srgbClr val="9900CC"/>
                </a:solidFill>
                <a:latin typeface="Arial" panose="020B0604020202020204" pitchFamily="34" charset="0"/>
                <a:cs typeface="Arial" panose="020B0604020202020204" pitchFamily="34" charset="0"/>
              </a:rPr>
              <a:t>memberikan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kesempatan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kepada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siswa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untuk</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merdeka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berpikir</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terutama</a:t>
            </a:r>
            <a:r>
              <a:rPr lang="en-US" sz="2200" dirty="0">
                <a:solidFill>
                  <a:srgbClr val="9900CC"/>
                </a:solidFill>
                <a:latin typeface="Arial" panose="020B0604020202020204" pitchFamily="34" charset="0"/>
                <a:cs typeface="Arial" panose="020B0604020202020204" pitchFamily="34" charset="0"/>
              </a:rPr>
              <a:t> yang </a:t>
            </a:r>
            <a:r>
              <a:rPr lang="en-US" sz="2200" dirty="0" err="1">
                <a:solidFill>
                  <a:srgbClr val="9900CC"/>
                </a:solidFill>
                <a:latin typeface="Arial" panose="020B0604020202020204" pitchFamily="34" charset="0"/>
                <a:cs typeface="Arial" panose="020B0604020202020204" pitchFamily="34" charset="0"/>
              </a:rPr>
              <a:t>tugas</a:t>
            </a:r>
            <a:r>
              <a:rPr lang="en-US" sz="2200" dirty="0">
                <a:solidFill>
                  <a:srgbClr val="9900CC"/>
                </a:solidFill>
                <a:latin typeface="Arial" panose="020B0604020202020204" pitchFamily="34" charset="0"/>
                <a:cs typeface="Arial" panose="020B0604020202020204" pitchFamily="34" charset="0"/>
              </a:rPr>
              <a:t> yang HOT</a:t>
            </a:r>
          </a:p>
          <a:p>
            <a:endParaRPr lang="en-US" sz="2200" dirty="0">
              <a:solidFill>
                <a:srgbClr val="9900CC"/>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ID"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904390-973A-45BF-9675-6A7EE87C5C1A}"/>
              </a:ext>
            </a:extLst>
          </p:cNvPr>
          <p:cNvSpPr txBox="1"/>
          <p:nvPr/>
        </p:nvSpPr>
        <p:spPr>
          <a:xfrm>
            <a:off x="367413" y="2446768"/>
            <a:ext cx="3997576" cy="646331"/>
          </a:xfrm>
          <a:prstGeom prst="rect">
            <a:avLst/>
          </a:prstGeom>
          <a:noFill/>
        </p:spPr>
        <p:txBody>
          <a:bodyPr wrap="square" rtlCol="0">
            <a:spAutoFit/>
          </a:bodyPr>
          <a:lstStyle/>
          <a:p>
            <a:pPr algn="ctr"/>
            <a:endParaRPr lang="en-US" b="1" dirty="0">
              <a:solidFill>
                <a:srgbClr val="008000"/>
              </a:solidFill>
              <a:latin typeface="Arial" panose="020B0604020202020204" pitchFamily="34" charset="0"/>
              <a:cs typeface="Arial" panose="020B0604020202020204" pitchFamily="34" charset="0"/>
            </a:endParaRPr>
          </a:p>
          <a:p>
            <a:pPr algn="ctr"/>
            <a:endParaRPr lang="en-ID" b="1" dirty="0">
              <a:solidFill>
                <a:srgbClr val="008000"/>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4B30D39-3446-4C3D-B425-8E1009252911}"/>
              </a:ext>
            </a:extLst>
          </p:cNvPr>
          <p:cNvGrpSpPr/>
          <p:nvPr/>
        </p:nvGrpSpPr>
        <p:grpSpPr>
          <a:xfrm>
            <a:off x="109748" y="165360"/>
            <a:ext cx="3926705" cy="2989294"/>
            <a:chOff x="109748" y="165360"/>
            <a:chExt cx="3926705" cy="2989294"/>
          </a:xfrm>
        </p:grpSpPr>
        <p:pic>
          <p:nvPicPr>
            <p:cNvPr id="10" name="Picture 2">
              <a:extLst>
                <a:ext uri="{FF2B5EF4-FFF2-40B4-BE49-F238E27FC236}">
                  <a16:creationId xmlns:a16="http://schemas.microsoft.com/office/drawing/2014/main" id="{CA374A69-E037-4E19-A45D-F1F5C5C8B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8" y="165360"/>
              <a:ext cx="3926705" cy="29523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A8C20CC-B83E-4C96-8F20-C3D74176FCA2}"/>
                </a:ext>
              </a:extLst>
            </p:cNvPr>
            <p:cNvSpPr txBox="1"/>
            <p:nvPr/>
          </p:nvSpPr>
          <p:spPr>
            <a:xfrm>
              <a:off x="287358" y="2446768"/>
              <a:ext cx="3492553" cy="707886"/>
            </a:xfrm>
            <a:prstGeom prst="rect">
              <a:avLst/>
            </a:prstGeom>
            <a:noFill/>
          </p:spPr>
          <p:txBody>
            <a:bodyPr wrap="square" rtlCol="0">
              <a:spAutoFit/>
            </a:bodyPr>
            <a:lstStyle/>
            <a:p>
              <a:pPr algn="ctr"/>
              <a:r>
                <a:rPr lang="en-US" sz="2000" b="1" dirty="0">
                  <a:solidFill>
                    <a:srgbClr val="0000FF"/>
                  </a:solidFill>
                  <a:latin typeface="Arial" panose="020B0604020202020204" pitchFamily="34" charset="0"/>
                  <a:cs typeface="Arial" panose="020B0604020202020204" pitchFamily="34" charset="0"/>
                </a:rPr>
                <a:t>IKIP </a:t>
              </a:r>
              <a:r>
                <a:rPr lang="en-US" sz="2000" b="1" dirty="0" err="1">
                  <a:solidFill>
                    <a:srgbClr val="0000FF"/>
                  </a:solidFill>
                  <a:latin typeface="Arial" panose="020B0604020202020204" pitchFamily="34" charset="0"/>
                  <a:cs typeface="Arial" panose="020B0604020202020204" pitchFamily="34" charset="0"/>
                </a:rPr>
                <a:t>menjadi</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rujukan</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destinasi</a:t>
              </a:r>
              <a:r>
                <a:rPr lang="en-US" sz="2000" b="1" dirty="0">
                  <a:solidFill>
                    <a:srgbClr val="0000FF"/>
                  </a:solidFill>
                  <a:latin typeface="Arial" panose="020B0604020202020204" pitchFamily="34" charset="0"/>
                  <a:cs typeface="Arial" panose="020B0604020202020204" pitchFamily="34" charset="0"/>
                </a:rPr>
                <a:t> Pendidikan </a:t>
              </a:r>
              <a:endParaRPr lang="en-ID" sz="2000" b="1" dirty="0">
                <a:solidFill>
                  <a:srgbClr val="0000FF"/>
                </a:solidFill>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862916B2-FD91-4781-84FE-2431DCBE8109}"/>
              </a:ext>
            </a:extLst>
          </p:cNvPr>
          <p:cNvGrpSpPr/>
          <p:nvPr/>
        </p:nvGrpSpPr>
        <p:grpSpPr>
          <a:xfrm>
            <a:off x="385987" y="3196343"/>
            <a:ext cx="7786413" cy="3429000"/>
            <a:chOff x="14275" y="-383567"/>
            <a:chExt cx="5610860" cy="2547257"/>
          </a:xfrm>
        </p:grpSpPr>
        <p:sp>
          <p:nvSpPr>
            <p:cNvPr id="13" name="Flowchart: Stored Data 12">
              <a:extLst>
                <a:ext uri="{FF2B5EF4-FFF2-40B4-BE49-F238E27FC236}">
                  <a16:creationId xmlns:a16="http://schemas.microsoft.com/office/drawing/2014/main" id="{AF4663DA-CD22-4AC1-B3BD-E87D5F04F360}"/>
                </a:ext>
              </a:extLst>
            </p:cNvPr>
            <p:cNvSpPr/>
            <p:nvPr/>
          </p:nvSpPr>
          <p:spPr>
            <a:xfrm>
              <a:off x="14275" y="-383567"/>
              <a:ext cx="5610860" cy="2547257"/>
            </a:xfrm>
            <a:prstGeom prst="flowChartOnlineStorage">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D"/>
            </a:p>
          </p:txBody>
        </p:sp>
        <p:sp>
          <p:nvSpPr>
            <p:cNvPr id="14" name="Text Box 8">
              <a:extLst>
                <a:ext uri="{FF2B5EF4-FFF2-40B4-BE49-F238E27FC236}">
                  <a16:creationId xmlns:a16="http://schemas.microsoft.com/office/drawing/2014/main" id="{A962E65D-588B-4370-B9B8-252E983C987E}"/>
                </a:ext>
              </a:extLst>
            </p:cNvPr>
            <p:cNvSpPr txBox="1"/>
            <p:nvPr/>
          </p:nvSpPr>
          <p:spPr>
            <a:xfrm>
              <a:off x="308266" y="-337840"/>
              <a:ext cx="4673042" cy="24164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id-ID" sz="2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Contoh </a:t>
              </a:r>
              <a:r>
                <a:rPr lang="en-US" sz="22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soal</a:t>
              </a:r>
              <a:r>
                <a:rPr lang="en-US" sz="2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komunikasi</a:t>
              </a:r>
              <a:r>
                <a:rPr lang="en-US" sz="2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matematis</a:t>
              </a:r>
              <a:r>
                <a:rPr lang="en-US" sz="2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2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id-ID"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ABCD adalah trapesium dengan sisi-sisi sejajar  AB = 14 cm, CD = 8 cm, dan sisi-sisi tidak sejajar   AD = 8 cm, BC = 12 cm. Sebu</a:t>
              </a:r>
              <a:endParaRPr lang="en-US"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id-ID"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ah garis EF dibuat sejajar AB sehingga keliling dua trapesium yang terbentuk sama.</a:t>
              </a:r>
              <a:endParaRPr lang="en-ID" sz="22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70510"/>
              <a:r>
                <a:rPr lang="id-ID"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  Ilustrasikan situasi di atas dalam bentuk gambar  sehingga mudah dipahami.</a:t>
              </a:r>
              <a:endParaRPr lang="en-ID" sz="2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en-US" sz="2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5F3C880A-1B60-4F27-8490-2E586E64BF35}"/>
              </a:ext>
            </a:extLst>
          </p:cNvPr>
          <p:cNvGrpSpPr/>
          <p:nvPr/>
        </p:nvGrpSpPr>
        <p:grpSpPr>
          <a:xfrm>
            <a:off x="4141886" y="165360"/>
            <a:ext cx="4716688" cy="3147775"/>
            <a:chOff x="4141886" y="165360"/>
            <a:chExt cx="4716688" cy="3147775"/>
          </a:xfrm>
        </p:grpSpPr>
        <p:sp>
          <p:nvSpPr>
            <p:cNvPr id="6" name="AutoShape 2"/>
            <p:cNvSpPr>
              <a:spLocks noChangeArrowheads="1"/>
            </p:cNvSpPr>
            <p:nvPr/>
          </p:nvSpPr>
          <p:spPr bwMode="auto">
            <a:xfrm>
              <a:off x="4141886" y="165360"/>
              <a:ext cx="4716688" cy="1643024"/>
            </a:xfrm>
            <a:prstGeom prst="wedgeRoundRectCallout">
              <a:avLst>
                <a:gd name="adj1" fmla="val -39895"/>
                <a:gd name="adj2" fmla="val 75614"/>
                <a:gd name="adj3" fmla="val 16667"/>
              </a:avLst>
            </a:prstGeom>
            <a:solidFill>
              <a:srgbClr val="99FFCC"/>
            </a:solidFill>
            <a:ln w="19050">
              <a:solidFill>
                <a:srgbClr val="008000"/>
              </a:solidFill>
              <a:miter lim="800000"/>
              <a:headEnd/>
              <a:tailEnd/>
            </a:ln>
          </p:spPr>
          <p:txBody>
            <a:bodyPr/>
            <a:lstStyle/>
            <a:p>
              <a:pPr eaLnBrk="0" hangingPunct="0">
                <a:defRPr/>
              </a:pPr>
              <a:r>
                <a:rPr lang="en-US" sz="2400" dirty="0">
                  <a:solidFill>
                    <a:srgbClr val="FF0000"/>
                  </a:solidFill>
                  <a:latin typeface="Arial" pitchFamily="34" charset="0"/>
                  <a:cs typeface="Arial" pitchFamily="34" charset="0"/>
                </a:rPr>
                <a:t> </a:t>
              </a:r>
              <a:r>
                <a:rPr lang="en-US" sz="2200" dirty="0" err="1">
                  <a:solidFill>
                    <a:srgbClr val="006600"/>
                  </a:solidFill>
                  <a:latin typeface="Arial" pitchFamily="34" charset="0"/>
                  <a:cs typeface="Arial" pitchFamily="34" charset="0"/>
                </a:rPr>
                <a:t>Coba</a:t>
              </a:r>
              <a:r>
                <a:rPr lang="en-US" sz="2200" dirty="0">
                  <a:solidFill>
                    <a:srgbClr val="006600"/>
                  </a:solidFill>
                  <a:latin typeface="Arial" pitchFamily="34" charset="0"/>
                  <a:cs typeface="Arial" pitchFamily="34" charset="0"/>
                </a:rPr>
                <a:t> </a:t>
              </a:r>
              <a:r>
                <a:rPr lang="en-US" sz="2200" dirty="0" err="1">
                  <a:solidFill>
                    <a:srgbClr val="006600"/>
                  </a:solidFill>
                  <a:latin typeface="Arial" pitchFamily="34" charset="0"/>
                  <a:cs typeface="Arial" pitchFamily="34" charset="0"/>
                </a:rPr>
                <a:t>bandingkan</a:t>
              </a:r>
              <a:r>
                <a:rPr lang="en-US" sz="2200" dirty="0">
                  <a:solidFill>
                    <a:srgbClr val="006600"/>
                  </a:solidFill>
                  <a:latin typeface="Arial" pitchFamily="34" charset="0"/>
                  <a:cs typeface="Arial" pitchFamily="34" charset="0"/>
                </a:rPr>
                <a:t> </a:t>
              </a:r>
              <a:r>
                <a:rPr lang="en-US" sz="2200" dirty="0" err="1">
                  <a:solidFill>
                    <a:srgbClr val="006600"/>
                  </a:solidFill>
                  <a:latin typeface="Arial" pitchFamily="34" charset="0"/>
                  <a:cs typeface="Arial" pitchFamily="34" charset="0"/>
                </a:rPr>
                <a:t>contoh</a:t>
              </a:r>
              <a:r>
                <a:rPr lang="en-US" sz="2200" dirty="0">
                  <a:solidFill>
                    <a:srgbClr val="006600"/>
                  </a:solidFill>
                  <a:latin typeface="Arial" pitchFamily="34" charset="0"/>
                  <a:cs typeface="Arial" pitchFamily="34" charset="0"/>
                </a:rPr>
                <a:t> yang </a:t>
              </a:r>
              <a:r>
                <a:rPr lang="en-US" sz="2200" dirty="0" err="1">
                  <a:solidFill>
                    <a:srgbClr val="006600"/>
                  </a:solidFill>
                  <a:latin typeface="Arial" pitchFamily="34" charset="0"/>
                  <a:cs typeface="Arial" pitchFamily="34" charset="0"/>
                </a:rPr>
                <a:t>dibuat</a:t>
              </a:r>
              <a:r>
                <a:rPr lang="en-US" sz="2200" dirty="0">
                  <a:solidFill>
                    <a:srgbClr val="006600"/>
                  </a:solidFill>
                  <a:latin typeface="Arial" pitchFamily="34" charset="0"/>
                  <a:cs typeface="Arial" pitchFamily="34" charset="0"/>
                </a:rPr>
                <a:t> </a:t>
              </a:r>
              <a:r>
                <a:rPr lang="en-US" sz="2200" dirty="0" err="1">
                  <a:solidFill>
                    <a:srgbClr val="006600"/>
                  </a:solidFill>
                  <a:latin typeface="Arial" pitchFamily="34" charset="0"/>
                  <a:cs typeface="Arial" pitchFamily="34" charset="0"/>
                </a:rPr>
                <a:t>dengan</a:t>
              </a:r>
              <a:r>
                <a:rPr lang="en-US" sz="2200" dirty="0">
                  <a:solidFill>
                    <a:srgbClr val="006600"/>
                  </a:solidFill>
                  <a:latin typeface="Arial" pitchFamily="34" charset="0"/>
                  <a:cs typeface="Arial" pitchFamily="34" charset="0"/>
                </a:rPr>
                <a:t> </a:t>
              </a:r>
              <a:r>
                <a:rPr lang="en-US" sz="2200" dirty="0" err="1">
                  <a:solidFill>
                    <a:srgbClr val="006600"/>
                  </a:solidFill>
                  <a:latin typeface="Arial" pitchFamily="34" charset="0"/>
                  <a:cs typeface="Arial" pitchFamily="34" charset="0"/>
                </a:rPr>
                <a:t>contoh</a:t>
              </a:r>
              <a:r>
                <a:rPr lang="en-US" sz="2200" dirty="0">
                  <a:solidFill>
                    <a:srgbClr val="006600"/>
                  </a:solidFill>
                  <a:latin typeface="Arial" pitchFamily="34" charset="0"/>
                  <a:cs typeface="Arial" pitchFamily="34" charset="0"/>
                </a:rPr>
                <a:t> di </a:t>
              </a:r>
              <a:r>
                <a:rPr lang="en-US" sz="2200" dirty="0" err="1">
                  <a:solidFill>
                    <a:srgbClr val="006600"/>
                  </a:solidFill>
                  <a:latin typeface="Arial" pitchFamily="34" charset="0"/>
                  <a:cs typeface="Arial" pitchFamily="34" charset="0"/>
                </a:rPr>
                <a:t>bawah</a:t>
              </a:r>
              <a:r>
                <a:rPr lang="en-US" sz="2200" dirty="0">
                  <a:solidFill>
                    <a:srgbClr val="006600"/>
                  </a:solidFill>
                  <a:latin typeface="Arial" pitchFamily="34" charset="0"/>
                  <a:cs typeface="Arial" pitchFamily="34" charset="0"/>
                </a:rPr>
                <a:t> </a:t>
              </a:r>
              <a:r>
                <a:rPr lang="en-US" sz="2200" dirty="0" err="1">
                  <a:solidFill>
                    <a:srgbClr val="006600"/>
                  </a:solidFill>
                  <a:latin typeface="Arial" pitchFamily="34" charset="0"/>
                  <a:cs typeface="Arial" pitchFamily="34" charset="0"/>
                </a:rPr>
                <a:t>ini</a:t>
              </a:r>
              <a:r>
                <a:rPr lang="en-US" sz="2200" dirty="0">
                  <a:solidFill>
                    <a:srgbClr val="006600"/>
                  </a:solidFill>
                  <a:latin typeface="Arial" pitchFamily="34" charset="0"/>
                  <a:cs typeface="Arial" pitchFamily="34" charset="0"/>
                </a:rPr>
                <a:t>. </a:t>
              </a:r>
              <a:r>
                <a:rPr lang="en-US" sz="2200" dirty="0" err="1">
                  <a:solidFill>
                    <a:srgbClr val="006600"/>
                  </a:solidFill>
                  <a:latin typeface="Arial" pitchFamily="34" charset="0"/>
                  <a:cs typeface="Arial" pitchFamily="34" charset="0"/>
                </a:rPr>
                <a:t>Identifikasi</a:t>
              </a:r>
              <a:r>
                <a:rPr lang="en-US" sz="2200" dirty="0">
                  <a:solidFill>
                    <a:srgbClr val="006600"/>
                  </a:solidFill>
                  <a:latin typeface="Arial" pitchFamily="34" charset="0"/>
                  <a:cs typeface="Arial" pitchFamily="34" charset="0"/>
                </a:rPr>
                <a:t> </a:t>
              </a:r>
              <a:r>
                <a:rPr lang="en-US" sz="2200" dirty="0" err="1">
                  <a:solidFill>
                    <a:srgbClr val="006600"/>
                  </a:solidFill>
                  <a:latin typeface="Arial" pitchFamily="34" charset="0"/>
                  <a:cs typeface="Arial" pitchFamily="34" charset="0"/>
                </a:rPr>
                <a:t>kelebihan</a:t>
              </a:r>
              <a:r>
                <a:rPr lang="en-US" sz="2200" dirty="0">
                  <a:solidFill>
                    <a:srgbClr val="006600"/>
                  </a:solidFill>
                  <a:latin typeface="Arial" pitchFamily="34" charset="0"/>
                  <a:cs typeface="Arial" pitchFamily="34" charset="0"/>
                </a:rPr>
                <a:t> dan </a:t>
              </a:r>
              <a:r>
                <a:rPr lang="en-US" sz="2200" dirty="0" err="1">
                  <a:solidFill>
                    <a:srgbClr val="006600"/>
                  </a:solidFill>
                  <a:latin typeface="Arial" pitchFamily="34" charset="0"/>
                  <a:cs typeface="Arial" pitchFamily="34" charset="0"/>
                </a:rPr>
                <a:t>kekurangan</a:t>
              </a:r>
              <a:r>
                <a:rPr lang="en-US" sz="2200" dirty="0">
                  <a:solidFill>
                    <a:srgbClr val="006600"/>
                  </a:solidFill>
                  <a:latin typeface="Arial" pitchFamily="34" charset="0"/>
                  <a:cs typeface="Arial" pitchFamily="34" charset="0"/>
                </a:rPr>
                <a:t> </a:t>
              </a:r>
              <a:r>
                <a:rPr lang="en-US" sz="2200" dirty="0" err="1">
                  <a:solidFill>
                    <a:srgbClr val="006600"/>
                  </a:solidFill>
                  <a:latin typeface="Arial" pitchFamily="34" charset="0"/>
                  <a:cs typeface="Arial" pitchFamily="34" charset="0"/>
                </a:rPr>
                <a:t>tiap-tiap</a:t>
              </a:r>
              <a:r>
                <a:rPr lang="en-US" sz="2200" dirty="0">
                  <a:solidFill>
                    <a:srgbClr val="006600"/>
                  </a:solidFill>
                  <a:latin typeface="Arial" pitchFamily="34" charset="0"/>
                  <a:cs typeface="Arial" pitchFamily="34" charset="0"/>
                </a:rPr>
                <a:t> </a:t>
              </a:r>
              <a:r>
                <a:rPr lang="en-US" sz="2200" dirty="0" err="1">
                  <a:solidFill>
                    <a:srgbClr val="006600"/>
                  </a:solidFill>
                  <a:latin typeface="Arial" pitchFamily="34" charset="0"/>
                  <a:cs typeface="Arial" pitchFamily="34" charset="0"/>
                </a:rPr>
                <a:t>soal</a:t>
              </a:r>
              <a:endParaRPr lang="en-US" sz="2200" dirty="0">
                <a:solidFill>
                  <a:srgbClr val="006600"/>
                </a:solidFill>
                <a:latin typeface="Arial" pitchFamily="34" charset="0"/>
                <a:cs typeface="Arial" pitchFamily="34" charset="0"/>
              </a:endParaRPr>
            </a:p>
            <a:p>
              <a:pPr marL="457200" indent="-457200" eaLnBrk="0" hangingPunct="0">
                <a:buAutoNum type="arabicPeriod"/>
                <a:defRPr/>
              </a:pPr>
              <a:endParaRPr lang="en-US" sz="2400" dirty="0">
                <a:solidFill>
                  <a:srgbClr val="006600"/>
                </a:solidFill>
                <a:latin typeface="Arial" pitchFamily="34" charset="0"/>
                <a:cs typeface="Arial" pitchFamily="34" charset="0"/>
              </a:endParaRPr>
            </a:p>
            <a:p>
              <a:pPr marL="457200" indent="-457200" eaLnBrk="0" hangingPunct="0">
                <a:buAutoNum type="arabicPeriod"/>
                <a:defRPr/>
              </a:pPr>
              <a:endParaRPr lang="id-ID" sz="2200" dirty="0">
                <a:solidFill>
                  <a:srgbClr val="006600"/>
                </a:solidFill>
                <a:latin typeface="Arial" pitchFamily="34" charset="0"/>
                <a:cs typeface="Arial" pitchFamily="34" charset="0"/>
              </a:endParaRPr>
            </a:p>
          </p:txBody>
        </p:sp>
        <p:sp>
          <p:nvSpPr>
            <p:cNvPr id="3" name="Flowchart: Punched Tape 2">
              <a:extLst>
                <a:ext uri="{FF2B5EF4-FFF2-40B4-BE49-F238E27FC236}">
                  <a16:creationId xmlns:a16="http://schemas.microsoft.com/office/drawing/2014/main" id="{D89413C9-1383-450D-9F8F-820F55C2E7FF}"/>
                </a:ext>
              </a:extLst>
            </p:cNvPr>
            <p:cNvSpPr/>
            <p:nvPr/>
          </p:nvSpPr>
          <p:spPr>
            <a:xfrm>
              <a:off x="4187894" y="1922940"/>
              <a:ext cx="4162136" cy="1390195"/>
            </a:xfrm>
            <a:prstGeom prst="flowChartPunchedTape">
              <a:avLst/>
            </a:prstGeom>
            <a:solidFill>
              <a:srgbClr val="CCCCFF"/>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9900CC"/>
                  </a:solidFill>
                  <a:latin typeface="Arial" panose="020B0604020202020204" pitchFamily="34" charset="0"/>
                  <a:cs typeface="Arial" panose="020B0604020202020204" pitchFamily="34" charset="0"/>
                </a:rPr>
                <a:t>Siapa</a:t>
              </a:r>
              <a:r>
                <a:rPr lang="en-US" sz="2200" dirty="0">
                  <a:solidFill>
                    <a:srgbClr val="9900CC"/>
                  </a:solidFill>
                  <a:latin typeface="Arial" panose="020B0604020202020204" pitchFamily="34" charset="0"/>
                  <a:cs typeface="Arial" panose="020B0604020202020204" pitchFamily="34" charset="0"/>
                </a:rPr>
                <a:t> yang </a:t>
              </a:r>
              <a:r>
                <a:rPr lang="en-US" sz="2200" dirty="0" err="1">
                  <a:solidFill>
                    <a:srgbClr val="9900CC"/>
                  </a:solidFill>
                  <a:latin typeface="Arial" panose="020B0604020202020204" pitchFamily="34" charset="0"/>
                  <a:cs typeface="Arial" panose="020B0604020202020204" pitchFamily="34" charset="0"/>
                </a:rPr>
                <a:t>akan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mencoba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menjawab</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perbandingan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ini</a:t>
              </a:r>
              <a:r>
                <a:rPr lang="en-US" sz="2200" dirty="0">
                  <a:solidFill>
                    <a:srgbClr val="9900CC"/>
                  </a:solidFill>
                  <a:latin typeface="Arial" panose="020B0604020202020204" pitchFamily="34" charset="0"/>
                  <a:cs typeface="Arial" panose="020B0604020202020204" pitchFamily="34" charset="0"/>
                </a:rPr>
                <a:t>? </a:t>
              </a:r>
              <a:endParaRPr lang="en-ID" sz="2200" dirty="0">
                <a:solidFill>
                  <a:srgbClr val="9900CC"/>
                </a:solidFill>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40896EB4-4574-42CE-BEE9-A4983F854854}"/>
              </a:ext>
            </a:extLst>
          </p:cNvPr>
          <p:cNvGrpSpPr/>
          <p:nvPr/>
        </p:nvGrpSpPr>
        <p:grpSpPr>
          <a:xfrm>
            <a:off x="7164288" y="3423479"/>
            <a:ext cx="1694285" cy="3001776"/>
            <a:chOff x="7164288" y="3423479"/>
            <a:chExt cx="1694285" cy="3001776"/>
          </a:xfrm>
        </p:grpSpPr>
        <p:pic>
          <p:nvPicPr>
            <p:cNvPr id="15" name="Picture 14">
              <a:extLst>
                <a:ext uri="{FF2B5EF4-FFF2-40B4-BE49-F238E27FC236}">
                  <a16:creationId xmlns:a16="http://schemas.microsoft.com/office/drawing/2014/main" id="{918DF4EA-1ACE-47EF-AA66-06F6A3C4EFDF}"/>
                </a:ext>
              </a:extLst>
            </p:cNvPr>
            <p:cNvPicPr/>
            <p:nvPr/>
          </p:nvPicPr>
          <p:blipFill rotWithShape="1">
            <a:blip r:embed="rId4" cstate="print">
              <a:extLst>
                <a:ext uri="{28A0092B-C50C-407E-A947-70E740481C1C}">
                  <a14:useLocalDpi xmlns:a14="http://schemas.microsoft.com/office/drawing/2010/main" val="0"/>
                </a:ext>
              </a:extLst>
            </a:blip>
            <a:srcRect b="17431"/>
            <a:stretch/>
          </p:blipFill>
          <p:spPr bwMode="auto">
            <a:xfrm>
              <a:off x="7164288" y="3423479"/>
              <a:ext cx="1694285" cy="1391431"/>
            </a:xfrm>
            <a:prstGeom prst="rect">
              <a:avLst/>
            </a:prstGeom>
            <a:noFill/>
            <a:ln>
              <a:noFill/>
            </a:ln>
            <a:extLst>
              <a:ext uri="{53640926-AAD7-44D8-BBD7-CCE9431645EC}">
                <a14:shadowObscured xmlns:a14="http://schemas.microsoft.com/office/drawing/2010/main"/>
              </a:ext>
            </a:extLst>
          </p:spPr>
        </p:pic>
        <p:pic>
          <p:nvPicPr>
            <p:cNvPr id="16" name="Picture 15" descr="Hasil gambar untuk matematika">
              <a:extLst>
                <a:ext uri="{FF2B5EF4-FFF2-40B4-BE49-F238E27FC236}">
                  <a16:creationId xmlns:a16="http://schemas.microsoft.com/office/drawing/2014/main" id="{DF2A1E6C-3E80-4BC7-8118-D5206B7C46D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164288" y="4910842"/>
              <a:ext cx="1694285" cy="1514413"/>
            </a:xfrm>
            <a:prstGeom prst="rect">
              <a:avLst/>
            </a:prstGeom>
            <a:noFill/>
            <a:ln>
              <a:noFill/>
            </a:ln>
          </p:spPr>
        </p:pic>
      </p:grpSp>
    </p:spTree>
    <p:extLst>
      <p:ext uri="{BB962C8B-B14F-4D97-AF65-F5344CB8AC3E}">
        <p14:creationId xmlns:p14="http://schemas.microsoft.com/office/powerpoint/2010/main" val="2546892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478A3D-74E8-4289-AD89-8B03E8E2537A}"/>
              </a:ext>
            </a:extLst>
          </p:cNvPr>
          <p:cNvGrpSpPr/>
          <p:nvPr/>
        </p:nvGrpSpPr>
        <p:grpSpPr>
          <a:xfrm>
            <a:off x="395536" y="242436"/>
            <a:ext cx="3600400" cy="3605838"/>
            <a:chOff x="395536" y="242436"/>
            <a:chExt cx="3600400" cy="3605838"/>
          </a:xfrm>
        </p:grpSpPr>
        <p:pic>
          <p:nvPicPr>
            <p:cNvPr id="8194" name="Picture 2">
              <a:extLst>
                <a:ext uri="{FF2B5EF4-FFF2-40B4-BE49-F238E27FC236}">
                  <a16:creationId xmlns:a16="http://schemas.microsoft.com/office/drawing/2014/main" id="{23B2F9C6-3AC2-49CE-8BA9-23B87CC35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2436"/>
              <a:ext cx="3528392" cy="26058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8682A3-92A9-4EAC-805D-D4D320DBCAB5}"/>
                </a:ext>
              </a:extLst>
            </p:cNvPr>
            <p:cNvSpPr txBox="1"/>
            <p:nvPr/>
          </p:nvSpPr>
          <p:spPr>
            <a:xfrm>
              <a:off x="395536" y="2924944"/>
              <a:ext cx="3600400" cy="923330"/>
            </a:xfrm>
            <a:prstGeom prst="rect">
              <a:avLst/>
            </a:prstGeom>
            <a:noFill/>
          </p:spPr>
          <p:txBody>
            <a:bodyPr wrap="square" rtlCol="0">
              <a:spAutoFit/>
            </a:bodyPr>
            <a:lstStyle/>
            <a:p>
              <a:r>
                <a:rPr lang="en-US" dirty="0" err="1">
                  <a:solidFill>
                    <a:srgbClr val="0000FF"/>
                  </a:solidFill>
                  <a:latin typeface="Arial" panose="020B0604020202020204" pitchFamily="34" charset="0"/>
                  <a:cs typeface="Arial" panose="020B0604020202020204" pitchFamily="34" charset="0"/>
                </a:rPr>
                <a:t>Pidato</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Rektor</a:t>
              </a:r>
              <a:r>
                <a:rPr lang="en-US" dirty="0">
                  <a:solidFill>
                    <a:srgbClr val="0000FF"/>
                  </a:solidFill>
                  <a:latin typeface="Arial" panose="020B0604020202020204" pitchFamily="34" charset="0"/>
                  <a:cs typeface="Arial" panose="020B0604020202020204" pitchFamily="34" charset="0"/>
                </a:rPr>
                <a:t> pada </a:t>
              </a:r>
              <a:r>
                <a:rPr lang="en-US" dirty="0" err="1">
                  <a:solidFill>
                    <a:srgbClr val="0000FF"/>
                  </a:solidFill>
                  <a:latin typeface="Arial" panose="020B0604020202020204" pitchFamily="34" charset="0"/>
                  <a:cs typeface="Arial" panose="020B0604020202020204" pitchFamily="34" charset="0"/>
                </a:rPr>
                <a:t>Penyerahan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Beasiswa</a:t>
              </a:r>
              <a:r>
                <a:rPr lang="en-US" dirty="0">
                  <a:solidFill>
                    <a:srgbClr val="0000FF"/>
                  </a:solidFill>
                  <a:latin typeface="Arial" panose="020B0604020202020204" pitchFamily="34" charset="0"/>
                  <a:cs typeface="Arial" panose="020B0604020202020204" pitchFamily="34" charset="0"/>
                </a:rPr>
                <a:t> Reward </a:t>
              </a:r>
              <a:r>
                <a:rPr lang="en-US" dirty="0" err="1">
                  <a:solidFill>
                    <a:srgbClr val="0000FF"/>
                  </a:solidFill>
                  <a:latin typeface="Arial" panose="020B0604020202020204" pitchFamily="34" charset="0"/>
                  <a:cs typeface="Arial" panose="020B0604020202020204" pitchFamily="34" charset="0"/>
                </a:rPr>
                <a:t>prestasi</a:t>
              </a:r>
              <a:r>
                <a:rPr lang="en-US" dirty="0">
                  <a:solidFill>
                    <a:srgbClr val="0000FF"/>
                  </a:solidFill>
                  <a:latin typeface="Arial" panose="020B0604020202020204" pitchFamily="34" charset="0"/>
                  <a:cs typeface="Arial" panose="020B0604020202020204" pitchFamily="34" charset="0"/>
                </a:rPr>
                <a:t> dan </a:t>
              </a:r>
              <a:r>
                <a:rPr lang="en-US" dirty="0" err="1">
                  <a:solidFill>
                    <a:srgbClr val="0000FF"/>
                  </a:solidFill>
                  <a:latin typeface="Arial" panose="020B0604020202020204" pitchFamily="34" charset="0"/>
                  <a:cs typeface="Arial" panose="020B0604020202020204" pitchFamily="34" charset="0"/>
                </a:rPr>
                <a:t>Motivasi</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mahasiswa</a:t>
              </a:r>
              <a:r>
                <a:rPr lang="en-US" dirty="0">
                  <a:solidFill>
                    <a:srgbClr val="0000FF"/>
                  </a:solidFill>
                  <a:latin typeface="Arial" panose="020B0604020202020204" pitchFamily="34" charset="0"/>
                  <a:cs typeface="Arial" panose="020B0604020202020204" pitchFamily="34" charset="0"/>
                </a:rPr>
                <a:t> </a:t>
              </a:r>
              <a:endParaRPr lang="en-ID" dirty="0">
                <a:solidFill>
                  <a:srgbClr val="0000FF"/>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38BA2358-B464-4BEE-9783-6126827E0366}"/>
              </a:ext>
            </a:extLst>
          </p:cNvPr>
          <p:cNvGrpSpPr/>
          <p:nvPr/>
        </p:nvGrpSpPr>
        <p:grpSpPr>
          <a:xfrm>
            <a:off x="4140932" y="261744"/>
            <a:ext cx="4545868" cy="3476768"/>
            <a:chOff x="4140932" y="261744"/>
            <a:chExt cx="4545868" cy="3476768"/>
          </a:xfrm>
        </p:grpSpPr>
        <p:sp>
          <p:nvSpPr>
            <p:cNvPr id="8" name="TextBox 7"/>
            <p:cNvSpPr txBox="1">
              <a:spLocks noChangeArrowheads="1"/>
            </p:cNvSpPr>
            <p:nvPr/>
          </p:nvSpPr>
          <p:spPr bwMode="auto">
            <a:xfrm>
              <a:off x="4140932" y="261744"/>
              <a:ext cx="4545868" cy="1815882"/>
            </a:xfrm>
            <a:prstGeom prst="rect">
              <a:avLst/>
            </a:prstGeom>
            <a:solidFill>
              <a:srgbClr val="CCFFFF"/>
            </a:solidFill>
            <a:ln w="28575">
              <a:solidFill>
                <a:srgbClr val="0000FF"/>
              </a:solidFill>
              <a:miter lim="800000"/>
              <a:headEnd/>
              <a:tailEnd/>
            </a:ln>
          </p:spPr>
          <p:txBody>
            <a:bodyPr wrap="square">
              <a:spAutoFit/>
            </a:bodyPr>
            <a:lstStyle/>
            <a:p>
              <a:pPr marL="174625" lvl="0" indent="-174625">
                <a:tabLst>
                  <a:tab pos="408305" algn="l"/>
                </a:tabLst>
              </a:pPr>
              <a:r>
                <a:rPr lang="en-US" sz="24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b.</a:t>
              </a:r>
              <a:r>
                <a:rPr lang="id-ID" sz="2200" dirty="0">
                  <a:solidFill>
                    <a:srgbClr val="0000FF"/>
                  </a:solidFill>
                  <a:latin typeface="Arial" panose="020B0604020202020204" pitchFamily="34" charset="0"/>
                  <a:ea typeface="Times New Roman" panose="02020603050405020304" pitchFamily="18" charset="0"/>
                  <a:cs typeface="Arial" panose="020B0604020202020204" pitchFamily="34" charset="0"/>
                </a:rPr>
                <a:t>Susun kalimat (model)  matematika untuk menghitung panjang garis EF dan selesaikan. </a:t>
              </a:r>
              <a:endParaRPr lang="en-ID" sz="22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174625" lvl="0" indent="-174625" algn="just">
                <a:buFont typeface="+mj-lt"/>
                <a:buAutoNum type="alphaLcParenR" startAt="2"/>
                <a:tabLst>
                  <a:tab pos="408305" algn="l"/>
                  <a:tab pos="540385" algn="l"/>
                </a:tabLst>
              </a:pPr>
              <a:r>
                <a:rPr lang="en-US" sz="2200" kern="100" dirty="0">
                  <a:solidFill>
                    <a:srgbClr val="0000FF"/>
                  </a:solidFill>
                  <a:latin typeface="Arial" panose="020B0604020202020204" pitchFamily="34" charset="0"/>
                  <a:ea typeface="SimSun" panose="02010600030101010101" pitchFamily="2" charset="-122"/>
                  <a:cs typeface="Arial" panose="020B0604020202020204" pitchFamily="34" charset="0"/>
                </a:rPr>
                <a:t> </a:t>
              </a:r>
              <a:r>
                <a:rPr lang="en-US" sz="2200" kern="100" dirty="0" err="1">
                  <a:solidFill>
                    <a:srgbClr val="0000FF"/>
                  </a:solidFill>
                  <a:latin typeface="Arial" panose="020B0604020202020204" pitchFamily="34" charset="0"/>
                  <a:ea typeface="SimSun" panose="02010600030101010101" pitchFamily="2" charset="-122"/>
                  <a:cs typeface="Arial" panose="020B0604020202020204" pitchFamily="34" charset="0"/>
                </a:rPr>
                <a:t>Analisislah</a:t>
              </a:r>
              <a:r>
                <a:rPr lang="en-US" sz="2200" kern="100" dirty="0">
                  <a:solidFill>
                    <a:srgbClr val="0000FF"/>
                  </a:solidFill>
                  <a:latin typeface="Arial" panose="020B0604020202020204" pitchFamily="34" charset="0"/>
                  <a:ea typeface="SimSun" panose="02010600030101010101" pitchFamily="2" charset="-122"/>
                  <a:cs typeface="Arial" panose="020B0604020202020204" pitchFamily="34" charset="0"/>
                </a:rPr>
                <a:t> </a:t>
              </a:r>
              <a:r>
                <a:rPr lang="en-US" sz="2200" kern="100" dirty="0" err="1">
                  <a:solidFill>
                    <a:srgbClr val="0000FF"/>
                  </a:solidFill>
                  <a:latin typeface="Arial" panose="020B0604020202020204" pitchFamily="34" charset="0"/>
                  <a:ea typeface="SimSun" panose="02010600030101010101" pitchFamily="2" charset="-122"/>
                  <a:cs typeface="Arial" panose="020B0604020202020204" pitchFamily="34" charset="0"/>
                </a:rPr>
                <a:t>apakah</a:t>
              </a:r>
              <a:r>
                <a:rPr lang="en-US" sz="2200" kern="100" dirty="0">
                  <a:solidFill>
                    <a:srgbClr val="0000FF"/>
                  </a:solidFill>
                  <a:latin typeface="Arial" panose="020B0604020202020204" pitchFamily="34" charset="0"/>
                  <a:ea typeface="SimSun" panose="02010600030101010101" pitchFamily="2" charset="-122"/>
                  <a:cs typeface="Arial" panose="020B0604020202020204" pitchFamily="34" charset="0"/>
                </a:rPr>
                <a:t> </a:t>
              </a:r>
              <a:r>
                <a:rPr lang="en-US" sz="2200" kern="100" dirty="0" err="1">
                  <a:solidFill>
                    <a:srgbClr val="0000FF"/>
                  </a:solidFill>
                  <a:latin typeface="Arial" panose="020B0604020202020204" pitchFamily="34" charset="0"/>
                  <a:ea typeface="SimSun" panose="02010600030101010101" pitchFamily="2" charset="-122"/>
                  <a:cs typeface="Arial" panose="020B0604020202020204" pitchFamily="34" charset="0"/>
                </a:rPr>
                <a:t>soal</a:t>
              </a:r>
              <a:r>
                <a:rPr lang="en-US" sz="2200" kern="100" dirty="0">
                  <a:solidFill>
                    <a:srgbClr val="0000FF"/>
                  </a:solidFill>
                  <a:latin typeface="Arial" panose="020B0604020202020204" pitchFamily="34" charset="0"/>
                  <a:ea typeface="SimSun" panose="02010600030101010101" pitchFamily="2" charset="-122"/>
                  <a:cs typeface="Arial" panose="020B0604020202020204" pitchFamily="34" charset="0"/>
                </a:rPr>
                <a:t> </a:t>
              </a:r>
              <a:r>
                <a:rPr lang="en-US" sz="2200" kern="100" dirty="0" err="1">
                  <a:solidFill>
                    <a:srgbClr val="0000FF"/>
                  </a:solidFill>
                  <a:latin typeface="Arial" panose="020B0604020202020204" pitchFamily="34" charset="0"/>
                  <a:ea typeface="SimSun" panose="02010600030101010101" pitchFamily="2" charset="-122"/>
                  <a:cs typeface="Arial" panose="020B0604020202020204" pitchFamily="34" charset="0"/>
                </a:rPr>
                <a:t>ini</a:t>
              </a:r>
              <a:r>
                <a:rPr lang="en-US" sz="2200" kern="100" dirty="0">
                  <a:solidFill>
                    <a:srgbClr val="0000FF"/>
                  </a:solidFill>
                  <a:latin typeface="Arial" panose="020B0604020202020204" pitchFamily="34" charset="0"/>
                  <a:ea typeface="SimSun" panose="02010600030101010101" pitchFamily="2" charset="-122"/>
                  <a:cs typeface="Arial" panose="020B0604020202020204" pitchFamily="34" charset="0"/>
                </a:rPr>
                <a:t> </a:t>
              </a:r>
              <a:r>
                <a:rPr lang="en-US" sz="2200" kern="100" dirty="0" err="1">
                  <a:solidFill>
                    <a:srgbClr val="0000FF"/>
                  </a:solidFill>
                  <a:latin typeface="Arial" panose="020B0604020202020204" pitchFamily="34" charset="0"/>
                  <a:ea typeface="SimSun" panose="02010600030101010101" pitchFamily="2" charset="-122"/>
                  <a:cs typeface="Arial" panose="020B0604020202020204" pitchFamily="34" charset="0"/>
                </a:rPr>
                <a:t>tergolong</a:t>
              </a:r>
              <a:r>
                <a:rPr lang="en-US" sz="2200" kern="100" dirty="0">
                  <a:solidFill>
                    <a:srgbClr val="0000FF"/>
                  </a:solidFill>
                  <a:latin typeface="Arial" panose="020B0604020202020204" pitchFamily="34" charset="0"/>
                  <a:ea typeface="SimSun" panose="02010600030101010101" pitchFamily="2" charset="-122"/>
                  <a:cs typeface="Arial" panose="020B0604020202020204" pitchFamily="34" charset="0"/>
                </a:rPr>
                <a:t> LOW </a:t>
              </a:r>
              <a:r>
                <a:rPr lang="en-US" sz="2200" kern="100" dirty="0" err="1">
                  <a:solidFill>
                    <a:srgbClr val="0000FF"/>
                  </a:solidFill>
                  <a:latin typeface="Arial" panose="020B0604020202020204" pitchFamily="34" charset="0"/>
                  <a:ea typeface="SimSun" panose="02010600030101010101" pitchFamily="2" charset="-122"/>
                  <a:cs typeface="Arial" panose="020B0604020202020204" pitchFamily="34" charset="0"/>
                </a:rPr>
                <a:t>atau</a:t>
              </a:r>
              <a:r>
                <a:rPr lang="en-US" sz="2200" kern="100" dirty="0">
                  <a:solidFill>
                    <a:srgbClr val="0000FF"/>
                  </a:solidFill>
                  <a:latin typeface="Arial" panose="020B0604020202020204" pitchFamily="34" charset="0"/>
                  <a:ea typeface="SimSun" panose="02010600030101010101" pitchFamily="2" charset="-122"/>
                  <a:cs typeface="Arial" panose="020B0604020202020204" pitchFamily="34" charset="0"/>
                </a:rPr>
                <a:t> HOT!</a:t>
              </a:r>
              <a:endParaRPr lang="en-ID" sz="2200" kern="100" dirty="0">
                <a:solidFill>
                  <a:srgbClr val="0000FF"/>
                </a:solidFill>
                <a:latin typeface="Arial" panose="020B0604020202020204" pitchFamily="34" charset="0"/>
                <a:ea typeface="SimSun" panose="02010600030101010101" pitchFamily="2" charset="-122"/>
                <a:cs typeface="Arial" panose="020B0604020202020204" pitchFamily="34" charset="0"/>
              </a:endParaRPr>
            </a:p>
          </p:txBody>
        </p:sp>
        <p:sp>
          <p:nvSpPr>
            <p:cNvPr id="3" name="Flowchart: Alternate Process 2">
              <a:extLst>
                <a:ext uri="{FF2B5EF4-FFF2-40B4-BE49-F238E27FC236}">
                  <a16:creationId xmlns:a16="http://schemas.microsoft.com/office/drawing/2014/main" id="{D5835C73-AC15-4F84-83C5-4886512B337C}"/>
                </a:ext>
              </a:extLst>
            </p:cNvPr>
            <p:cNvSpPr/>
            <p:nvPr/>
          </p:nvSpPr>
          <p:spPr>
            <a:xfrm>
              <a:off x="4613666" y="2280940"/>
              <a:ext cx="3600400" cy="1457572"/>
            </a:xfrm>
            <a:prstGeom prst="flowChartAlternateProcess">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46063">
                <a:tabLst>
                  <a:tab pos="0" algn="l"/>
                </a:tabLst>
                <a:defRPr/>
              </a:pPr>
              <a:endParaRPr lang="en-US" sz="2400" dirty="0">
                <a:solidFill>
                  <a:srgbClr val="FF0000"/>
                </a:solidFill>
              </a:endParaRPr>
            </a:p>
            <a:p>
              <a:pPr defTabSz="246063">
                <a:tabLst>
                  <a:tab pos="0" algn="l"/>
                </a:tabLst>
                <a:defRPr/>
              </a:pPr>
              <a:endParaRPr lang="en-US" sz="2400" dirty="0">
                <a:solidFill>
                  <a:srgbClr val="FF0000"/>
                </a:solidFill>
              </a:endParaRPr>
            </a:p>
            <a:p>
              <a:pPr defTabSz="246063">
                <a:tabLst>
                  <a:tab pos="0" algn="l"/>
                </a:tabLst>
                <a:defRPr/>
              </a:pPr>
              <a:endParaRPr lang="en-US" sz="2400" dirty="0">
                <a:solidFill>
                  <a:srgbClr val="FF0000"/>
                </a:solidFill>
              </a:endParaRPr>
            </a:p>
            <a:p>
              <a:pPr defTabSz="246063">
                <a:tabLst>
                  <a:tab pos="0" algn="l"/>
                </a:tabLst>
                <a:defRPr/>
              </a:pPr>
              <a:endParaRPr lang="en-US" sz="2400" dirty="0">
                <a:solidFill>
                  <a:srgbClr val="FF0000"/>
                </a:solidFill>
              </a:endParaRPr>
            </a:p>
            <a:p>
              <a:pPr defTabSz="246063">
                <a:tabLst>
                  <a:tab pos="0" algn="l"/>
                </a:tabLst>
                <a:defRPr/>
              </a:pPr>
              <a:endParaRPr lang="en-US" sz="2400" dirty="0">
                <a:solidFill>
                  <a:srgbClr val="FF0000"/>
                </a:solidFill>
              </a:endParaRPr>
            </a:p>
            <a:p>
              <a:pPr defTabSz="246063">
                <a:tabLst>
                  <a:tab pos="0" algn="l"/>
                </a:tabLst>
                <a:defRPr/>
              </a:pPr>
              <a:endParaRPr lang="en-US" sz="2400" dirty="0">
                <a:solidFill>
                  <a:srgbClr val="FF0000"/>
                </a:solidFill>
              </a:endParaRPr>
            </a:p>
            <a:p>
              <a:pPr defTabSz="246063">
                <a:tabLst>
                  <a:tab pos="0" algn="l"/>
                </a:tabLst>
                <a:defRPr/>
              </a:pPr>
              <a:r>
                <a:rPr lang="en-US" sz="2400" dirty="0" err="1">
                  <a:solidFill>
                    <a:srgbClr val="FF0000"/>
                  </a:solidFill>
                </a:rPr>
                <a:t>Ini</a:t>
              </a:r>
              <a:r>
                <a:rPr lang="en-US" sz="2400" dirty="0">
                  <a:solidFill>
                    <a:srgbClr val="FF0000"/>
                  </a:solidFill>
                </a:rPr>
                <a:t> </a:t>
              </a:r>
              <a:r>
                <a:rPr lang="en-US" sz="2400" dirty="0" err="1">
                  <a:solidFill>
                    <a:srgbClr val="FF0000"/>
                  </a:solidFill>
                </a:rPr>
                <a:t>jawaban</a:t>
              </a:r>
              <a:r>
                <a:rPr lang="en-US" sz="2400" dirty="0">
                  <a:solidFill>
                    <a:srgbClr val="FF0000"/>
                  </a:solidFill>
                </a:rPr>
                <a:t> </a:t>
              </a:r>
              <a:r>
                <a:rPr lang="en-US" sz="2400" dirty="0" err="1">
                  <a:solidFill>
                    <a:srgbClr val="FF0000"/>
                  </a:solidFill>
                </a:rPr>
                <a:t>kelompok</a:t>
              </a:r>
              <a:r>
                <a:rPr lang="en-US" sz="2400" dirty="0">
                  <a:solidFill>
                    <a:srgbClr val="FF0000"/>
                  </a:solidFill>
                </a:rPr>
                <a:t> kami:</a:t>
              </a:r>
            </a:p>
            <a:p>
              <a:pPr defTabSz="246063">
                <a:tabLst>
                  <a:tab pos="0" algn="l"/>
                </a:tabLst>
                <a:defRPr/>
              </a:pPr>
              <a:endParaRPr lang="en-US" sz="2400" dirty="0">
                <a:solidFill>
                  <a:srgbClr val="FF0000"/>
                </a:solidFill>
                <a:latin typeface="Arial" panose="020B0604020202020204" pitchFamily="34" charset="0"/>
                <a:cs typeface="Arial" panose="020B0604020202020204" pitchFamily="34" charset="0"/>
              </a:endParaRPr>
            </a:p>
            <a:p>
              <a:pPr defTabSz="246063">
                <a:tabLst>
                  <a:tab pos="0" algn="l"/>
                </a:tabLst>
                <a:defRPr/>
              </a:pPr>
              <a:endParaRPr lang="en-US" sz="2400" dirty="0">
                <a:solidFill>
                  <a:srgbClr val="FF0000"/>
                </a:solidFill>
                <a:latin typeface="Arial" panose="020B0604020202020204" pitchFamily="34" charset="0"/>
                <a:cs typeface="Arial" panose="020B0604020202020204" pitchFamily="34" charset="0"/>
              </a:endParaRPr>
            </a:p>
            <a:p>
              <a:pPr defTabSz="246063">
                <a:tabLst>
                  <a:tab pos="0" algn="l"/>
                </a:tabLst>
                <a:defRPr/>
              </a:pPr>
              <a:endParaRPr lang="en-US" sz="2200" dirty="0">
                <a:solidFill>
                  <a:srgbClr val="FF0000"/>
                </a:solidFill>
                <a:latin typeface="Arial" panose="020B0604020202020204" pitchFamily="34" charset="0"/>
                <a:cs typeface="Arial" panose="020B0604020202020204" pitchFamily="34" charset="0"/>
              </a:endParaRPr>
            </a:p>
            <a:p>
              <a:pPr defTabSz="246063">
                <a:tabLst>
                  <a:tab pos="0" algn="l"/>
                </a:tabLst>
                <a:defRPr/>
              </a:pPr>
              <a:endParaRPr lang="en-US" sz="2200" dirty="0">
                <a:solidFill>
                  <a:srgbClr val="FF0000"/>
                </a:solidFill>
                <a:latin typeface="Arial" panose="020B0604020202020204" pitchFamily="34" charset="0"/>
                <a:cs typeface="Arial" panose="020B0604020202020204" pitchFamily="34" charset="0"/>
              </a:endParaRPr>
            </a:p>
            <a:p>
              <a:pPr defTabSz="246063">
                <a:tabLst>
                  <a:tab pos="0" algn="l"/>
                </a:tabLst>
                <a:defRPr/>
              </a:pPr>
              <a:endParaRPr lang="en-US" sz="2200" dirty="0">
                <a:solidFill>
                  <a:srgbClr val="FF0000"/>
                </a:solidFill>
                <a:latin typeface="Arial" panose="020B0604020202020204" pitchFamily="34" charset="0"/>
                <a:cs typeface="Arial" panose="020B0604020202020204" pitchFamily="34" charset="0"/>
              </a:endParaRPr>
            </a:p>
            <a:p>
              <a:pPr defTabSz="246063">
                <a:tabLst>
                  <a:tab pos="0" algn="l"/>
                </a:tabLst>
                <a:defRPr/>
              </a:pPr>
              <a:endParaRPr lang="en-US" sz="2200" dirty="0">
                <a:solidFill>
                  <a:srgbClr val="FF0000"/>
                </a:solidFill>
                <a:latin typeface="Arial" panose="020B0604020202020204" pitchFamily="34" charset="0"/>
                <a:cs typeface="Arial" panose="020B0604020202020204" pitchFamily="34" charset="0"/>
              </a:endParaRPr>
            </a:p>
            <a:p>
              <a:pPr defTabSz="246063">
                <a:tabLst>
                  <a:tab pos="0" algn="l"/>
                </a:tabLst>
                <a:defRPr/>
              </a:pPr>
              <a:endParaRPr lang="en-US" sz="2200" dirty="0">
                <a:solidFill>
                  <a:srgbClr val="FF0000"/>
                </a:solidFill>
                <a:latin typeface="Arial" panose="020B0604020202020204" pitchFamily="34" charset="0"/>
                <a:cs typeface="Arial" panose="020B0604020202020204" pitchFamily="34" charset="0"/>
              </a:endParaRPr>
            </a:p>
            <a:p>
              <a:pPr defTabSz="246063">
                <a:tabLst>
                  <a:tab pos="0" algn="l"/>
                </a:tabLst>
                <a:defRPr/>
              </a:pPr>
              <a:endParaRPr lang="en-US" sz="2400" dirty="0">
                <a:solidFill>
                  <a:srgbClr val="006600"/>
                </a:solidFill>
                <a:latin typeface="Arial" panose="020B0604020202020204" pitchFamily="34" charset="0"/>
                <a:cs typeface="Arial" panose="020B0604020202020204" pitchFamily="34" charset="0"/>
              </a:endParaRPr>
            </a:p>
            <a:p>
              <a:pPr defTabSz="246063">
                <a:tabLst>
                  <a:tab pos="0" algn="l"/>
                </a:tabLst>
                <a:defRPr/>
              </a:pPr>
              <a:endParaRPr lang="en-US" sz="2200" dirty="0">
                <a:solidFill>
                  <a:srgbClr val="006600"/>
                </a:solidFill>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8D88F126-503F-4897-A5AA-ABC38C958BD8}"/>
              </a:ext>
            </a:extLst>
          </p:cNvPr>
          <p:cNvGrpSpPr/>
          <p:nvPr/>
        </p:nvGrpSpPr>
        <p:grpSpPr>
          <a:xfrm>
            <a:off x="467544" y="3848274"/>
            <a:ext cx="8305014" cy="2594088"/>
            <a:chOff x="467544" y="3848274"/>
            <a:chExt cx="8305014" cy="2594088"/>
          </a:xfrm>
        </p:grpSpPr>
        <p:sp>
          <p:nvSpPr>
            <p:cNvPr id="7" name="Speech Bubble: Rectangle with Corners Rounded 6">
              <a:extLst>
                <a:ext uri="{FF2B5EF4-FFF2-40B4-BE49-F238E27FC236}">
                  <a16:creationId xmlns:a16="http://schemas.microsoft.com/office/drawing/2014/main" id="{FC967ED9-4939-4D8C-A510-CACACF76F297}"/>
                </a:ext>
              </a:extLst>
            </p:cNvPr>
            <p:cNvSpPr/>
            <p:nvPr/>
          </p:nvSpPr>
          <p:spPr>
            <a:xfrm>
              <a:off x="467544" y="4149080"/>
              <a:ext cx="2664296" cy="2016224"/>
            </a:xfrm>
            <a:prstGeom prst="wedgeRoundRectCallout">
              <a:avLst>
                <a:gd name="adj1" fmla="val 46088"/>
                <a:gd name="adj2" fmla="val 69047"/>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endParaRPr lang="en-US" sz="2200" dirty="0">
                <a:solidFill>
                  <a:srgbClr val="006600"/>
                </a:solidFill>
                <a:latin typeface="Arial" panose="020B0604020202020204" pitchFamily="34" charset="0"/>
                <a:cs typeface="Arial" panose="020B0604020202020204" pitchFamily="34" charset="0"/>
              </a:endParaRPr>
            </a:p>
            <a:p>
              <a:endParaRPr lang="en-US" sz="2200" dirty="0">
                <a:solidFill>
                  <a:srgbClr val="006600"/>
                </a:solidFill>
                <a:latin typeface="Arial" panose="020B0604020202020204" pitchFamily="34" charset="0"/>
                <a:cs typeface="Arial" panose="020B0604020202020204" pitchFamily="34" charset="0"/>
              </a:endParaRPr>
            </a:p>
            <a:p>
              <a:endParaRPr lang="en-US" sz="2200" dirty="0">
                <a:solidFill>
                  <a:srgbClr val="006600"/>
                </a:solidFill>
                <a:latin typeface="Arial" panose="020B0604020202020204" pitchFamily="34" charset="0"/>
                <a:cs typeface="Arial" panose="020B0604020202020204" pitchFamily="34" charset="0"/>
              </a:endParaRPr>
            </a:p>
            <a:p>
              <a:r>
                <a:rPr lang="en-US" sz="2200" dirty="0">
                  <a:solidFill>
                    <a:srgbClr val="006600"/>
                  </a:solidFill>
                  <a:latin typeface="Arial" panose="020B0604020202020204" pitchFamily="34" charset="0"/>
                  <a:cs typeface="Arial" panose="020B0604020202020204" pitchFamily="34" charset="0"/>
                </a:rPr>
                <a:t>Nah </a:t>
              </a:r>
              <a:r>
                <a:rPr lang="en-US" sz="2200" dirty="0" err="1">
                  <a:solidFill>
                    <a:srgbClr val="006600"/>
                  </a:solidFill>
                  <a:latin typeface="Arial" panose="020B0604020202020204" pitchFamily="34" charset="0"/>
                  <a:cs typeface="Arial" panose="020B0604020202020204" pitchFamily="34" charset="0"/>
                </a:rPr>
                <a:t>ini</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pemerik-saan</a:t>
              </a:r>
              <a:r>
                <a:rPr lang="en-US" sz="2200" dirty="0">
                  <a:solidFill>
                    <a:srgbClr val="006600"/>
                  </a:solidFill>
                  <a:latin typeface="Arial" panose="020B0604020202020204" pitchFamily="34" charset="0"/>
                  <a:cs typeface="Arial" panose="020B0604020202020204" pitchFamily="34" charset="0"/>
                </a:rPr>
                <a:t> HOT </a:t>
              </a:r>
              <a:r>
                <a:rPr lang="en-US" sz="2200" dirty="0" err="1">
                  <a:solidFill>
                    <a:srgbClr val="006600"/>
                  </a:solidFill>
                  <a:latin typeface="Arial" panose="020B0604020202020204" pitchFamily="34" charset="0"/>
                  <a:cs typeface="Arial" panose="020B0604020202020204" pitchFamily="34" charset="0"/>
                </a:rPr>
                <a:t>atau</a:t>
              </a:r>
              <a:r>
                <a:rPr lang="en-US" sz="2200" dirty="0">
                  <a:solidFill>
                    <a:srgbClr val="006600"/>
                  </a:solidFill>
                  <a:latin typeface="Arial" panose="020B0604020202020204" pitchFamily="34" charset="0"/>
                  <a:cs typeface="Arial" panose="020B0604020202020204" pitchFamily="34" charset="0"/>
                </a:rPr>
                <a:t> LOT </a:t>
              </a:r>
              <a:r>
                <a:rPr lang="en-US" sz="2200" dirty="0" err="1">
                  <a:solidFill>
                    <a:srgbClr val="006600"/>
                  </a:solidFill>
                  <a:latin typeface="Arial" panose="020B0604020202020204" pitchFamily="34" charset="0"/>
                  <a:cs typeface="Arial" panose="020B0604020202020204" pitchFamily="34" charset="0"/>
                </a:rPr>
                <a:t>soal-soal</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merupakan</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tugas</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menantang</a:t>
              </a:r>
              <a:r>
                <a:rPr lang="en-US" sz="2200" dirty="0">
                  <a:solidFill>
                    <a:srgbClr val="006600"/>
                  </a:solidFill>
                  <a:latin typeface="Arial" panose="020B0604020202020204" pitchFamily="34" charset="0"/>
                  <a:cs typeface="Arial" panose="020B0604020202020204" pitchFamily="34" charset="0"/>
                </a:rPr>
                <a:t> dan </a:t>
              </a:r>
              <a:r>
                <a:rPr lang="en-US" sz="2200" dirty="0" err="1">
                  <a:solidFill>
                    <a:srgbClr val="006600"/>
                  </a:solidFill>
                  <a:latin typeface="Arial" panose="020B0604020202020204" pitchFamily="34" charset="0"/>
                  <a:cs typeface="Arial" panose="020B0604020202020204" pitchFamily="34" charset="0"/>
                </a:rPr>
                <a:t>kreatif</a:t>
              </a:r>
              <a:r>
                <a:rPr lang="en-US" sz="2200" dirty="0">
                  <a:solidFill>
                    <a:srgbClr val="006600"/>
                  </a:solidFill>
                  <a:latin typeface="Arial" panose="020B0604020202020204" pitchFamily="34" charset="0"/>
                  <a:cs typeface="Arial" panose="020B0604020202020204" pitchFamily="34" charset="0"/>
                </a:rPr>
                <a:t> </a:t>
              </a:r>
            </a:p>
            <a:p>
              <a:pPr algn="ctr"/>
              <a:endParaRPr lang="en-US" sz="2400" dirty="0">
                <a:latin typeface="Arial" panose="020B0604020202020204" pitchFamily="34" charset="0"/>
                <a:cs typeface="Arial" panose="020B0604020202020204" pitchFamily="34" charset="0"/>
              </a:endParaRPr>
            </a:p>
            <a:p>
              <a:pPr algn="ctr"/>
              <a:endParaRPr lang="en-US" dirty="0"/>
            </a:p>
            <a:p>
              <a:pPr algn="ctr"/>
              <a:endParaRPr lang="en-US" dirty="0"/>
            </a:p>
            <a:p>
              <a:pPr algn="ctr"/>
              <a:endParaRPr lang="en-US" dirty="0"/>
            </a:p>
            <a:p>
              <a:pPr algn="ctr"/>
              <a:endParaRPr lang="en-US" dirty="0"/>
            </a:p>
            <a:p>
              <a:pPr algn="ctr"/>
              <a:endParaRPr lang="en-ID" dirty="0"/>
            </a:p>
          </p:txBody>
        </p:sp>
        <p:sp>
          <p:nvSpPr>
            <p:cNvPr id="12" name="Flowchart: Alternate Process 11">
              <a:extLst>
                <a:ext uri="{FF2B5EF4-FFF2-40B4-BE49-F238E27FC236}">
                  <a16:creationId xmlns:a16="http://schemas.microsoft.com/office/drawing/2014/main" id="{54CE382E-5767-47B6-B4E7-E93DD0015A88}"/>
                </a:ext>
              </a:extLst>
            </p:cNvPr>
            <p:cNvSpPr/>
            <p:nvPr/>
          </p:nvSpPr>
          <p:spPr>
            <a:xfrm>
              <a:off x="3449240" y="3848274"/>
              <a:ext cx="5323318" cy="2594088"/>
            </a:xfrm>
            <a:prstGeom prst="flowChartAlternateProcess">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err="1">
                  <a:solidFill>
                    <a:srgbClr val="9900CC"/>
                  </a:solidFill>
                  <a:latin typeface="Arial" panose="020B0604020202020204" pitchFamily="34" charset="0"/>
                  <a:cs typeface="Arial" panose="020B0604020202020204" pitchFamily="34" charset="0"/>
                </a:rPr>
                <a:t>Soal-soal</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latihan</a:t>
              </a:r>
              <a:r>
                <a:rPr lang="en-US" sz="2200" dirty="0">
                  <a:solidFill>
                    <a:srgbClr val="9900CC"/>
                  </a:solidFill>
                  <a:latin typeface="Arial" panose="020B0604020202020204" pitchFamily="34" charset="0"/>
                  <a:cs typeface="Arial" panose="020B0604020202020204" pitchFamily="34" charset="0"/>
                </a:rPr>
                <a:t> yang HOT </a:t>
              </a:r>
              <a:r>
                <a:rPr lang="en-US" sz="2200" dirty="0" err="1">
                  <a:solidFill>
                    <a:srgbClr val="9900CC"/>
                  </a:solidFill>
                  <a:latin typeface="Arial" panose="020B0604020202020204" pitchFamily="34" charset="0"/>
                  <a:cs typeface="Arial" panose="020B0604020202020204" pitchFamily="34" charset="0"/>
                </a:rPr>
                <a:t>disertai</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dengan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penumbuhan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karakter</a:t>
              </a:r>
              <a:r>
                <a:rPr lang="en-US" sz="2200" dirty="0">
                  <a:solidFill>
                    <a:srgbClr val="9900CC"/>
                  </a:solidFill>
                  <a:latin typeface="Arial" panose="020B0604020202020204" pitchFamily="34" charset="0"/>
                  <a:cs typeface="Arial" panose="020B0604020202020204" pitchFamily="34" charset="0"/>
                </a:rPr>
                <a:t> pada </a:t>
              </a:r>
              <a:r>
                <a:rPr lang="en-US" sz="2200" dirty="0" err="1">
                  <a:solidFill>
                    <a:srgbClr val="9900CC"/>
                  </a:solidFill>
                  <a:latin typeface="Arial" panose="020B0604020202020204" pitchFamily="34" charset="0"/>
                  <a:cs typeface="Arial" panose="020B0604020202020204" pitchFamily="34" charset="0"/>
                </a:rPr>
                <a:t>siswa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adalah</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sesuai</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dengan</a:t>
              </a:r>
              <a:r>
                <a:rPr lang="en-US" sz="2200" dirty="0">
                  <a:solidFill>
                    <a:srgbClr val="9900CC"/>
                  </a:solidFill>
                  <a:latin typeface="Arial" panose="020B0604020202020204" pitchFamily="34" charset="0"/>
                  <a:cs typeface="Arial" panose="020B0604020202020204" pitchFamily="34" charset="0"/>
                </a:rPr>
                <a:t> </a:t>
              </a:r>
              <a:r>
                <a:rPr lang="en-US" sz="2200" dirty="0">
                  <a:solidFill>
                    <a:srgbClr val="FF0000"/>
                  </a:solidFill>
                  <a:latin typeface="Arial" panose="020B0604020202020204" pitchFamily="34" charset="0"/>
                  <a:cs typeface="Arial" panose="020B0604020202020204" pitchFamily="34" charset="0"/>
                </a:rPr>
                <a:t>Program Merdeka </a:t>
              </a:r>
              <a:r>
                <a:rPr lang="en-US" sz="2200" dirty="0" err="1">
                  <a:solidFill>
                    <a:srgbClr val="FF0000"/>
                  </a:solidFill>
                  <a:latin typeface="Arial" panose="020B0604020202020204" pitchFamily="34" charset="0"/>
                  <a:cs typeface="Arial" panose="020B0604020202020204" pitchFamily="34" charset="0"/>
                </a:rPr>
                <a:t>Belajar</a:t>
              </a:r>
              <a:r>
                <a:rPr lang="en-US" sz="2200" dirty="0">
                  <a:solidFill>
                    <a:srgbClr val="FF0000"/>
                  </a:solidFill>
                  <a:latin typeface="Arial" panose="020B0604020202020204" pitchFamily="34" charset="0"/>
                  <a:cs typeface="Arial" panose="020B0604020202020204" pitchFamily="34" charset="0"/>
                </a:rPr>
                <a:t>, </a:t>
              </a:r>
              <a:r>
                <a:rPr lang="en-US" sz="2200" dirty="0">
                  <a:solidFill>
                    <a:srgbClr val="9900CC"/>
                  </a:solidFill>
                  <a:latin typeface="Arial" panose="020B0604020202020204" pitchFamily="34" charset="0"/>
                  <a:cs typeface="Arial" panose="020B0604020202020204" pitchFamily="34" charset="0"/>
                </a:rPr>
                <a:t>dan </a:t>
              </a:r>
              <a:r>
                <a:rPr lang="en-US" sz="2200" dirty="0" err="1">
                  <a:solidFill>
                    <a:srgbClr val="FF0000"/>
                  </a:solidFill>
                  <a:latin typeface="Arial" panose="020B0604020202020204" pitchFamily="34" charset="0"/>
                  <a:cs typeface="Arial" panose="020B0604020202020204" pitchFamily="34" charset="0"/>
                </a:rPr>
                <a:t>tujuan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Pembel-ajaran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Matematika</a:t>
              </a:r>
              <a:r>
                <a:rPr lang="en-US" sz="2200" dirty="0">
                  <a:solidFill>
                    <a:srgbClr val="9900CC"/>
                  </a:solidFill>
                  <a:latin typeface="Arial" panose="020B0604020202020204" pitchFamily="34" charset="0"/>
                  <a:cs typeface="Arial" panose="020B0604020202020204" pitchFamily="34" charset="0"/>
                </a:rPr>
                <a:t> dan </a:t>
              </a:r>
              <a:r>
                <a:rPr lang="en-US" sz="2200" dirty="0">
                  <a:solidFill>
                    <a:srgbClr val="FF0000"/>
                  </a:solidFill>
                  <a:latin typeface="Arial" panose="020B0604020202020204" pitchFamily="34" charset="0"/>
                  <a:cs typeface="Arial" panose="020B0604020202020204" pitchFamily="34" charset="0"/>
                </a:rPr>
                <a:t>saran </a:t>
              </a:r>
              <a:r>
                <a:rPr lang="en-US" sz="2200" dirty="0" err="1">
                  <a:solidFill>
                    <a:srgbClr val="FF0000"/>
                  </a:solidFill>
                  <a:latin typeface="Arial" panose="020B0604020202020204" pitchFamily="34" charset="0"/>
                  <a:cs typeface="Arial" panose="020B0604020202020204" pitchFamily="34" charset="0"/>
                </a:rPr>
                <a:t>Polya</a:t>
              </a:r>
              <a:r>
                <a:rPr lang="en-US" sz="2200" dirty="0">
                  <a:solidFill>
                    <a:srgbClr val="FF0000"/>
                  </a:solidFill>
                  <a:latin typeface="Arial" panose="020B0604020202020204" pitchFamily="34" charset="0"/>
                  <a:cs typeface="Arial" panose="020B0604020202020204" pitchFamily="34" charset="0"/>
                </a:rPr>
                <a:t> </a:t>
              </a:r>
              <a:r>
                <a:rPr lang="en-US" sz="2200" dirty="0">
                  <a:solidFill>
                    <a:srgbClr val="9900CC"/>
                  </a:solidFill>
                  <a:latin typeface="Arial" panose="020B0604020202020204" pitchFamily="34" charset="0"/>
                  <a:cs typeface="Arial" panose="020B0604020202020204" pitchFamily="34" charset="0"/>
                </a:rPr>
                <a:t>yang </a:t>
              </a:r>
              <a:r>
                <a:rPr lang="en-US" sz="2200" dirty="0" err="1">
                  <a:solidFill>
                    <a:srgbClr val="9900CC"/>
                  </a:solidFill>
                  <a:latin typeface="Arial" panose="020B0604020202020204" pitchFamily="34" charset="0"/>
                  <a:cs typeface="Arial" panose="020B0604020202020204" pitchFamily="34" charset="0"/>
                </a:rPr>
                <a:t>menganjurkan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pengembangan</a:t>
              </a:r>
              <a:r>
                <a:rPr lang="en-US" sz="2200" dirty="0">
                  <a:solidFill>
                    <a:srgbClr val="9900CC"/>
                  </a:solidFill>
                  <a:latin typeface="Arial" panose="020B0604020202020204" pitchFamily="34" charset="0"/>
                  <a:cs typeface="Arial" panose="020B0604020202020204" pitchFamily="34" charset="0"/>
                </a:rPr>
                <a:t> Hard skill dan soft skills </a:t>
              </a:r>
              <a:r>
                <a:rPr lang="en-US" sz="2200" dirty="0" err="1">
                  <a:solidFill>
                    <a:srgbClr val="9900CC"/>
                  </a:solidFill>
                  <a:latin typeface="Arial" panose="020B0604020202020204" pitchFamily="34" charset="0"/>
                  <a:cs typeface="Arial" panose="020B0604020202020204" pitchFamily="34" charset="0"/>
                </a:rPr>
                <a:t>matematis</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harus</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dilaksanakan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bersamaan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waktu</a:t>
              </a:r>
              <a:endParaRPr lang="en-ID" sz="2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B4063BD-17BD-4CBA-8106-EB122C17A4C3}"/>
              </a:ext>
            </a:extLst>
          </p:cNvPr>
          <p:cNvGrpSpPr/>
          <p:nvPr/>
        </p:nvGrpSpPr>
        <p:grpSpPr>
          <a:xfrm>
            <a:off x="179512" y="346283"/>
            <a:ext cx="3744417" cy="2858560"/>
            <a:chOff x="131017" y="346283"/>
            <a:chExt cx="4585001" cy="2858560"/>
          </a:xfrm>
        </p:grpSpPr>
        <p:pic>
          <p:nvPicPr>
            <p:cNvPr id="3074" name="Picture 2">
              <a:extLst>
                <a:ext uri="{FF2B5EF4-FFF2-40B4-BE49-F238E27FC236}">
                  <a16:creationId xmlns:a16="http://schemas.microsoft.com/office/drawing/2014/main" id="{7D02BE19-69EA-4086-AA9E-CDCF5D689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46283"/>
              <a:ext cx="4320482" cy="22777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72B45FC-9FA9-4C6C-85A4-CEFEEE56BBCB}"/>
                </a:ext>
              </a:extLst>
            </p:cNvPr>
            <p:cNvSpPr txBox="1"/>
            <p:nvPr/>
          </p:nvSpPr>
          <p:spPr>
            <a:xfrm>
              <a:off x="131017" y="2004514"/>
              <a:ext cx="4585001" cy="1200329"/>
            </a:xfrm>
            <a:prstGeom prst="rect">
              <a:avLst/>
            </a:prstGeom>
            <a:noFill/>
          </p:spPr>
          <p:txBody>
            <a:bodyPr wrap="square">
              <a:spAutoFit/>
            </a:bodyPr>
            <a:lstStyle/>
            <a:p>
              <a:r>
                <a:rPr lang="en-ID" dirty="0" err="1">
                  <a:solidFill>
                    <a:srgbClr val="0000FF"/>
                  </a:solidFill>
                  <a:latin typeface="Verdana" panose="020B0604030504040204" pitchFamily="34" charset="0"/>
                </a:rPr>
                <a:t>M</a:t>
              </a:r>
              <a:r>
                <a:rPr lang="en-ID" b="0" i="0" dirty="0" err="1">
                  <a:solidFill>
                    <a:srgbClr val="0000FF"/>
                  </a:solidFill>
                  <a:effectLst/>
                  <a:latin typeface="Verdana" panose="020B0604030504040204" pitchFamily="34" charset="0"/>
                </a:rPr>
                <a:t>ahasiswa</a:t>
              </a:r>
              <a:r>
                <a:rPr lang="en-ID" b="0" i="0" dirty="0">
                  <a:solidFill>
                    <a:srgbClr val="0000FF"/>
                  </a:solidFill>
                  <a:effectLst/>
                  <a:latin typeface="Verdana" panose="020B0604030504040204" pitchFamily="34" charset="0"/>
                </a:rPr>
                <a:t> IKIP </a:t>
              </a:r>
              <a:r>
                <a:rPr lang="en-ID" b="0" i="0" dirty="0" err="1">
                  <a:solidFill>
                    <a:srgbClr val="0000FF"/>
                  </a:solidFill>
                  <a:effectLst/>
                  <a:latin typeface="Verdana" panose="020B0604030504040204" pitchFamily="34" charset="0"/>
                </a:rPr>
                <a:t>Siliwangi</a:t>
              </a:r>
              <a:r>
                <a:rPr lang="en-ID" b="0" i="0" dirty="0">
                  <a:solidFill>
                    <a:srgbClr val="0000FF"/>
                  </a:solidFill>
                  <a:effectLst/>
                  <a:latin typeface="Verdana" panose="020B0604030504040204" pitchFamily="34" charset="0"/>
                </a:rPr>
                <a:t> </a:t>
              </a:r>
              <a:r>
                <a:rPr lang="en-ID" b="0" i="0" dirty="0" err="1">
                  <a:solidFill>
                    <a:srgbClr val="0000FF"/>
                  </a:solidFill>
                  <a:effectLst/>
                  <a:latin typeface="Verdana" panose="020B0604030504040204" pitchFamily="34" charset="0"/>
                </a:rPr>
                <a:t>melaksanakan</a:t>
              </a:r>
              <a:r>
                <a:rPr lang="en-ID" b="0" i="0" dirty="0">
                  <a:solidFill>
                    <a:srgbClr val="0000FF"/>
                  </a:solidFill>
                  <a:effectLst/>
                  <a:latin typeface="Verdana" panose="020B0604030504040204" pitchFamily="34" charset="0"/>
                </a:rPr>
                <a:t> KKN  2019, </a:t>
              </a:r>
              <a:r>
                <a:rPr lang="en-ID" b="0" i="0" dirty="0" err="1">
                  <a:solidFill>
                    <a:srgbClr val="0000FF"/>
                  </a:solidFill>
                  <a:effectLst/>
                  <a:latin typeface="Verdana" panose="020B0604030504040204" pitchFamily="34" charset="0"/>
                </a:rPr>
                <a:t>tersebar</a:t>
              </a:r>
              <a:r>
                <a:rPr lang="en-ID" b="0" i="0" dirty="0">
                  <a:solidFill>
                    <a:srgbClr val="0000FF"/>
                  </a:solidFill>
                  <a:effectLst/>
                  <a:latin typeface="Verdana" panose="020B0604030504040204" pitchFamily="34" charset="0"/>
                </a:rPr>
                <a:t> di </a:t>
              </a:r>
              <a:r>
                <a:rPr lang="en-ID" b="0" i="0" dirty="0" err="1">
                  <a:solidFill>
                    <a:srgbClr val="0000FF"/>
                  </a:solidFill>
                  <a:effectLst/>
                  <a:latin typeface="Verdana" panose="020B0604030504040204" pitchFamily="34" charset="0"/>
                </a:rPr>
                <a:t>beberapa</a:t>
              </a:r>
              <a:endParaRPr lang="en-ID" b="0" i="0" dirty="0">
                <a:solidFill>
                  <a:srgbClr val="0000FF"/>
                </a:solidFill>
                <a:effectLst/>
                <a:latin typeface="Verdana" panose="020B0604030504040204" pitchFamily="34" charset="0"/>
              </a:endParaRPr>
            </a:p>
            <a:p>
              <a:r>
                <a:rPr lang="en-ID" b="0" i="0" dirty="0">
                  <a:solidFill>
                    <a:srgbClr val="0000FF"/>
                  </a:solidFill>
                  <a:effectLst/>
                  <a:latin typeface="Verdana" panose="020B0604030504040204" pitchFamily="34" charset="0"/>
                </a:rPr>
                <a:t> wilayah di </a:t>
              </a:r>
              <a:r>
                <a:rPr lang="en-ID" b="0" i="0" dirty="0" err="1">
                  <a:solidFill>
                    <a:srgbClr val="0000FF"/>
                  </a:solidFill>
                  <a:effectLst/>
                  <a:latin typeface="Verdana" panose="020B0604030504040204" pitchFamily="34" charset="0"/>
                </a:rPr>
                <a:t>Jawa</a:t>
              </a:r>
              <a:r>
                <a:rPr lang="en-ID" b="0" i="0" dirty="0">
                  <a:solidFill>
                    <a:srgbClr val="0000FF"/>
                  </a:solidFill>
                  <a:effectLst/>
                  <a:latin typeface="Verdana" panose="020B0604030504040204" pitchFamily="34" charset="0"/>
                </a:rPr>
                <a:t> Barat</a:t>
              </a:r>
              <a:r>
                <a:rPr lang="en-ID" b="0" i="0" dirty="0">
                  <a:solidFill>
                    <a:srgbClr val="222222"/>
                  </a:solidFill>
                  <a:effectLst/>
                  <a:latin typeface="Verdana" panose="020B0604030504040204" pitchFamily="34" charset="0"/>
                </a:rPr>
                <a:t>.</a:t>
              </a:r>
              <a:endParaRPr lang="en-ID" dirty="0"/>
            </a:p>
          </p:txBody>
        </p:sp>
      </p:grpSp>
      <p:grpSp>
        <p:nvGrpSpPr>
          <p:cNvPr id="4" name="Group 3">
            <a:extLst>
              <a:ext uri="{FF2B5EF4-FFF2-40B4-BE49-F238E27FC236}">
                <a16:creationId xmlns:a16="http://schemas.microsoft.com/office/drawing/2014/main" id="{D472E559-8FC2-4924-9472-DB0E1B5E21CD}"/>
              </a:ext>
            </a:extLst>
          </p:cNvPr>
          <p:cNvGrpSpPr/>
          <p:nvPr/>
        </p:nvGrpSpPr>
        <p:grpSpPr>
          <a:xfrm>
            <a:off x="3995936" y="434581"/>
            <a:ext cx="4897439" cy="1691170"/>
            <a:chOff x="4139952" y="346283"/>
            <a:chExt cx="4753422" cy="1691170"/>
          </a:xfrm>
        </p:grpSpPr>
        <p:pic>
          <p:nvPicPr>
            <p:cNvPr id="8" name="Picture 7" descr="1.jpg">
              <a:extLst>
                <a:ext uri="{FF2B5EF4-FFF2-40B4-BE49-F238E27FC236}">
                  <a16:creationId xmlns:a16="http://schemas.microsoft.com/office/drawing/2014/main" id="{7907AFA4-EB61-4C09-97E1-782C41287CB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rcRect/>
            <a:stretch>
              <a:fillRect/>
            </a:stretch>
          </p:blipFill>
          <p:spPr bwMode="auto">
            <a:xfrm>
              <a:off x="4139952" y="346283"/>
              <a:ext cx="1791643" cy="1584176"/>
            </a:xfrm>
            <a:prstGeom prst="rect">
              <a:avLst/>
            </a:prstGeom>
            <a:noFill/>
            <a:ln w="9525">
              <a:noFill/>
              <a:miter lim="800000"/>
              <a:headEnd/>
              <a:tailEnd/>
            </a:ln>
          </p:spPr>
        </p:pic>
        <p:sp>
          <p:nvSpPr>
            <p:cNvPr id="7" name="Speech Bubble: Rectangle with Corners Rounded 6">
              <a:extLst>
                <a:ext uri="{FF2B5EF4-FFF2-40B4-BE49-F238E27FC236}">
                  <a16:creationId xmlns:a16="http://schemas.microsoft.com/office/drawing/2014/main" id="{CBBA3497-55BE-498A-A29C-9C843F0A8C58}"/>
                </a:ext>
              </a:extLst>
            </p:cNvPr>
            <p:cNvSpPr/>
            <p:nvPr/>
          </p:nvSpPr>
          <p:spPr>
            <a:xfrm>
              <a:off x="5931595" y="592408"/>
              <a:ext cx="2961779" cy="1445045"/>
            </a:xfrm>
            <a:prstGeom prst="wedgeRoundRectCallout">
              <a:avLst>
                <a:gd name="adj1" fmla="val -73549"/>
                <a:gd name="adj2" fmla="val -39174"/>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err="1">
                  <a:solidFill>
                    <a:srgbClr val="0000FF"/>
                  </a:solidFill>
                  <a:latin typeface="Arial" panose="020B0604020202020204" pitchFamily="34" charset="0"/>
                  <a:cs typeface="Arial" panose="020B0604020202020204" pitchFamily="34" charset="0"/>
                </a:rPr>
                <a:t>Ijin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bertanya</a:t>
              </a:r>
              <a:r>
                <a:rPr lang="en-US" sz="2200" dirty="0">
                  <a:solidFill>
                    <a:srgbClr val="0000FF"/>
                  </a:solidFill>
                  <a:latin typeface="Arial" panose="020B0604020202020204" pitchFamily="34" charset="0"/>
                  <a:cs typeface="Arial" panose="020B0604020202020204" pitchFamily="34" charset="0"/>
                </a:rPr>
                <a:t>:</a:t>
              </a:r>
            </a:p>
            <a:p>
              <a:r>
                <a:rPr lang="en-US" sz="2200" dirty="0" err="1">
                  <a:solidFill>
                    <a:srgbClr val="0000FF"/>
                  </a:solidFill>
                  <a:latin typeface="Arial" panose="020B0604020202020204" pitchFamily="34" charset="0"/>
                  <a:cs typeface="Arial" panose="020B0604020202020204" pitchFamily="34" charset="0"/>
                </a:rPr>
                <a:t>Bagaimana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cara</a:t>
              </a:r>
              <a:r>
                <a:rPr lang="en-US" sz="2200" dirty="0">
                  <a:solidFill>
                    <a:srgbClr val="0000FF"/>
                  </a:solidFill>
                  <a:latin typeface="Arial" panose="020B0604020202020204" pitchFamily="34" charset="0"/>
                  <a:cs typeface="Arial" panose="020B0604020202020204" pitchFamily="34" charset="0"/>
                </a:rPr>
                <a:t> agar </a:t>
              </a:r>
              <a:r>
                <a:rPr lang="en-US" sz="2200" dirty="0" err="1">
                  <a:solidFill>
                    <a:srgbClr val="0000FF"/>
                  </a:solidFill>
                  <a:latin typeface="Arial" panose="020B0604020202020204" pitchFamily="34" charset="0"/>
                  <a:cs typeface="Arial" panose="020B0604020202020204" pitchFamily="34" charset="0"/>
                </a:rPr>
                <a:t>siswa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belajar</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aktif</a:t>
              </a:r>
              <a:r>
                <a:rPr lang="en-US" sz="2200" dirty="0">
                  <a:solidFill>
                    <a:srgbClr val="0000FF"/>
                  </a:solidFill>
                  <a:latin typeface="Arial" panose="020B0604020202020204" pitchFamily="34" charset="0"/>
                  <a:cs typeface="Arial" panose="020B0604020202020204" pitchFamily="34" charset="0"/>
                </a:rPr>
                <a:t> ? </a:t>
              </a:r>
              <a:endParaRPr lang="en-ID" sz="2200" dirty="0">
                <a:solidFill>
                  <a:srgbClr val="0000FF"/>
                </a:solidFill>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5E10E2F5-2A5F-45A4-A53E-5F0B77C230C5}"/>
              </a:ext>
            </a:extLst>
          </p:cNvPr>
          <p:cNvGrpSpPr/>
          <p:nvPr/>
        </p:nvGrpSpPr>
        <p:grpSpPr>
          <a:xfrm>
            <a:off x="668430" y="2512601"/>
            <a:ext cx="7927652" cy="3906225"/>
            <a:chOff x="668430" y="2512601"/>
            <a:chExt cx="7927652" cy="3906225"/>
          </a:xfrm>
        </p:grpSpPr>
        <p:sp>
          <p:nvSpPr>
            <p:cNvPr id="9" name="Rounded Rectangular Callout 4">
              <a:extLst>
                <a:ext uri="{FF2B5EF4-FFF2-40B4-BE49-F238E27FC236}">
                  <a16:creationId xmlns:a16="http://schemas.microsoft.com/office/drawing/2014/main" id="{AD3360A0-7E0C-4547-8BCC-B0AFF237F64B}"/>
                </a:ext>
              </a:extLst>
            </p:cNvPr>
            <p:cNvSpPr/>
            <p:nvPr/>
          </p:nvSpPr>
          <p:spPr>
            <a:xfrm>
              <a:off x="3032386" y="2512601"/>
              <a:ext cx="5563696" cy="3906225"/>
            </a:xfrm>
            <a:prstGeom prst="wedgeRoundRectCallout">
              <a:avLst>
                <a:gd name="adj1" fmla="val -58905"/>
                <a:gd name="adj2" fmla="val 39146"/>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r>
                <a:rPr lang="en-US" sz="2200" dirty="0">
                  <a:solidFill>
                    <a:srgbClr val="A50021"/>
                  </a:solidFill>
                  <a:latin typeface="Arial" pitchFamily="34" charset="0"/>
                  <a:cs typeface="Arial" pitchFamily="34" charset="0"/>
                </a:rPr>
                <a:t>S</a:t>
              </a:r>
              <a:r>
                <a:rPr lang="id-ID" sz="2200" dirty="0">
                  <a:solidFill>
                    <a:srgbClr val="A50021"/>
                  </a:solidFill>
                  <a:latin typeface="Arial" pitchFamily="34" charset="0"/>
                  <a:cs typeface="Arial" pitchFamily="34" charset="0"/>
                </a:rPr>
                <a:t>aran agar </a:t>
              </a:r>
              <a:r>
                <a:rPr lang="en-US" sz="2200" dirty="0">
                  <a:solidFill>
                    <a:srgbClr val="C00000"/>
                  </a:solidFill>
                  <a:latin typeface="Arial" pitchFamily="34" charset="0"/>
                  <a:cs typeface="Arial" pitchFamily="34" charset="0"/>
                </a:rPr>
                <a:t>S</a:t>
              </a:r>
              <a:r>
                <a:rPr lang="id-ID" sz="2200" dirty="0">
                  <a:solidFill>
                    <a:srgbClr val="C00000"/>
                  </a:solidFill>
                  <a:latin typeface="Arial" pitchFamily="34" charset="0"/>
                  <a:cs typeface="Arial" pitchFamily="34" charset="0"/>
                </a:rPr>
                <a:t>iswa </a:t>
              </a:r>
              <a:r>
                <a:rPr lang="id-ID" sz="2200" dirty="0">
                  <a:solidFill>
                    <a:srgbClr val="A50021"/>
                  </a:solidFill>
                  <a:latin typeface="Arial" pitchFamily="34" charset="0"/>
                  <a:cs typeface="Arial" pitchFamily="34" charset="0"/>
                </a:rPr>
                <a:t>belajar aktif</a:t>
              </a:r>
              <a:endParaRPr lang="id-ID" sz="2200" dirty="0">
                <a:latin typeface="Arial" pitchFamily="34" charset="0"/>
                <a:cs typeface="Arial" pitchFamily="34" charset="0"/>
              </a:endParaRPr>
            </a:p>
            <a:p>
              <a:pPr>
                <a:buClr>
                  <a:srgbClr val="FF0000"/>
                </a:buClr>
                <a:buFont typeface="+mj-lt"/>
                <a:buAutoNum type="alphaLcPeriod"/>
              </a:pPr>
              <a:r>
                <a:rPr lang="id-ID" sz="2200" dirty="0">
                  <a:solidFill>
                    <a:srgbClr val="0033CC"/>
                  </a:solidFill>
                  <a:latin typeface="Arial" pitchFamily="34" charset="0"/>
                  <a:cs typeface="Arial" pitchFamily="34" charset="0"/>
                </a:rPr>
                <a:t>Dorong kontak antara siswa dan guru</a:t>
              </a:r>
              <a:endParaRPr lang="en-US" sz="2200" dirty="0">
                <a:solidFill>
                  <a:srgbClr val="0033CC"/>
                </a:solidFill>
                <a:latin typeface="Arial" pitchFamily="34" charset="0"/>
                <a:cs typeface="Arial" pitchFamily="34" charset="0"/>
              </a:endParaRPr>
            </a:p>
            <a:p>
              <a:pPr marL="266700" indent="-266700">
                <a:buClr>
                  <a:srgbClr val="FF0000"/>
                </a:buClr>
                <a:buFont typeface="+mj-lt"/>
                <a:buAutoNum type="alphaLcPeriod"/>
              </a:pPr>
              <a:r>
                <a:rPr lang="id-ID" sz="2200" dirty="0">
                  <a:solidFill>
                    <a:srgbClr val="0033CC"/>
                  </a:solidFill>
                  <a:latin typeface="Arial" pitchFamily="34" charset="0"/>
                  <a:cs typeface="Arial" pitchFamily="34" charset="0"/>
                </a:rPr>
                <a:t>Kembangkan </a:t>
              </a:r>
              <a:r>
                <a:rPr lang="en-US" sz="2200" dirty="0" err="1">
                  <a:solidFill>
                    <a:srgbClr val="0033CC"/>
                  </a:solidFill>
                  <a:latin typeface="Arial" pitchFamily="34" charset="0"/>
                  <a:cs typeface="Arial" pitchFamily="34" charset="0"/>
                </a:rPr>
                <a:t>komunikasi</a:t>
              </a:r>
              <a:r>
                <a:rPr lang="en-US" sz="2200" dirty="0">
                  <a:solidFill>
                    <a:srgbClr val="0033CC"/>
                  </a:solidFill>
                  <a:latin typeface="Arial" pitchFamily="34" charset="0"/>
                  <a:cs typeface="Arial" pitchFamily="34" charset="0"/>
                </a:rPr>
                <a:t> </a:t>
              </a:r>
              <a:r>
                <a:rPr lang="id-ID" sz="2200" dirty="0">
                  <a:solidFill>
                    <a:srgbClr val="0033CC"/>
                  </a:solidFill>
                  <a:latin typeface="Arial" pitchFamily="34" charset="0"/>
                  <a:cs typeface="Arial" pitchFamily="34" charset="0"/>
                </a:rPr>
                <a:t>timbal</a:t>
              </a:r>
              <a:r>
                <a:rPr lang="en-US" sz="2200" dirty="0">
                  <a:solidFill>
                    <a:srgbClr val="0033CC"/>
                  </a:solidFill>
                  <a:latin typeface="Arial" pitchFamily="34" charset="0"/>
                  <a:cs typeface="Arial" pitchFamily="34" charset="0"/>
                </a:rPr>
                <a:t>-</a:t>
              </a:r>
              <a:r>
                <a:rPr lang="id-ID" sz="2200" dirty="0">
                  <a:solidFill>
                    <a:srgbClr val="0033CC"/>
                  </a:solidFill>
                  <a:latin typeface="Arial" pitchFamily="34" charset="0"/>
                  <a:cs typeface="Arial" pitchFamily="34" charset="0"/>
                </a:rPr>
                <a:t>balik dan</a:t>
              </a:r>
              <a:r>
                <a:rPr lang="en-US" sz="2200" dirty="0">
                  <a:solidFill>
                    <a:srgbClr val="0033CC"/>
                  </a:solidFill>
                  <a:latin typeface="Arial" pitchFamily="34" charset="0"/>
                  <a:cs typeface="Arial" pitchFamily="34" charset="0"/>
                </a:rPr>
                <a:t> </a:t>
              </a:r>
              <a:r>
                <a:rPr lang="id-ID" sz="2200" dirty="0">
                  <a:solidFill>
                    <a:srgbClr val="0033CC"/>
                  </a:solidFill>
                  <a:latin typeface="Arial" pitchFamily="34" charset="0"/>
                  <a:cs typeface="Arial" pitchFamily="34" charset="0"/>
                </a:rPr>
                <a:t>kooperatif di antara siswa; </a:t>
              </a:r>
              <a:endParaRPr lang="en-US" sz="2200" dirty="0">
                <a:solidFill>
                  <a:srgbClr val="0033CC"/>
                </a:solidFill>
                <a:latin typeface="Arial" pitchFamily="34" charset="0"/>
                <a:cs typeface="Arial" pitchFamily="34" charset="0"/>
              </a:endParaRPr>
            </a:p>
            <a:p>
              <a:pPr>
                <a:buClr>
                  <a:srgbClr val="FF0000"/>
                </a:buClr>
                <a:buFont typeface="+mj-lt"/>
                <a:buAutoNum type="alphaLcPeriod"/>
              </a:pPr>
              <a:r>
                <a:rPr lang="id-ID" sz="2200" dirty="0">
                  <a:solidFill>
                    <a:srgbClr val="0033CC"/>
                  </a:solidFill>
                  <a:latin typeface="Arial" pitchFamily="34" charset="0"/>
                  <a:cs typeface="Arial" pitchFamily="34" charset="0"/>
                </a:rPr>
                <a:t>Gunakan teknik belajar aktif </a:t>
              </a:r>
              <a:endParaRPr lang="en-US" sz="2200" dirty="0">
                <a:solidFill>
                  <a:srgbClr val="0033CC"/>
                </a:solidFill>
                <a:latin typeface="Arial" pitchFamily="34" charset="0"/>
                <a:cs typeface="Arial" pitchFamily="34" charset="0"/>
              </a:endParaRPr>
            </a:p>
            <a:p>
              <a:pPr>
                <a:buClr>
                  <a:srgbClr val="FF0000"/>
                </a:buClr>
                <a:buFont typeface="+mj-lt"/>
                <a:buAutoNum type="alphaLcPeriod"/>
              </a:pPr>
              <a:r>
                <a:rPr lang="id-ID" sz="2200" dirty="0">
                  <a:solidFill>
                    <a:srgbClr val="0033CC"/>
                  </a:solidFill>
                  <a:latin typeface="Arial" pitchFamily="34" charset="0"/>
                  <a:cs typeface="Arial" pitchFamily="34" charset="0"/>
                </a:rPr>
                <a:t> </a:t>
              </a:r>
              <a:r>
                <a:rPr lang="id-ID" sz="2200" dirty="0">
                  <a:solidFill>
                    <a:srgbClr val="FF0000"/>
                  </a:solidFill>
                  <a:latin typeface="Arial" pitchFamily="34" charset="0"/>
                  <a:cs typeface="Arial" pitchFamily="34" charset="0"/>
                </a:rPr>
                <a:t>Berikan umpan balik tepat waktu,  </a:t>
              </a:r>
              <a:endParaRPr lang="en-US" sz="2200" dirty="0">
                <a:solidFill>
                  <a:srgbClr val="FF0000"/>
                </a:solidFill>
                <a:latin typeface="Arial" pitchFamily="34" charset="0"/>
                <a:cs typeface="Arial" pitchFamily="34" charset="0"/>
              </a:endParaRPr>
            </a:p>
            <a:p>
              <a:pPr>
                <a:buClr>
                  <a:srgbClr val="FF0000"/>
                </a:buClr>
                <a:buFont typeface="+mj-lt"/>
                <a:buAutoNum type="alphaLcPeriod"/>
              </a:pPr>
              <a:r>
                <a:rPr lang="en-US" sz="2200" dirty="0">
                  <a:solidFill>
                    <a:srgbClr val="FF0000"/>
                  </a:solidFill>
                  <a:latin typeface="Arial" pitchFamily="34" charset="0"/>
                  <a:cs typeface="Arial" pitchFamily="34" charset="0"/>
                </a:rPr>
                <a:t> </a:t>
              </a:r>
              <a:r>
                <a:rPr lang="id-ID" sz="2200" dirty="0">
                  <a:solidFill>
                    <a:srgbClr val="FF0000"/>
                  </a:solidFill>
                  <a:latin typeface="Arial" pitchFamily="34" charset="0"/>
                  <a:cs typeface="Arial" pitchFamily="34" charset="0"/>
                </a:rPr>
                <a:t>Pusatkan waktu pada tugas </a:t>
              </a:r>
            </a:p>
            <a:p>
              <a:pPr marL="266700" indent="-266700">
                <a:buClr>
                  <a:srgbClr val="FF0000"/>
                </a:buClr>
              </a:pPr>
              <a:r>
                <a:rPr lang="en-US" sz="2200" dirty="0">
                  <a:solidFill>
                    <a:srgbClr val="FF0000"/>
                  </a:solidFill>
                  <a:latin typeface="Arial" pitchFamily="34" charset="0"/>
                  <a:cs typeface="Arial" pitchFamily="34" charset="0"/>
                </a:rPr>
                <a:t>f</a:t>
              </a:r>
              <a:r>
                <a:rPr lang="id-ID" sz="2200" dirty="0">
                  <a:solidFill>
                    <a:srgbClr val="FF0000"/>
                  </a:solidFill>
                  <a:latin typeface="Arial" pitchFamily="34" charset="0"/>
                  <a:cs typeface="Arial" pitchFamily="34" charset="0"/>
                </a:rPr>
                <a:t>. Komunikasikan ekspektasi yang tinggi </a:t>
              </a:r>
            </a:p>
            <a:p>
              <a:pPr marL="271463" indent="-271463">
                <a:buClr>
                  <a:srgbClr val="FF0000"/>
                </a:buClr>
              </a:pPr>
              <a:r>
                <a:rPr lang="en-US" sz="2200" dirty="0">
                  <a:solidFill>
                    <a:srgbClr val="FF0000"/>
                  </a:solidFill>
                  <a:latin typeface="Arial" pitchFamily="34" charset="0"/>
                  <a:cs typeface="Arial" pitchFamily="34" charset="0"/>
                </a:rPr>
                <a:t>g.</a:t>
              </a:r>
              <a:r>
                <a:rPr lang="id-ID" sz="2200" dirty="0">
                  <a:solidFill>
                    <a:srgbClr val="FF0000"/>
                  </a:solidFill>
                  <a:latin typeface="Arial" pitchFamily="34" charset="0"/>
                  <a:cs typeface="Arial" pitchFamily="34" charset="0"/>
                </a:rPr>
                <a:t>Hargai beragam bakat dan perbedaan cara belajar</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siswa</a:t>
              </a:r>
              <a:endParaRPr lang="en-US" sz="2200" dirty="0">
                <a:solidFill>
                  <a:srgbClr val="FF0000"/>
                </a:solidFill>
                <a:latin typeface="Arial" pitchFamily="34" charset="0"/>
                <a:cs typeface="Arial" pitchFamily="34" charset="0"/>
              </a:endParaRPr>
            </a:p>
          </p:txBody>
        </p:sp>
        <p:pic>
          <p:nvPicPr>
            <p:cNvPr id="12" name="Picture 11" descr="Hasil gambar untuk gambar kartun belajar trigonometri">
              <a:extLst>
                <a:ext uri="{FF2B5EF4-FFF2-40B4-BE49-F238E27FC236}">
                  <a16:creationId xmlns:a16="http://schemas.microsoft.com/office/drawing/2014/main" id="{80647C1E-7ACF-448E-82FB-F989CC21A4AD}"/>
                </a:ext>
              </a:extLst>
            </p:cNvPr>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68430" y="4849245"/>
              <a:ext cx="1613485" cy="1569581"/>
            </a:xfrm>
            <a:prstGeom prst="rect">
              <a:avLst/>
            </a:prstGeom>
            <a:noFill/>
            <a:ln>
              <a:solidFill>
                <a:srgbClr val="FF0000"/>
              </a:solidFill>
            </a:ln>
          </p:spPr>
        </p:pic>
        <p:pic>
          <p:nvPicPr>
            <p:cNvPr id="10" name="Picture 9" descr="Hasil gambar untuk pasti bisa">
              <a:extLst>
                <a:ext uri="{FF2B5EF4-FFF2-40B4-BE49-F238E27FC236}">
                  <a16:creationId xmlns:a16="http://schemas.microsoft.com/office/drawing/2014/main" id="{9CD963B4-0805-4F39-87CE-C4B818F5397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83568" y="3204843"/>
              <a:ext cx="1613485" cy="152030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peech Bubble: Rectangle with Corners Rounded 20">
            <a:extLst>
              <a:ext uri="{FF2B5EF4-FFF2-40B4-BE49-F238E27FC236}">
                <a16:creationId xmlns:a16="http://schemas.microsoft.com/office/drawing/2014/main" id="{CF7264A9-A85D-43B2-9D58-617270748F17}"/>
              </a:ext>
            </a:extLst>
          </p:cNvPr>
          <p:cNvSpPr/>
          <p:nvPr/>
        </p:nvSpPr>
        <p:spPr>
          <a:xfrm>
            <a:off x="3767015" y="1107414"/>
            <a:ext cx="4690864" cy="1138555"/>
          </a:xfrm>
          <a:prstGeom prst="wedgeRoundRectCallout">
            <a:avLst>
              <a:gd name="adj1" fmla="val -36610"/>
              <a:gd name="adj2" fmla="val 75407"/>
              <a:gd name="adj3" fmla="val 16667"/>
            </a:avLst>
          </a:prstGeom>
          <a:solidFill>
            <a:srgbClr val="CCFFCC"/>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006600"/>
              </a:solidFill>
              <a:latin typeface="Arial" pitchFamily="34" charset="0"/>
              <a:cs typeface="Arial" pitchFamily="34" charset="0"/>
            </a:endParaRPr>
          </a:p>
          <a:p>
            <a:endParaRPr lang="en-US" sz="2400" dirty="0">
              <a:solidFill>
                <a:srgbClr val="006600"/>
              </a:solidFill>
              <a:latin typeface="Arial" pitchFamily="34" charset="0"/>
              <a:cs typeface="Arial" pitchFamily="34" charset="0"/>
            </a:endParaRPr>
          </a:p>
          <a:p>
            <a:r>
              <a:rPr lang="en-US" sz="2200" dirty="0">
                <a:solidFill>
                  <a:srgbClr val="006600"/>
                </a:solidFill>
                <a:latin typeface="Arial" pitchFamily="34" charset="0"/>
                <a:cs typeface="Arial" pitchFamily="34" charset="0"/>
              </a:rPr>
              <a:t>Mari </a:t>
            </a:r>
            <a:r>
              <a:rPr lang="en-US" sz="2200" dirty="0" err="1">
                <a:solidFill>
                  <a:srgbClr val="006600"/>
                </a:solidFill>
                <a:latin typeface="Arial" pitchFamily="34" charset="0"/>
                <a:cs typeface="Arial" pitchFamily="34" charset="0"/>
              </a:rPr>
              <a:t>kita</a:t>
            </a:r>
            <a:r>
              <a:rPr lang="en-US" sz="2200" dirty="0">
                <a:solidFill>
                  <a:srgbClr val="006600"/>
                </a:solidFill>
                <a:latin typeface="Arial" pitchFamily="34" charset="0"/>
                <a:cs typeface="Arial" pitchFamily="34" charset="0"/>
              </a:rPr>
              <a:t> </a:t>
            </a:r>
            <a:r>
              <a:rPr lang="en-US" sz="2200" dirty="0" err="1">
                <a:solidFill>
                  <a:srgbClr val="006600"/>
                </a:solidFill>
                <a:latin typeface="Arial" pitchFamily="34" charset="0"/>
                <a:cs typeface="Arial" pitchFamily="34" charset="0"/>
              </a:rPr>
              <a:t>diskusikan</a:t>
            </a:r>
            <a:r>
              <a:rPr lang="en-US" sz="2200" dirty="0">
                <a:solidFill>
                  <a:srgbClr val="006600"/>
                </a:solidFill>
                <a:latin typeface="Arial" pitchFamily="34" charset="0"/>
                <a:cs typeface="Arial" pitchFamily="34" charset="0"/>
              </a:rPr>
              <a:t> </a:t>
            </a:r>
            <a:r>
              <a:rPr lang="en-US" sz="2200" dirty="0" err="1">
                <a:solidFill>
                  <a:srgbClr val="006600"/>
                </a:solidFill>
                <a:latin typeface="Arial" pitchFamily="34" charset="0"/>
                <a:cs typeface="Arial" pitchFamily="34" charset="0"/>
              </a:rPr>
              <a:t>makna</a:t>
            </a:r>
            <a:r>
              <a:rPr lang="en-US" sz="2200" dirty="0">
                <a:solidFill>
                  <a:srgbClr val="006600"/>
                </a:solidFill>
                <a:latin typeface="Arial" pitchFamily="34" charset="0"/>
                <a:cs typeface="Arial" pitchFamily="34" charset="0"/>
              </a:rPr>
              <a:t> </a:t>
            </a:r>
            <a:r>
              <a:rPr lang="en-US" sz="2200" dirty="0">
                <a:solidFill>
                  <a:srgbClr val="800000"/>
                </a:solidFill>
                <a:latin typeface="Arial" panose="020B0604020202020204" pitchFamily="34" charset="0"/>
                <a:ea typeface="Times New Roman" panose="02020603050405020304" pitchFamily="18" charset="0"/>
                <a:cs typeface="Times New Roman" panose="02020603050405020304" pitchFamily="18" charset="0"/>
              </a:rPr>
              <a:t>CPL S2 Pendidikan </a:t>
            </a:r>
            <a:r>
              <a:rPr lang="en-US" sz="2200" dirty="0" err="1">
                <a:solidFill>
                  <a:srgbClr val="800000"/>
                </a:solidFill>
                <a:latin typeface="Arial" panose="020B0604020202020204" pitchFamily="34" charset="0"/>
                <a:ea typeface="Times New Roman" panose="02020603050405020304" pitchFamily="18" charset="0"/>
                <a:cs typeface="Times New Roman" panose="02020603050405020304" pitchFamily="18" charset="0"/>
              </a:rPr>
              <a:t>Matematika</a:t>
            </a:r>
            <a:r>
              <a:rPr lang="en-US" sz="2200" dirty="0">
                <a:solidFill>
                  <a:srgbClr val="800000"/>
                </a:solidFill>
                <a:latin typeface="Arial" panose="020B0604020202020204" pitchFamily="34" charset="0"/>
                <a:ea typeface="Times New Roman" panose="02020603050405020304" pitchFamily="18" charset="0"/>
                <a:cs typeface="Times New Roman" panose="02020603050405020304" pitchFamily="18" charset="0"/>
              </a:rPr>
              <a:t> dan </a:t>
            </a:r>
            <a:endParaRPr lang="en-US" sz="2200" dirty="0">
              <a:solidFill>
                <a:srgbClr val="006600"/>
              </a:solidFill>
              <a:latin typeface="Arial" pitchFamily="34" charset="0"/>
              <a:cs typeface="Arial" pitchFamily="34" charset="0"/>
            </a:endParaRPr>
          </a:p>
          <a:p>
            <a:pPr algn="ctr"/>
            <a:r>
              <a:rPr lang="en-US" sz="2200" dirty="0">
                <a:solidFill>
                  <a:srgbClr val="800000"/>
                </a:solidFill>
                <a:latin typeface="Arial" panose="020B0604020202020204" pitchFamily="34" charset="0"/>
                <a:ea typeface="Times New Roman" panose="02020603050405020304" pitchFamily="18" charset="0"/>
                <a:cs typeface="Times New Roman" panose="02020603050405020304" pitchFamily="18" charset="0"/>
              </a:rPr>
              <a:t>CPMK PBM</a:t>
            </a:r>
          </a:p>
          <a:p>
            <a:pPr algn="ctr"/>
            <a:endParaRPr lang="en-US" dirty="0">
              <a:solidFill>
                <a:srgbClr val="800000"/>
              </a:solidFill>
              <a:latin typeface="Arial" panose="020B0604020202020204" pitchFamily="34" charset="0"/>
              <a:cs typeface="Times New Roman" panose="02020603050405020304" pitchFamily="18" charset="0"/>
            </a:endParaRPr>
          </a:p>
          <a:p>
            <a:pPr algn="ctr"/>
            <a:endParaRPr lang="en-ID" dirty="0"/>
          </a:p>
        </p:txBody>
      </p:sp>
      <p:grpSp>
        <p:nvGrpSpPr>
          <p:cNvPr id="5" name="Group 4">
            <a:extLst>
              <a:ext uri="{FF2B5EF4-FFF2-40B4-BE49-F238E27FC236}">
                <a16:creationId xmlns:a16="http://schemas.microsoft.com/office/drawing/2014/main" id="{CFFC670A-05E5-4D27-853C-59CB68223A73}"/>
              </a:ext>
            </a:extLst>
          </p:cNvPr>
          <p:cNvGrpSpPr/>
          <p:nvPr/>
        </p:nvGrpSpPr>
        <p:grpSpPr>
          <a:xfrm>
            <a:off x="901286" y="83363"/>
            <a:ext cx="5830954" cy="2039795"/>
            <a:chOff x="611560" y="159921"/>
            <a:chExt cx="5763161" cy="2039795"/>
          </a:xfrm>
        </p:grpSpPr>
        <p:pic>
          <p:nvPicPr>
            <p:cNvPr id="1026" name="Picture 2">
              <a:extLst>
                <a:ext uri="{FF2B5EF4-FFF2-40B4-BE49-F238E27FC236}">
                  <a16:creationId xmlns:a16="http://schemas.microsoft.com/office/drawing/2014/main" id="{92D73E4B-538E-42C8-81C9-171FD42CB6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59921"/>
              <a:ext cx="2602632" cy="20397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D684B0-21F7-4CCA-9A69-86E1362E955F}"/>
                </a:ext>
              </a:extLst>
            </p:cNvPr>
            <p:cNvSpPr txBox="1"/>
            <p:nvPr/>
          </p:nvSpPr>
          <p:spPr>
            <a:xfrm>
              <a:off x="3385547" y="259447"/>
              <a:ext cx="2989174" cy="707886"/>
            </a:xfrm>
            <a:prstGeom prst="rect">
              <a:avLst/>
            </a:prstGeom>
            <a:noFill/>
          </p:spPr>
          <p:txBody>
            <a:bodyPr wrap="square" rtlCol="0">
              <a:spAutoFit/>
            </a:bodyPr>
            <a:lstStyle/>
            <a:p>
              <a:r>
                <a:rPr lang="en-US" sz="2000" dirty="0" err="1">
                  <a:solidFill>
                    <a:srgbClr val="0000FF"/>
                  </a:solidFill>
                  <a:latin typeface="Arial" panose="020B0604020202020204" pitchFamily="34" charset="0"/>
                  <a:cs typeface="Arial" panose="020B0604020202020204" pitchFamily="34" charset="0"/>
                </a:rPr>
                <a:t>Upacara</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Wisuda</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lulusan</a:t>
              </a:r>
              <a:r>
                <a:rPr lang="en-US" sz="2000" dirty="0">
                  <a:solidFill>
                    <a:srgbClr val="0000FF"/>
                  </a:solidFill>
                  <a:latin typeface="Arial" panose="020B0604020202020204" pitchFamily="34" charset="0"/>
                  <a:cs typeface="Arial" panose="020B0604020202020204" pitchFamily="34" charset="0"/>
                </a:rPr>
                <a:t> S1  dan S2 </a:t>
              </a:r>
              <a:r>
                <a:rPr lang="en-US" sz="2000" dirty="0" err="1">
                  <a:solidFill>
                    <a:srgbClr val="0000FF"/>
                  </a:solidFill>
                  <a:latin typeface="Arial" panose="020B0604020202020204" pitchFamily="34" charset="0"/>
                  <a:cs typeface="Arial" panose="020B0604020202020204" pitchFamily="34" charset="0"/>
                </a:rPr>
                <a:t>tahun</a:t>
              </a:r>
              <a:r>
                <a:rPr lang="en-US" sz="2000" dirty="0">
                  <a:solidFill>
                    <a:srgbClr val="0000FF"/>
                  </a:solidFill>
                  <a:latin typeface="Arial" panose="020B0604020202020204" pitchFamily="34" charset="0"/>
                  <a:cs typeface="Arial" panose="020B0604020202020204" pitchFamily="34" charset="0"/>
                </a:rPr>
                <a:t> 2019</a:t>
              </a:r>
              <a:endParaRPr lang="en-ID" sz="2000" dirty="0">
                <a:solidFill>
                  <a:srgbClr val="0000FF"/>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2B4DF020-E029-4C57-9C9A-BAA3FB1420CD}"/>
              </a:ext>
            </a:extLst>
          </p:cNvPr>
          <p:cNvGrpSpPr/>
          <p:nvPr/>
        </p:nvGrpSpPr>
        <p:grpSpPr>
          <a:xfrm>
            <a:off x="168086" y="2708920"/>
            <a:ext cx="8807828" cy="3606894"/>
            <a:chOff x="114628" y="2414394"/>
            <a:chExt cx="8807828" cy="4141603"/>
          </a:xfrm>
        </p:grpSpPr>
        <p:sp>
          <p:nvSpPr>
            <p:cNvPr id="2" name="TextBox 1">
              <a:extLst>
                <a:ext uri="{FF2B5EF4-FFF2-40B4-BE49-F238E27FC236}">
                  <a16:creationId xmlns:a16="http://schemas.microsoft.com/office/drawing/2014/main" id="{AF3C675A-4684-4450-B2AE-C6B9E6D432EF}"/>
                </a:ext>
              </a:extLst>
            </p:cNvPr>
            <p:cNvSpPr txBox="1"/>
            <p:nvPr/>
          </p:nvSpPr>
          <p:spPr>
            <a:xfrm>
              <a:off x="6058989" y="3126257"/>
              <a:ext cx="2832000" cy="635566"/>
            </a:xfrm>
            <a:prstGeom prst="rect">
              <a:avLst/>
            </a:prstGeom>
            <a:noFill/>
          </p:spPr>
          <p:txBody>
            <a:bodyPr wrap="square" rtlCol="0">
              <a:spAutoFit/>
            </a:bodyPr>
            <a:lstStyle/>
            <a:p>
              <a:r>
                <a:rPr lang="en-US" sz="2000" b="1" dirty="0">
                  <a:solidFill>
                    <a:srgbClr val="FF0000"/>
                  </a:solidFill>
                  <a:latin typeface="Arial" pitchFamily="34" charset="0"/>
                  <a:cs typeface="Arial" pitchFamily="34" charset="0"/>
                </a:rPr>
                <a:t>:</a:t>
              </a:r>
              <a:endParaRPr lang="en-ID" sz="2000" dirty="0"/>
            </a:p>
          </p:txBody>
        </p:sp>
        <p:sp>
          <p:nvSpPr>
            <p:cNvPr id="23" name="Flowchart: Stored Data 22">
              <a:extLst>
                <a:ext uri="{FF2B5EF4-FFF2-40B4-BE49-F238E27FC236}">
                  <a16:creationId xmlns:a16="http://schemas.microsoft.com/office/drawing/2014/main" id="{D1AEE2FF-10C1-4F0F-B4A4-393AE9B3BF79}"/>
                </a:ext>
              </a:extLst>
            </p:cNvPr>
            <p:cNvSpPr/>
            <p:nvPr/>
          </p:nvSpPr>
          <p:spPr>
            <a:xfrm>
              <a:off x="114628" y="2418355"/>
              <a:ext cx="7950718" cy="3962974"/>
            </a:xfrm>
            <a:prstGeom prst="flowChartOnlineStorage">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TextBox 23">
              <a:extLst>
                <a:ext uri="{FF2B5EF4-FFF2-40B4-BE49-F238E27FC236}">
                  <a16:creationId xmlns:a16="http://schemas.microsoft.com/office/drawing/2014/main" id="{1D3A79EE-6180-4ECC-BE03-880ECB5D6E2F}"/>
                </a:ext>
              </a:extLst>
            </p:cNvPr>
            <p:cNvSpPr txBox="1"/>
            <p:nvPr/>
          </p:nvSpPr>
          <p:spPr>
            <a:xfrm>
              <a:off x="647564" y="2470398"/>
              <a:ext cx="6120680" cy="2956322"/>
            </a:xfrm>
            <a:prstGeom prst="rect">
              <a:avLst/>
            </a:prstGeom>
            <a:noFill/>
          </p:spPr>
          <p:txBody>
            <a:bodyPr wrap="square" rtlCol="0">
              <a:spAutoFit/>
            </a:bodyPr>
            <a:lstStyle/>
            <a:p>
              <a:pPr>
                <a:lnSpc>
                  <a:spcPct val="115000"/>
                </a:lnSpc>
                <a:spcAft>
                  <a:spcPts val="1000"/>
                </a:spcAft>
              </a:pPr>
              <a:r>
                <a:rPr lang="en-US" sz="24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CPL S2 Pendidikan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Matematika</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adalah</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Capaian</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Pembelajaran</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dalam</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aspek</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Sikap</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Pengetahuan</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dan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Keterampilan</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Umum</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dan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Khusus</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yang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harus</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dimiliki</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lulusan</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S2 Pendidikan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Matematika</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secara</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menyeluruh</a:t>
              </a:r>
              <a:endParaRPr lang="en-ID" sz="2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CPMK MK PBM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adalah</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Capaian</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Pembelajaran</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khusus</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dalam</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MK Proses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Berpikir</a:t>
              </a:r>
              <a:r>
                <a:rPr lang="en-US" sz="2200" dirty="0">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800000"/>
                  </a:solidFill>
                  <a:effectLst/>
                  <a:latin typeface="Arial" panose="020B0604020202020204" pitchFamily="34" charset="0"/>
                  <a:ea typeface="Times New Roman" panose="02020603050405020304" pitchFamily="18" charset="0"/>
                  <a:cs typeface="Times New Roman" panose="02020603050405020304" pitchFamily="18" charset="0"/>
                </a:rPr>
                <a:t>Matematika</a:t>
              </a:r>
              <a:endParaRPr lang="en-ID" sz="2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4" name="Picture 4" descr="Gambar terkait">
              <a:extLst>
                <a:ext uri="{FF2B5EF4-FFF2-40B4-BE49-F238E27FC236}">
                  <a16:creationId xmlns:a16="http://schemas.microsoft.com/office/drawing/2014/main" id="{35CA28B8-7C0C-4271-862B-BF193DB072C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474989" y="5257267"/>
              <a:ext cx="1436295" cy="129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a:extLst>
                <a:ext uri="{FF2B5EF4-FFF2-40B4-BE49-F238E27FC236}">
                  <a16:creationId xmlns:a16="http://schemas.microsoft.com/office/drawing/2014/main" id="{74D613EB-444A-47FF-B3DF-F1651A5712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7432"/>
            <a:stretch>
              <a:fillRect/>
            </a:stretch>
          </p:blipFill>
          <p:spPr bwMode="auto">
            <a:xfrm>
              <a:off x="7385296" y="3762756"/>
              <a:ext cx="1537160" cy="14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B89DC495-4020-48D5-A041-D483D2C65DDD}"/>
                </a:ext>
              </a:extLst>
            </p:cNvPr>
            <p:cNvPicPr/>
            <p:nvPr/>
          </p:nvPicPr>
          <p:blipFill>
            <a:blip r:embed="rId6">
              <a:extLst>
                <a:ext uri="{28A0092B-C50C-407E-A947-70E740481C1C}">
                  <a14:useLocalDpi xmlns:a14="http://schemas.microsoft.com/office/drawing/2010/main" val="0"/>
                </a:ext>
              </a:extLst>
            </a:blip>
            <a:stretch>
              <a:fillRect/>
            </a:stretch>
          </p:blipFill>
          <p:spPr>
            <a:xfrm>
              <a:off x="7347656" y="2414394"/>
              <a:ext cx="1574800" cy="1347430"/>
            </a:xfrm>
            <a:prstGeom prst="rect">
              <a:avLst/>
            </a:prstGeom>
          </p:spPr>
        </p:pic>
      </p:grpSp>
    </p:spTree>
    <p:extLst>
      <p:ext uri="{BB962C8B-B14F-4D97-AF65-F5344CB8AC3E}">
        <p14:creationId xmlns:p14="http://schemas.microsoft.com/office/powerpoint/2010/main" val="3805133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E0D5B11-F844-4778-A05E-557A3F921DF5}"/>
              </a:ext>
            </a:extLst>
          </p:cNvPr>
          <p:cNvGrpSpPr/>
          <p:nvPr/>
        </p:nvGrpSpPr>
        <p:grpSpPr>
          <a:xfrm>
            <a:off x="255442" y="369852"/>
            <a:ext cx="8163148" cy="2747619"/>
            <a:chOff x="255442" y="369852"/>
            <a:chExt cx="8163148" cy="2747619"/>
          </a:xfrm>
        </p:grpSpPr>
        <p:sp>
          <p:nvSpPr>
            <p:cNvPr id="14" name="Rounded Rectangular Callout 13"/>
            <p:cNvSpPr/>
            <p:nvPr/>
          </p:nvSpPr>
          <p:spPr>
            <a:xfrm>
              <a:off x="3563888" y="369852"/>
              <a:ext cx="4854702" cy="1964343"/>
            </a:xfrm>
            <a:prstGeom prst="wedgeRoundRectCallout">
              <a:avLst>
                <a:gd name="adj1" fmla="val -42741"/>
                <a:gd name="adj2" fmla="val 70448"/>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id-ID" sz="2400" b="1" dirty="0">
                <a:solidFill>
                  <a:srgbClr val="FF0000"/>
                </a:solidFill>
                <a:latin typeface="Arial" pitchFamily="34" charset="0"/>
                <a:cs typeface="Arial" pitchFamily="34" charset="0"/>
              </a:endParaRPr>
            </a:p>
            <a:p>
              <a:r>
                <a:rPr lang="en-US" sz="2200" dirty="0" err="1">
                  <a:solidFill>
                    <a:srgbClr val="FF0000"/>
                  </a:solidFill>
                  <a:latin typeface="Arial" panose="020B0604020202020204" pitchFamily="34" charset="0"/>
                  <a:cs typeface="Arial" panose="020B0604020202020204" pitchFamily="34" charset="0"/>
                </a:rPr>
                <a:t>Sebelum</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kita</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akhiri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pertemuan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kita</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hari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ini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kita</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susun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dulu</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rangkuman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butir-butir</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esensial</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tentang</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Hakekat</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Matematis</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Pemahaman</a:t>
              </a:r>
              <a:r>
                <a:rPr lang="en-US" sz="2200" dirty="0">
                  <a:solidFill>
                    <a:srgbClr val="FF0000"/>
                  </a:solidFill>
                  <a:latin typeface="Arial" panose="020B0604020202020204" pitchFamily="34" charset="0"/>
                  <a:cs typeface="Arial" panose="020B0604020202020204" pitchFamily="34" charset="0"/>
                </a:rPr>
                <a:t> dan </a:t>
              </a:r>
              <a:r>
                <a:rPr lang="en-US" sz="2200" dirty="0" err="1">
                  <a:solidFill>
                    <a:srgbClr val="FF0000"/>
                  </a:solidFill>
                  <a:latin typeface="Arial" panose="020B0604020202020204" pitchFamily="34" charset="0"/>
                  <a:cs typeface="Arial" panose="020B0604020202020204" pitchFamily="34" charset="0"/>
                </a:rPr>
                <a:t>Komunikasi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matematis</a:t>
              </a:r>
              <a:r>
                <a:rPr lang="en-US" sz="2200" dirty="0">
                  <a:solidFill>
                    <a:srgbClr val="FF0000"/>
                  </a:solidFill>
                  <a:latin typeface="Arial" panose="020B0604020202020204" pitchFamily="34" charset="0"/>
                  <a:cs typeface="Arial" panose="020B0604020202020204" pitchFamily="34" charset="0"/>
                </a:rPr>
                <a:t>.</a:t>
              </a:r>
              <a:endParaRPr lang="en-ID" sz="2200" dirty="0">
                <a:solidFill>
                  <a:srgbClr val="FF0000"/>
                </a:solidFill>
                <a:latin typeface="Arial" panose="020B0604020202020204" pitchFamily="34" charset="0"/>
                <a:cs typeface="Arial" panose="020B0604020202020204" pitchFamily="34" charset="0"/>
              </a:endParaRPr>
            </a:p>
            <a:p>
              <a:endParaRPr lang="id-ID" sz="2200" b="1" dirty="0">
                <a:solidFill>
                  <a:srgbClr val="FF0000"/>
                </a:solidFill>
                <a:latin typeface="Arial" pitchFamily="34" charset="0"/>
                <a:cs typeface="Arial" pitchFamily="34" charset="0"/>
              </a:endParaRPr>
            </a:p>
            <a:p>
              <a:endParaRPr lang="id-ID" sz="2400" b="1" dirty="0">
                <a:solidFill>
                  <a:srgbClr val="FF0000"/>
                </a:solidFill>
                <a:latin typeface="Arial" pitchFamily="34" charset="0"/>
                <a:cs typeface="Arial" pitchFamily="34" charset="0"/>
              </a:endParaRPr>
            </a:p>
          </p:txBody>
        </p:sp>
        <p:grpSp>
          <p:nvGrpSpPr>
            <p:cNvPr id="4" name="Group 3">
              <a:extLst>
                <a:ext uri="{FF2B5EF4-FFF2-40B4-BE49-F238E27FC236}">
                  <a16:creationId xmlns:a16="http://schemas.microsoft.com/office/drawing/2014/main" id="{175F9D8D-F6B4-45C0-84EF-9AAEDCD20E54}"/>
                </a:ext>
              </a:extLst>
            </p:cNvPr>
            <p:cNvGrpSpPr/>
            <p:nvPr/>
          </p:nvGrpSpPr>
          <p:grpSpPr>
            <a:xfrm>
              <a:off x="255442" y="369852"/>
              <a:ext cx="3482117" cy="2747619"/>
              <a:chOff x="213600" y="193430"/>
              <a:chExt cx="3885187" cy="2924041"/>
            </a:xfrm>
          </p:grpSpPr>
          <p:pic>
            <p:nvPicPr>
              <p:cNvPr id="10" name="Picture 9">
                <a:extLst>
                  <a:ext uri="{FF2B5EF4-FFF2-40B4-BE49-F238E27FC236}">
                    <a16:creationId xmlns:a16="http://schemas.microsoft.com/office/drawing/2014/main" id="{3C3AF41D-8E6F-427D-B9FE-2EE610F0796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3430"/>
                <a:ext cx="2746648" cy="2123579"/>
              </a:xfrm>
              <a:prstGeom prst="rect">
                <a:avLst/>
              </a:prstGeom>
              <a:noFill/>
              <a:ln>
                <a:noFill/>
              </a:ln>
            </p:spPr>
          </p:pic>
          <p:sp>
            <p:nvSpPr>
              <p:cNvPr id="2" name="TextBox 1">
                <a:extLst>
                  <a:ext uri="{FF2B5EF4-FFF2-40B4-BE49-F238E27FC236}">
                    <a16:creationId xmlns:a16="http://schemas.microsoft.com/office/drawing/2014/main" id="{6FE5DB26-4181-4D5D-94D6-14377D9AA79C}"/>
                  </a:ext>
                </a:extLst>
              </p:cNvPr>
              <p:cNvSpPr txBox="1"/>
              <p:nvPr/>
            </p:nvSpPr>
            <p:spPr>
              <a:xfrm>
                <a:off x="213600" y="2194141"/>
                <a:ext cx="3885187" cy="923330"/>
              </a:xfrm>
              <a:prstGeom prst="rect">
                <a:avLst/>
              </a:prstGeom>
              <a:noFill/>
            </p:spPr>
            <p:txBody>
              <a:bodyPr wrap="square" rtlCol="0">
                <a:spAutoFit/>
              </a:bodyPr>
              <a:lstStyle/>
              <a:p>
                <a:pPr algn="ctr"/>
                <a:r>
                  <a:rPr lang="en-US" dirty="0">
                    <a:solidFill>
                      <a:srgbClr val="0000FF"/>
                    </a:solidFill>
                    <a:latin typeface="Arial" panose="020B0604020202020204" pitchFamily="34" charset="0"/>
                    <a:cs typeface="Arial" panose="020B0604020202020204" pitchFamily="34" charset="0"/>
                  </a:rPr>
                  <a:t>Seminar Proposal </a:t>
                </a:r>
                <a:r>
                  <a:rPr lang="en-US" dirty="0" err="1">
                    <a:solidFill>
                      <a:srgbClr val="0000FF"/>
                    </a:solidFill>
                    <a:latin typeface="Arial" panose="020B0604020202020204" pitchFamily="34" charset="0"/>
                    <a:cs typeface="Arial" panose="020B0604020202020204" pitchFamily="34" charset="0"/>
                  </a:rPr>
                  <a:t>Penelitian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mahasiswa</a:t>
                </a:r>
                <a:r>
                  <a:rPr lang="en-US" dirty="0">
                    <a:solidFill>
                      <a:srgbClr val="0000FF"/>
                    </a:solidFill>
                    <a:latin typeface="Arial" panose="020B0604020202020204" pitchFamily="34" charset="0"/>
                    <a:cs typeface="Arial" panose="020B0604020202020204" pitchFamily="34" charset="0"/>
                  </a:rPr>
                  <a:t> S2 </a:t>
                </a:r>
                <a:r>
                  <a:rPr lang="en-US" dirty="0" err="1">
                    <a:solidFill>
                      <a:srgbClr val="0000FF"/>
                    </a:solidFill>
                    <a:latin typeface="Arial" panose="020B0604020202020204" pitchFamily="34" charset="0"/>
                    <a:cs typeface="Arial" panose="020B0604020202020204" pitchFamily="34" charset="0"/>
                  </a:rPr>
                  <a:t>Pmat</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menggunakan</a:t>
                </a:r>
                <a:r>
                  <a:rPr lang="en-US" dirty="0">
                    <a:solidFill>
                      <a:srgbClr val="0000FF"/>
                    </a:solidFill>
                    <a:latin typeface="Arial" panose="020B0604020202020204" pitchFamily="34" charset="0"/>
                    <a:cs typeface="Arial" panose="020B0604020202020204" pitchFamily="34" charset="0"/>
                  </a:rPr>
                  <a:t> Poster</a:t>
                </a:r>
                <a:endParaRPr lang="en-ID" dirty="0">
                  <a:solidFill>
                    <a:srgbClr val="0000FF"/>
                  </a:solidFill>
                  <a:latin typeface="Arial" panose="020B0604020202020204" pitchFamily="34" charset="0"/>
                  <a:cs typeface="Arial" panose="020B0604020202020204" pitchFamily="34" charset="0"/>
                </a:endParaRPr>
              </a:p>
            </p:txBody>
          </p:sp>
        </p:grpSp>
      </p:grpSp>
      <p:grpSp>
        <p:nvGrpSpPr>
          <p:cNvPr id="5" name="Group 4">
            <a:extLst>
              <a:ext uri="{FF2B5EF4-FFF2-40B4-BE49-F238E27FC236}">
                <a16:creationId xmlns:a16="http://schemas.microsoft.com/office/drawing/2014/main" id="{317F12ED-2790-4FA9-8339-B7606894A87C}"/>
              </a:ext>
            </a:extLst>
          </p:cNvPr>
          <p:cNvGrpSpPr/>
          <p:nvPr/>
        </p:nvGrpSpPr>
        <p:grpSpPr>
          <a:xfrm>
            <a:off x="297797" y="2398068"/>
            <a:ext cx="8128430" cy="2704376"/>
            <a:chOff x="297797" y="2398068"/>
            <a:chExt cx="8128430" cy="2704376"/>
          </a:xfrm>
        </p:grpSpPr>
        <p:sp>
          <p:nvSpPr>
            <p:cNvPr id="15" name="TextBox 8"/>
            <p:cNvSpPr txBox="1">
              <a:spLocks noChangeArrowheads="1"/>
            </p:cNvSpPr>
            <p:nvPr/>
          </p:nvSpPr>
          <p:spPr bwMode="auto">
            <a:xfrm>
              <a:off x="297797" y="3325942"/>
              <a:ext cx="3482116" cy="177650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12700">
              <a:solidFill>
                <a:srgbClr val="660066"/>
              </a:solidFill>
              <a:miter lim="800000"/>
              <a:headEnd/>
              <a:tailEnd/>
            </a:ln>
          </p:spPr>
          <p:txBody>
            <a:bodyPr/>
            <a:lstStyle/>
            <a:p>
              <a:r>
                <a:rPr lang="en-US" sz="2200" dirty="0" err="1">
                  <a:solidFill>
                    <a:srgbClr val="006600"/>
                  </a:solidFill>
                  <a:latin typeface="Arial" panose="020B0604020202020204" pitchFamily="34" charset="0"/>
                  <a:cs typeface="Arial" panose="020B0604020202020204" pitchFamily="34" charset="0"/>
                </a:rPr>
                <a:t>Rangkuman</a:t>
              </a:r>
              <a:endParaRPr lang="en-ID" sz="2200" dirty="0">
                <a:solidFill>
                  <a:srgbClr val="006600"/>
                </a:solidFill>
                <a:latin typeface="Arial" panose="020B0604020202020204" pitchFamily="34" charset="0"/>
                <a:cs typeface="Arial" panose="020B0604020202020204" pitchFamily="34" charset="0"/>
              </a:endParaRPr>
            </a:p>
          </p:txBody>
        </p:sp>
        <p:pic>
          <p:nvPicPr>
            <p:cNvPr id="13" name="Picture 12" descr="Hasil gambar untuk gambar dan kata motivasi belajar">
              <a:extLst>
                <a:ext uri="{FF2B5EF4-FFF2-40B4-BE49-F238E27FC236}">
                  <a16:creationId xmlns:a16="http://schemas.microsoft.com/office/drawing/2014/main" id="{392BB4D6-B3CD-4225-8559-93190E65FEBD}"/>
                </a:ext>
              </a:extLst>
            </p:cNvPr>
            <p:cNvPicPr/>
            <p:nvPr/>
          </p:nvPicPr>
          <p:blipFill rotWithShape="1">
            <a:blip r:embed="rId3">
              <a:extLst>
                <a:ext uri="{28A0092B-C50C-407E-A947-70E740481C1C}">
                  <a14:useLocalDpi xmlns:a14="http://schemas.microsoft.com/office/drawing/2010/main" val="0"/>
                </a:ext>
              </a:extLst>
            </a:blip>
            <a:srcRect t="22666" b="28000"/>
            <a:stretch/>
          </p:blipFill>
          <p:spPr bwMode="auto">
            <a:xfrm>
              <a:off x="5505171" y="2398068"/>
              <a:ext cx="2921056" cy="2061864"/>
            </a:xfrm>
            <a:prstGeom prst="rect">
              <a:avLst/>
            </a:prstGeom>
            <a:noFill/>
            <a:ln>
              <a:noFill/>
            </a:ln>
            <a:extLst>
              <a:ext uri="{53640926-AAD7-44D8-BBD7-CCE9431645EC}">
                <a14:shadowObscured xmlns:a14="http://schemas.microsoft.com/office/drawing/2010/main"/>
              </a:ext>
            </a:extLst>
          </p:spPr>
        </p:pic>
        <p:pic>
          <p:nvPicPr>
            <p:cNvPr id="20" name="Picture 19" descr="Hasil gambar untuk gambar kartun belajar trigonometri">
              <a:extLst>
                <a:ext uri="{FF2B5EF4-FFF2-40B4-BE49-F238E27FC236}">
                  <a16:creationId xmlns:a16="http://schemas.microsoft.com/office/drawing/2014/main" id="{A83A19AA-B743-465F-B0D3-4268DFB6AF68}"/>
                </a:ext>
              </a:extLst>
            </p:cNvPr>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868664" y="3034437"/>
              <a:ext cx="1495425" cy="1463040"/>
            </a:xfrm>
            <a:prstGeom prst="rect">
              <a:avLst/>
            </a:prstGeom>
            <a:noFill/>
            <a:ln>
              <a:solidFill>
                <a:srgbClr val="FF0000"/>
              </a:solidFill>
            </a:ln>
          </p:spPr>
        </p:pic>
      </p:grpSp>
      <p:grpSp>
        <p:nvGrpSpPr>
          <p:cNvPr id="7" name="Group 6">
            <a:extLst>
              <a:ext uri="{FF2B5EF4-FFF2-40B4-BE49-F238E27FC236}">
                <a16:creationId xmlns:a16="http://schemas.microsoft.com/office/drawing/2014/main" id="{09618682-E751-4633-9C8F-8C631664FBE1}"/>
              </a:ext>
            </a:extLst>
          </p:cNvPr>
          <p:cNvGrpSpPr/>
          <p:nvPr/>
        </p:nvGrpSpPr>
        <p:grpSpPr>
          <a:xfrm>
            <a:off x="415276" y="4726123"/>
            <a:ext cx="8169982" cy="1898783"/>
            <a:chOff x="415276" y="4726123"/>
            <a:chExt cx="8169982" cy="1898783"/>
          </a:xfrm>
        </p:grpSpPr>
        <p:pic>
          <p:nvPicPr>
            <p:cNvPr id="18" name="Picture 17">
              <a:extLst>
                <a:ext uri="{FF2B5EF4-FFF2-40B4-BE49-F238E27FC236}">
                  <a16:creationId xmlns:a16="http://schemas.microsoft.com/office/drawing/2014/main" id="{4A75C8F1-A7CB-4876-AAAF-95BF2966179F}"/>
                </a:ext>
              </a:extLst>
            </p:cNvPr>
            <p:cNvPicPr/>
            <p:nvPr/>
          </p:nvPicPr>
          <p:blipFill>
            <a:blip r:embed="rId6">
              <a:extLst>
                <a:ext uri="{28A0092B-C50C-407E-A947-70E740481C1C}">
                  <a14:useLocalDpi xmlns:a14="http://schemas.microsoft.com/office/drawing/2010/main" val="0"/>
                </a:ext>
              </a:extLst>
            </a:blip>
            <a:stretch>
              <a:fillRect/>
            </a:stretch>
          </p:blipFill>
          <p:spPr>
            <a:xfrm>
              <a:off x="415276" y="5232296"/>
              <a:ext cx="1623579" cy="1368151"/>
            </a:xfrm>
            <a:prstGeom prst="rect">
              <a:avLst/>
            </a:prstGeom>
          </p:spPr>
        </p:pic>
        <p:pic>
          <p:nvPicPr>
            <p:cNvPr id="19" name="Picture 18" descr="Hasil gambar untuk self efficacy">
              <a:extLst>
                <a:ext uri="{FF2B5EF4-FFF2-40B4-BE49-F238E27FC236}">
                  <a16:creationId xmlns:a16="http://schemas.microsoft.com/office/drawing/2014/main" id="{B67F4A7D-D089-4660-81A2-F1DE2B80AFF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5281" y="5256754"/>
              <a:ext cx="1728192" cy="1368152"/>
            </a:xfrm>
            <a:prstGeom prst="rect">
              <a:avLst/>
            </a:prstGeom>
            <a:noFill/>
            <a:ln>
              <a:noFill/>
            </a:ln>
          </p:spPr>
        </p:pic>
        <p:sp>
          <p:nvSpPr>
            <p:cNvPr id="16" name="Thought Bubble: Cloud 15">
              <a:extLst>
                <a:ext uri="{FF2B5EF4-FFF2-40B4-BE49-F238E27FC236}">
                  <a16:creationId xmlns:a16="http://schemas.microsoft.com/office/drawing/2014/main" id="{51614192-6019-4EFF-A926-8199AE726740}"/>
                </a:ext>
              </a:extLst>
            </p:cNvPr>
            <p:cNvSpPr/>
            <p:nvPr/>
          </p:nvSpPr>
          <p:spPr>
            <a:xfrm>
              <a:off x="4165657" y="4726123"/>
              <a:ext cx="4419601" cy="1588478"/>
            </a:xfrm>
            <a:prstGeom prst="cloudCallout">
              <a:avLst>
                <a:gd name="adj1" fmla="val -45276"/>
                <a:gd name="adj2" fmla="val 49463"/>
              </a:avLst>
            </a:prstGeom>
            <a:solidFill>
              <a:srgbClr val="FFCCCC"/>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US" sz="2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Oh </a:t>
              </a:r>
              <a:r>
                <a:rPr lang="en-US" sz="22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senangnya</a:t>
              </a:r>
              <a:r>
                <a:rPr lang="en-US" sz="2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belajar</a:t>
              </a:r>
              <a:r>
                <a:rPr lang="en-US" sz="2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matematika</a:t>
              </a:r>
              <a:r>
                <a:rPr lang="en-US" sz="2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dan </a:t>
              </a:r>
              <a:r>
                <a:rPr lang="en-US" sz="22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berlatih</a:t>
              </a:r>
              <a:r>
                <a:rPr lang="en-US" sz="2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soal-soalnya</a:t>
              </a:r>
              <a:endParaRPr lang="en-ID" sz="2200" dirty="0">
                <a:effectLst/>
                <a:ea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E6D5C17-53B9-4670-9FDE-B1DFE7649BD8}"/>
              </a:ext>
            </a:extLst>
          </p:cNvPr>
          <p:cNvGrpSpPr/>
          <p:nvPr/>
        </p:nvGrpSpPr>
        <p:grpSpPr>
          <a:xfrm>
            <a:off x="345617" y="375711"/>
            <a:ext cx="8339610" cy="2784759"/>
            <a:chOff x="345617" y="375711"/>
            <a:chExt cx="8339610" cy="2784759"/>
          </a:xfrm>
        </p:grpSpPr>
        <p:sp>
          <p:nvSpPr>
            <p:cNvPr id="7" name="TextBox 8"/>
            <p:cNvSpPr txBox="1">
              <a:spLocks noChangeArrowheads="1"/>
            </p:cNvSpPr>
            <p:nvPr/>
          </p:nvSpPr>
          <p:spPr bwMode="auto">
            <a:xfrm>
              <a:off x="3813540" y="375711"/>
              <a:ext cx="4871687" cy="278475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12700">
              <a:solidFill>
                <a:srgbClr val="006600"/>
              </a:solidFill>
              <a:miter lim="800000"/>
              <a:headEnd/>
              <a:tailEnd/>
            </a:ln>
          </p:spPr>
          <p:txBody>
            <a:bodyPr/>
            <a:lstStyle/>
            <a:p>
              <a:r>
                <a:rPr lang="en-US" sz="2200" dirty="0">
                  <a:solidFill>
                    <a:srgbClr val="008000"/>
                  </a:solidFill>
                  <a:latin typeface="Arial" panose="020B0604020202020204" pitchFamily="34" charset="0"/>
                  <a:cs typeface="Arial" panose="020B0604020202020204" pitchFamily="34" charset="0"/>
                </a:rPr>
                <a:t>Kita </a:t>
              </a:r>
              <a:r>
                <a:rPr lang="en-US" sz="2200" dirty="0" err="1">
                  <a:solidFill>
                    <a:srgbClr val="008000"/>
                  </a:solidFill>
                  <a:latin typeface="Arial" panose="020B0604020202020204" pitchFamily="34" charset="0"/>
                  <a:cs typeface="Arial" panose="020B0604020202020204" pitchFamily="34" charset="0"/>
                </a:rPr>
                <a:t>sudah</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mempelajari</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Hakekat</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Matematika</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Pemahaman</a:t>
              </a:r>
              <a:r>
                <a:rPr lang="en-US" sz="2200" dirty="0">
                  <a:solidFill>
                    <a:srgbClr val="008000"/>
                  </a:solidFill>
                  <a:latin typeface="Arial" panose="020B0604020202020204" pitchFamily="34" charset="0"/>
                  <a:cs typeface="Arial" panose="020B0604020202020204" pitchFamily="34" charset="0"/>
                </a:rPr>
                <a:t>, dan </a:t>
              </a:r>
              <a:r>
                <a:rPr lang="en-US" sz="2200" dirty="0" err="1">
                  <a:solidFill>
                    <a:srgbClr val="008000"/>
                  </a:solidFill>
                  <a:latin typeface="Arial" panose="020B0604020202020204" pitchFamily="34" charset="0"/>
                  <a:cs typeface="Arial" panose="020B0604020202020204" pitchFamily="34" charset="0"/>
                </a:rPr>
                <a:t>Komunikasi</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matematis</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Pentingnya</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Maknanya</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Indikatornya</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contoh</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soal</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latihannya</a:t>
              </a:r>
              <a:r>
                <a:rPr lang="en-US" sz="2200" dirty="0">
                  <a:solidFill>
                    <a:srgbClr val="008000"/>
                  </a:solidFill>
                  <a:latin typeface="Arial" panose="020B0604020202020204" pitchFamily="34" charset="0"/>
                  <a:cs typeface="Arial" panose="020B0604020202020204" pitchFamily="34" charset="0"/>
                </a:rPr>
                <a:t> dan </a:t>
              </a:r>
              <a:r>
                <a:rPr lang="en-US" sz="2200" dirty="0" err="1">
                  <a:solidFill>
                    <a:srgbClr val="008000"/>
                  </a:solidFill>
                  <a:latin typeface="Arial" panose="020B0604020202020204" pitchFamily="34" charset="0"/>
                  <a:cs typeface="Arial" panose="020B0604020202020204" pitchFamily="34" charset="0"/>
                </a:rPr>
                <a:t>penyelesaiannya</a:t>
              </a:r>
              <a:r>
                <a:rPr lang="en-US" sz="2200" dirty="0">
                  <a:solidFill>
                    <a:srgbClr val="008000"/>
                  </a:solidFill>
                  <a:latin typeface="Arial" panose="020B0604020202020204" pitchFamily="34" charset="0"/>
                  <a:cs typeface="Arial" panose="020B0604020202020204" pitchFamily="34" charset="0"/>
                </a:rPr>
                <a:t>. Kita juga </a:t>
              </a:r>
              <a:r>
                <a:rPr lang="en-US" sz="2200" dirty="0" err="1">
                  <a:solidFill>
                    <a:srgbClr val="008000"/>
                  </a:solidFill>
                  <a:latin typeface="Arial" panose="020B0604020202020204" pitchFamily="34" charset="0"/>
                  <a:cs typeface="Arial" panose="020B0604020202020204" pitchFamily="34" charset="0"/>
                </a:rPr>
                <a:t>sudah</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memeriksa</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apakah</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soal</a:t>
              </a:r>
              <a:r>
                <a:rPr lang="en-US" sz="2200" dirty="0">
                  <a:solidFill>
                    <a:srgbClr val="008000"/>
                  </a:solidFill>
                  <a:latin typeface="Arial" panose="020B0604020202020204" pitchFamily="34" charset="0"/>
                  <a:cs typeface="Arial" panose="020B0604020202020204" pitchFamily="34" charset="0"/>
                </a:rPr>
                <a:t> yang </a:t>
              </a:r>
              <a:r>
                <a:rPr lang="en-US" sz="2200" dirty="0" err="1">
                  <a:solidFill>
                    <a:srgbClr val="008000"/>
                  </a:solidFill>
                  <a:latin typeface="Arial" panose="020B0604020202020204" pitchFamily="34" charset="0"/>
                  <a:cs typeface="Arial" panose="020B0604020202020204" pitchFamily="34" charset="0"/>
                </a:rPr>
                <a:t>kita</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susun</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tergolong</a:t>
              </a:r>
              <a:r>
                <a:rPr lang="en-US" sz="2200" dirty="0">
                  <a:solidFill>
                    <a:srgbClr val="008000"/>
                  </a:solidFill>
                  <a:latin typeface="Arial" panose="020B0604020202020204" pitchFamily="34" charset="0"/>
                  <a:cs typeface="Arial" panose="020B0604020202020204" pitchFamily="34" charset="0"/>
                </a:rPr>
                <a:t> LOW </a:t>
              </a:r>
              <a:r>
                <a:rPr lang="en-US" sz="2200" dirty="0" err="1">
                  <a:solidFill>
                    <a:srgbClr val="008000"/>
                  </a:solidFill>
                  <a:latin typeface="Arial" panose="020B0604020202020204" pitchFamily="34" charset="0"/>
                  <a:cs typeface="Arial" panose="020B0604020202020204" pitchFamily="34" charset="0"/>
                </a:rPr>
                <a:t>atau</a:t>
              </a:r>
              <a:r>
                <a:rPr lang="en-US" sz="2200" dirty="0">
                  <a:solidFill>
                    <a:srgbClr val="008000"/>
                  </a:solidFill>
                  <a:latin typeface="Arial" panose="020B0604020202020204" pitchFamily="34" charset="0"/>
                  <a:cs typeface="Arial" panose="020B0604020202020204" pitchFamily="34" charset="0"/>
                </a:rPr>
                <a:t> HOT.   </a:t>
              </a:r>
              <a:endParaRPr lang="id-ID" sz="2400" dirty="0">
                <a:solidFill>
                  <a:srgbClr val="000099"/>
                </a:solidFill>
                <a:latin typeface="Arial" pitchFamily="34" charset="0"/>
                <a:cs typeface="Arial" pitchFamily="34" charset="0"/>
              </a:endParaRPr>
            </a:p>
            <a:p>
              <a:pPr marL="514350" indent="-514350" defTabSz="246063">
                <a:tabLst>
                  <a:tab pos="449263" algn="l"/>
                </a:tabLst>
              </a:pPr>
              <a:r>
                <a:rPr lang="id-ID" sz="2400" b="1" dirty="0">
                  <a:solidFill>
                    <a:srgbClr val="000099"/>
                  </a:solidFill>
                  <a:latin typeface="Arial" pitchFamily="34" charset="0"/>
                  <a:cs typeface="Arial" pitchFamily="34" charset="0"/>
                </a:rPr>
                <a:t>      </a:t>
              </a:r>
            </a:p>
            <a:p>
              <a:pPr marL="514350" indent="-514350" defTabSz="246063">
                <a:tabLst>
                  <a:tab pos="449263" algn="l"/>
                </a:tabLst>
              </a:pPr>
              <a:r>
                <a:rPr lang="en-US" sz="2400" dirty="0">
                  <a:solidFill>
                    <a:srgbClr val="008000"/>
                  </a:solidFill>
                  <a:latin typeface="Arial" panose="020B0604020202020204" pitchFamily="34" charset="0"/>
                  <a:cs typeface="Arial" panose="020B0604020202020204" pitchFamily="34" charset="0"/>
                </a:rPr>
                <a:t>         </a:t>
              </a:r>
              <a:endParaRPr lang="id-ID" sz="2400" b="1" dirty="0">
                <a:solidFill>
                  <a:srgbClr val="000099"/>
                </a:solidFill>
                <a:latin typeface="Arial" pitchFamily="34" charset="0"/>
                <a:cs typeface="Arial" pitchFamily="34" charset="0"/>
              </a:endParaRPr>
            </a:p>
          </p:txBody>
        </p:sp>
        <p:grpSp>
          <p:nvGrpSpPr>
            <p:cNvPr id="5" name="Group 4">
              <a:extLst>
                <a:ext uri="{FF2B5EF4-FFF2-40B4-BE49-F238E27FC236}">
                  <a16:creationId xmlns:a16="http://schemas.microsoft.com/office/drawing/2014/main" id="{5CD76D39-371F-45D6-9515-D444BB8FB8B0}"/>
                </a:ext>
              </a:extLst>
            </p:cNvPr>
            <p:cNvGrpSpPr/>
            <p:nvPr/>
          </p:nvGrpSpPr>
          <p:grpSpPr>
            <a:xfrm>
              <a:off x="345617" y="447036"/>
              <a:ext cx="3121701" cy="2183476"/>
              <a:chOff x="445395" y="117605"/>
              <a:chExt cx="3575040" cy="2183476"/>
            </a:xfrm>
          </p:grpSpPr>
          <p:pic>
            <p:nvPicPr>
              <p:cNvPr id="8" name="Picture 2">
                <a:extLst>
                  <a:ext uri="{FF2B5EF4-FFF2-40B4-BE49-F238E27FC236}">
                    <a16:creationId xmlns:a16="http://schemas.microsoft.com/office/drawing/2014/main" id="{96E89294-55A9-4296-BF6F-3AE31F6EB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395" y="117605"/>
                <a:ext cx="3456384" cy="21834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780CE76-8131-4776-BEBA-9A23AA3A36EE}"/>
                  </a:ext>
                </a:extLst>
              </p:cNvPr>
              <p:cNvSpPr txBox="1"/>
              <p:nvPr/>
            </p:nvSpPr>
            <p:spPr>
              <a:xfrm>
                <a:off x="452703" y="1310921"/>
                <a:ext cx="3567732" cy="923330"/>
              </a:xfrm>
              <a:prstGeom prst="rect">
                <a:avLst/>
              </a:prstGeom>
              <a:noFill/>
            </p:spPr>
            <p:txBody>
              <a:bodyPr wrap="square">
                <a:spAutoFit/>
              </a:bodyPr>
              <a:lstStyle/>
              <a:p>
                <a:r>
                  <a:rPr lang="nn-NO" i="0" dirty="0">
                    <a:solidFill>
                      <a:srgbClr val="FFFF00"/>
                    </a:solidFill>
                    <a:effectLst/>
                    <a:latin typeface="Arial" panose="020B0604020202020204" pitchFamily="34" charset="0"/>
                    <a:cs typeface="Arial" panose="020B0604020202020204" pitchFamily="34" charset="0"/>
                  </a:rPr>
                  <a:t>IKIP Siliwangi tetap melaksana-kan program kegiatan tridharma PT, melalui media daring. </a:t>
                </a:r>
                <a:endParaRPr lang="en-ID" dirty="0">
                  <a:solidFill>
                    <a:srgbClr val="FFFF00"/>
                  </a:solidFill>
                  <a:latin typeface="Arial" panose="020B0604020202020204" pitchFamily="34" charset="0"/>
                  <a:cs typeface="Arial" panose="020B0604020202020204" pitchFamily="34" charset="0"/>
                </a:endParaRPr>
              </a:p>
            </p:txBody>
          </p:sp>
        </p:grpSp>
      </p:grpSp>
      <p:grpSp>
        <p:nvGrpSpPr>
          <p:cNvPr id="14" name="Group 13">
            <a:extLst>
              <a:ext uri="{FF2B5EF4-FFF2-40B4-BE49-F238E27FC236}">
                <a16:creationId xmlns:a16="http://schemas.microsoft.com/office/drawing/2014/main" id="{742EECE4-FD3D-445C-B0D6-2628784D9E46}"/>
              </a:ext>
            </a:extLst>
          </p:cNvPr>
          <p:cNvGrpSpPr/>
          <p:nvPr/>
        </p:nvGrpSpPr>
        <p:grpSpPr>
          <a:xfrm>
            <a:off x="351998" y="3003496"/>
            <a:ext cx="7753683" cy="1795986"/>
            <a:chOff x="351998" y="3003496"/>
            <a:chExt cx="7753683" cy="1795986"/>
          </a:xfrm>
        </p:grpSpPr>
        <p:pic>
          <p:nvPicPr>
            <p:cNvPr id="11" name="Picture 10" descr="Hasil gambar untuk self efficacy">
              <a:extLst>
                <a:ext uri="{FF2B5EF4-FFF2-40B4-BE49-F238E27FC236}">
                  <a16:creationId xmlns:a16="http://schemas.microsoft.com/office/drawing/2014/main" id="{492163B8-0DCC-4D77-9285-0AE1640DF46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489" y="3336442"/>
              <a:ext cx="1728192" cy="1368152"/>
            </a:xfrm>
            <a:prstGeom prst="rect">
              <a:avLst/>
            </a:prstGeom>
            <a:noFill/>
            <a:ln>
              <a:noFill/>
            </a:ln>
          </p:spPr>
        </p:pic>
        <p:pic>
          <p:nvPicPr>
            <p:cNvPr id="13" name="Picture 12" descr="Hasil gambar untuk gambar kartun belajar trigonometri">
              <a:extLst>
                <a:ext uri="{FF2B5EF4-FFF2-40B4-BE49-F238E27FC236}">
                  <a16:creationId xmlns:a16="http://schemas.microsoft.com/office/drawing/2014/main" id="{DF589223-17D7-47B9-B47F-5B2D87E9665E}"/>
                </a:ext>
              </a:extLst>
            </p:cNvPr>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425394" y="3336442"/>
              <a:ext cx="1495425" cy="1463040"/>
            </a:xfrm>
            <a:prstGeom prst="rect">
              <a:avLst/>
            </a:prstGeom>
            <a:noFill/>
            <a:ln>
              <a:solidFill>
                <a:srgbClr val="FF0000"/>
              </a:solidFill>
            </a:ln>
          </p:spPr>
        </p:pic>
        <p:sp>
          <p:nvSpPr>
            <p:cNvPr id="3" name="Speech Bubble: Rectangle with Corners Rounded 2">
              <a:extLst>
                <a:ext uri="{FF2B5EF4-FFF2-40B4-BE49-F238E27FC236}">
                  <a16:creationId xmlns:a16="http://schemas.microsoft.com/office/drawing/2014/main" id="{579FFBC9-38FB-48EF-80FE-8E6674FEFDB6}"/>
                </a:ext>
              </a:extLst>
            </p:cNvPr>
            <p:cNvSpPr/>
            <p:nvPr/>
          </p:nvSpPr>
          <p:spPr>
            <a:xfrm>
              <a:off x="351998" y="3003496"/>
              <a:ext cx="3516826" cy="1688710"/>
            </a:xfrm>
            <a:prstGeom prst="wedgeRoundRectCallout">
              <a:avLst>
                <a:gd name="adj1" fmla="val -39629"/>
                <a:gd name="adj2" fmla="val 63318"/>
                <a:gd name="adj3" fmla="val 16667"/>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rgbClr val="008000"/>
                </a:solidFill>
                <a:latin typeface="Arial" panose="020B0604020202020204" pitchFamily="34" charset="0"/>
                <a:cs typeface="Arial" panose="020B0604020202020204" pitchFamily="34" charset="0"/>
              </a:endParaRPr>
            </a:p>
            <a:p>
              <a:r>
                <a:rPr lang="en-US" sz="2200" dirty="0" err="1">
                  <a:solidFill>
                    <a:srgbClr val="9900CC"/>
                  </a:solidFill>
                  <a:latin typeface="Arial" panose="020B0604020202020204" pitchFamily="34" charset="0"/>
                  <a:cs typeface="Arial" panose="020B0604020202020204" pitchFamily="34" charset="0"/>
                </a:rPr>
                <a:t>Demikian</a:t>
              </a:r>
              <a:r>
                <a:rPr lang="en-US" sz="2200" dirty="0">
                  <a:solidFill>
                    <a:srgbClr val="9900CC"/>
                  </a:solidFill>
                  <a:latin typeface="Arial" panose="020B0604020202020204" pitchFamily="34" charset="0"/>
                  <a:cs typeface="Arial" panose="020B0604020202020204" pitchFamily="34" charset="0"/>
                </a:rPr>
                <a:t> pula </a:t>
              </a:r>
              <a:r>
                <a:rPr lang="en-US" sz="2200" dirty="0" err="1">
                  <a:solidFill>
                    <a:srgbClr val="9900CC"/>
                  </a:solidFill>
                  <a:latin typeface="Arial" panose="020B0604020202020204" pitchFamily="34" charset="0"/>
                  <a:cs typeface="Arial" panose="020B0604020202020204" pitchFamily="34" charset="0"/>
                </a:rPr>
                <a:t>kita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sudah</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merangkum</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Perkuliahan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Pertemuan</a:t>
              </a:r>
              <a:r>
                <a:rPr lang="en-US" sz="2200" dirty="0">
                  <a:solidFill>
                    <a:srgbClr val="9900CC"/>
                  </a:solidFill>
                  <a:latin typeface="Arial" panose="020B0604020202020204" pitchFamily="34" charset="0"/>
                  <a:cs typeface="Arial" panose="020B0604020202020204" pitchFamily="34" charset="0"/>
                </a:rPr>
                <a:t> 1, </a:t>
              </a:r>
              <a:r>
                <a:rPr lang="en-US" sz="2200" dirty="0" err="1">
                  <a:solidFill>
                    <a:srgbClr val="9900CC"/>
                  </a:solidFill>
                  <a:latin typeface="Arial" panose="020B0604020202020204" pitchFamily="34" charset="0"/>
                  <a:cs typeface="Arial" panose="020B0604020202020204" pitchFamily="34" charset="0"/>
                </a:rPr>
                <a:t>Pertemuan</a:t>
              </a:r>
              <a:r>
                <a:rPr lang="en-US" sz="2200" dirty="0">
                  <a:solidFill>
                    <a:srgbClr val="9900CC"/>
                  </a:solidFill>
                  <a:latin typeface="Arial" panose="020B0604020202020204" pitchFamily="34" charset="0"/>
                  <a:cs typeface="Arial" panose="020B0604020202020204" pitchFamily="34" charset="0"/>
                </a:rPr>
                <a:t> 2 dan </a:t>
              </a:r>
              <a:r>
                <a:rPr lang="en-US" sz="2200" dirty="0" err="1">
                  <a:solidFill>
                    <a:srgbClr val="9900CC"/>
                  </a:solidFill>
                  <a:latin typeface="Arial" panose="020B0604020202020204" pitchFamily="34" charset="0"/>
                  <a:cs typeface="Arial" panose="020B0604020202020204" pitchFamily="34" charset="0"/>
                </a:rPr>
                <a:t>Pertemuan</a:t>
              </a:r>
              <a:r>
                <a:rPr lang="en-US" sz="2200" dirty="0">
                  <a:solidFill>
                    <a:srgbClr val="9900CC"/>
                  </a:solidFill>
                  <a:latin typeface="Arial" panose="020B0604020202020204" pitchFamily="34" charset="0"/>
                  <a:cs typeface="Arial" panose="020B0604020202020204" pitchFamily="34" charset="0"/>
                </a:rPr>
                <a:t> 3</a:t>
              </a:r>
              <a:r>
                <a:rPr lang="en-US" sz="2200" dirty="0">
                  <a:solidFill>
                    <a:srgbClr val="008000"/>
                  </a:solidFill>
                  <a:latin typeface="Arial" panose="020B0604020202020204" pitchFamily="34" charset="0"/>
                  <a:cs typeface="Arial" panose="020B0604020202020204" pitchFamily="34" charset="0"/>
                </a:rPr>
                <a:t>. </a:t>
              </a:r>
            </a:p>
            <a:p>
              <a:endParaRPr lang="en-US" sz="2200" dirty="0">
                <a:solidFill>
                  <a:srgbClr val="008000"/>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A2C9063B-59D3-4C9D-AD33-3DB980995D2E}"/>
              </a:ext>
            </a:extLst>
          </p:cNvPr>
          <p:cNvGrpSpPr/>
          <p:nvPr/>
        </p:nvGrpSpPr>
        <p:grpSpPr>
          <a:xfrm>
            <a:off x="899592" y="4970804"/>
            <a:ext cx="7221612" cy="1509909"/>
            <a:chOff x="899592" y="4970804"/>
            <a:chExt cx="7221612" cy="1509909"/>
          </a:xfrm>
        </p:grpSpPr>
        <p:sp>
          <p:nvSpPr>
            <p:cNvPr id="4" name="Flowchart: Alternate Process 3">
              <a:extLst>
                <a:ext uri="{FF2B5EF4-FFF2-40B4-BE49-F238E27FC236}">
                  <a16:creationId xmlns:a16="http://schemas.microsoft.com/office/drawing/2014/main" id="{263186C9-1BEC-4E9F-A679-134E264583FB}"/>
                </a:ext>
              </a:extLst>
            </p:cNvPr>
            <p:cNvSpPr/>
            <p:nvPr/>
          </p:nvSpPr>
          <p:spPr>
            <a:xfrm>
              <a:off x="3009603" y="4975454"/>
              <a:ext cx="5111601" cy="1505259"/>
            </a:xfrm>
            <a:prstGeom prst="flowChartAlternateProcess">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200" dirty="0">
                  <a:solidFill>
                    <a:srgbClr val="0000FF"/>
                  </a:solidFill>
                  <a:latin typeface="Arial" panose="020B0604020202020204" pitchFamily="34" charset="0"/>
                  <a:cs typeface="Arial" panose="020B0604020202020204" pitchFamily="34" charset="0"/>
                </a:rPr>
                <a:t>Matemati</a:t>
              </a:r>
              <a:r>
                <a:rPr lang="en-US" sz="2200" dirty="0">
                  <a:solidFill>
                    <a:srgbClr val="0000FF"/>
                  </a:solidFill>
                  <a:latin typeface="Arial" panose="020B0604020202020204" pitchFamily="34" charset="0"/>
                  <a:cs typeface="Arial" panose="020B0604020202020204" pitchFamily="34" charset="0"/>
                </a:rPr>
                <a:t>ka </a:t>
              </a:r>
              <a:r>
                <a:rPr lang="en-US" sz="2200" dirty="0" err="1">
                  <a:solidFill>
                    <a:srgbClr val="0000FF"/>
                  </a:solidFill>
                  <a:latin typeface="Arial" panose="020B0604020202020204" pitchFamily="34" charset="0"/>
                  <a:cs typeface="Arial" panose="020B0604020202020204" pitchFamily="34" charset="0"/>
                </a:rPr>
                <a:t>memang</a:t>
              </a:r>
              <a:r>
                <a:rPr lang="en-US" sz="2200" dirty="0">
                  <a:solidFill>
                    <a:srgbClr val="0000FF"/>
                  </a:solidFill>
                  <a:latin typeface="Arial" panose="020B0604020202020204" pitchFamily="34" charset="0"/>
                  <a:cs typeface="Arial" panose="020B0604020202020204" pitchFamily="34" charset="0"/>
                </a:rPr>
                <a:t> </a:t>
              </a:r>
              <a:r>
                <a:rPr lang="id-ID" sz="2200" dirty="0">
                  <a:solidFill>
                    <a:srgbClr val="0000FF"/>
                  </a:solidFill>
                  <a:latin typeface="Arial" panose="020B0604020202020204" pitchFamily="34" charset="0"/>
                  <a:cs typeface="Arial" panose="020B0604020202020204" pitchFamily="34" charset="0"/>
                </a:rPr>
                <a:t> mengasyik</a:t>
              </a:r>
              <a:r>
                <a:rPr lang="en-US" sz="2200" dirty="0">
                  <a:solidFill>
                    <a:srgbClr val="0000FF"/>
                  </a:solidFill>
                  <a:latin typeface="Arial" panose="020B0604020202020204" pitchFamily="34" charset="0"/>
                  <a:cs typeface="Arial" panose="020B0604020202020204" pitchFamily="34" charset="0"/>
                </a:rPr>
                <a:t>k</a:t>
              </a:r>
              <a:r>
                <a:rPr lang="id-ID" sz="2200" dirty="0">
                  <a:solidFill>
                    <a:srgbClr val="0000FF"/>
                  </a:solidFill>
                  <a:latin typeface="Arial" panose="020B0604020202020204" pitchFamily="34" charset="0"/>
                  <a:cs typeface="Arial" panose="020B0604020202020204" pitchFamily="34" charset="0"/>
                </a:rPr>
                <a:t>an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menyenangkan</a:t>
              </a:r>
              <a:r>
                <a:rPr lang="en-US" sz="2200" dirty="0">
                  <a:solidFill>
                    <a:srgbClr val="0000FF"/>
                  </a:solidFill>
                  <a:latin typeface="Arial" panose="020B0604020202020204" pitchFamily="34" charset="0"/>
                  <a:cs typeface="Arial" panose="020B0604020202020204" pitchFamily="34" charset="0"/>
                </a:rPr>
                <a:t>  dan </a:t>
              </a:r>
              <a:r>
                <a:rPr lang="en-US" sz="2200" dirty="0" err="1">
                  <a:solidFill>
                    <a:srgbClr val="0000FF"/>
                  </a:solidFill>
                  <a:latin typeface="Arial" panose="020B0604020202020204" pitchFamily="34" charset="0"/>
                  <a:cs typeface="Arial" panose="020B0604020202020204" pitchFamily="34" charset="0"/>
                </a:rPr>
                <a:t>menguatkan</a:t>
              </a:r>
              <a:r>
                <a:rPr lang="en-US" sz="2200" dirty="0">
                  <a:solidFill>
                    <a:srgbClr val="0000FF"/>
                  </a:solidFill>
                  <a:latin typeface="Arial" panose="020B0604020202020204" pitchFamily="34" charset="0"/>
                  <a:cs typeface="Arial" panose="020B0604020202020204" pitchFamily="34" charset="0"/>
                </a:rPr>
                <a:t> rasa </a:t>
              </a:r>
              <a:r>
                <a:rPr lang="en-US" sz="2200" dirty="0" err="1">
                  <a:solidFill>
                    <a:srgbClr val="0000FF"/>
                  </a:solidFill>
                  <a:latin typeface="Arial" panose="020B0604020202020204" pitchFamily="34" charset="0"/>
                  <a:cs typeface="Arial" panose="020B0604020202020204" pitchFamily="34" charset="0"/>
                </a:rPr>
                <a:t>percaya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diri</a:t>
              </a:r>
              <a:r>
                <a:rPr lang="en-US" sz="2200" dirty="0">
                  <a:solidFill>
                    <a:srgbClr val="0000FF"/>
                  </a:solidFill>
                  <a:latin typeface="Arial" panose="020B0604020202020204" pitchFamily="34" charset="0"/>
                  <a:cs typeface="Arial" panose="020B0604020202020204" pitchFamily="34" charset="0"/>
                </a:rPr>
                <a:t>.</a:t>
              </a:r>
              <a:endParaRPr lang="en-ID" sz="2200" dirty="0">
                <a:solidFill>
                  <a:srgbClr val="0000FF"/>
                </a:solidFill>
              </a:endParaRPr>
            </a:p>
          </p:txBody>
        </p:sp>
        <p:pic>
          <p:nvPicPr>
            <p:cNvPr id="16" name="Picture 15">
              <a:extLst>
                <a:ext uri="{FF2B5EF4-FFF2-40B4-BE49-F238E27FC236}">
                  <a16:creationId xmlns:a16="http://schemas.microsoft.com/office/drawing/2014/main" id="{AC13342F-87A5-46B5-9E1D-6CC2544B285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99592" y="4970804"/>
              <a:ext cx="1656184" cy="144016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0AD5F1D-D2B6-4A13-9618-17BC90530858}"/>
              </a:ext>
            </a:extLst>
          </p:cNvPr>
          <p:cNvGrpSpPr/>
          <p:nvPr/>
        </p:nvGrpSpPr>
        <p:grpSpPr>
          <a:xfrm>
            <a:off x="539552" y="3221346"/>
            <a:ext cx="7920880" cy="3508428"/>
            <a:chOff x="539552" y="3221346"/>
            <a:chExt cx="7920880" cy="3508428"/>
          </a:xfrm>
        </p:grpSpPr>
        <p:pic>
          <p:nvPicPr>
            <p:cNvPr id="14" name="Picture 13">
              <a:extLst>
                <a:ext uri="{FF2B5EF4-FFF2-40B4-BE49-F238E27FC236}">
                  <a16:creationId xmlns:a16="http://schemas.microsoft.com/office/drawing/2014/main" id="{B83E3562-DD79-42E2-B589-4CE5FC1552A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689947" y="3515312"/>
              <a:ext cx="1728192" cy="1562674"/>
            </a:xfrm>
            <a:prstGeom prst="rect">
              <a:avLst/>
            </a:prstGeom>
          </p:spPr>
        </p:pic>
        <p:pic>
          <p:nvPicPr>
            <p:cNvPr id="9" name="Picture 8">
              <a:extLst>
                <a:ext uri="{FF2B5EF4-FFF2-40B4-BE49-F238E27FC236}">
                  <a16:creationId xmlns:a16="http://schemas.microsoft.com/office/drawing/2014/main" id="{C327982E-6B36-4613-8F28-1AFAA0D1DCE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12882" y="3435738"/>
              <a:ext cx="1728193" cy="1562675"/>
            </a:xfrm>
            <a:prstGeom prst="rect">
              <a:avLst/>
            </a:prstGeom>
          </p:spPr>
        </p:pic>
        <p:sp>
          <p:nvSpPr>
            <p:cNvPr id="3" name="Flowchart: Stored Data 2">
              <a:extLst>
                <a:ext uri="{FF2B5EF4-FFF2-40B4-BE49-F238E27FC236}">
                  <a16:creationId xmlns:a16="http://schemas.microsoft.com/office/drawing/2014/main" id="{D4BF0096-D1CB-41BA-9B83-52BEF272A743}"/>
                </a:ext>
              </a:extLst>
            </p:cNvPr>
            <p:cNvSpPr/>
            <p:nvPr/>
          </p:nvSpPr>
          <p:spPr>
            <a:xfrm>
              <a:off x="539552" y="3221346"/>
              <a:ext cx="4438428" cy="2799942"/>
            </a:xfrm>
            <a:prstGeom prst="flowChartOnlineStorage">
              <a:avLst/>
            </a:prstGeom>
            <a:solidFill>
              <a:srgbClr val="CCCCFF"/>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09D3E1DE-E2AA-4183-B098-57FA2AE6D2D5}"/>
                </a:ext>
              </a:extLst>
            </p:cNvPr>
            <p:cNvSpPr txBox="1"/>
            <p:nvPr/>
          </p:nvSpPr>
          <p:spPr>
            <a:xfrm>
              <a:off x="795699" y="3411387"/>
              <a:ext cx="4019116" cy="2462213"/>
            </a:xfrm>
            <a:prstGeom prst="rect">
              <a:avLst/>
            </a:prstGeom>
            <a:noFill/>
          </p:spPr>
          <p:txBody>
            <a:bodyPr wrap="square" rtlCol="0">
              <a:spAutoFit/>
            </a:bodyPr>
            <a:lstStyle/>
            <a:p>
              <a:r>
                <a:rPr lang="en-US" sz="1800" dirty="0">
                  <a:solidFill>
                    <a:srgbClr val="008000"/>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Siswa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berani</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bertanya</a:t>
              </a:r>
              <a:r>
                <a:rPr lang="en-US" sz="2200" dirty="0">
                  <a:solidFill>
                    <a:srgbClr val="9900CC"/>
                  </a:solidFill>
                  <a:latin typeface="Arial" panose="020B0604020202020204" pitchFamily="34" charset="0"/>
                  <a:cs typeface="Arial" panose="020B0604020202020204" pitchFamily="34" charset="0"/>
                </a:rPr>
                <a:t>, dan </a:t>
              </a:r>
              <a:r>
                <a:rPr lang="en-US" sz="2200" dirty="0" err="1">
                  <a:solidFill>
                    <a:srgbClr val="9900CC"/>
                  </a:solidFill>
                  <a:latin typeface="Arial" panose="020B0604020202020204" pitchFamily="34" charset="0"/>
                  <a:cs typeface="Arial" panose="020B0604020202020204" pitchFamily="34" charset="0"/>
                </a:rPr>
                <a:t>suka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rela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berani</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menyajikan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pekerjaannya</a:t>
              </a:r>
              <a:r>
                <a:rPr lang="en-US" sz="2200" dirty="0">
                  <a:solidFill>
                    <a:srgbClr val="9900CC"/>
                  </a:solidFill>
                  <a:latin typeface="Arial" panose="020B0604020202020204" pitchFamily="34" charset="0"/>
                  <a:cs typeface="Arial" panose="020B0604020202020204" pitchFamily="34" charset="0"/>
                </a:rPr>
                <a:t> di </a:t>
              </a:r>
              <a:r>
                <a:rPr lang="en-US" sz="2200" dirty="0" err="1">
                  <a:solidFill>
                    <a:srgbClr val="9900CC"/>
                  </a:solidFill>
                  <a:latin typeface="Arial" panose="020B0604020202020204" pitchFamily="34" charset="0"/>
                  <a:cs typeface="Arial" panose="020B0604020202020204" pitchFamily="34" charset="0"/>
                </a:rPr>
                <a:t>depan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kelas</a:t>
              </a:r>
              <a:r>
                <a:rPr lang="en-US" sz="2200" dirty="0">
                  <a:solidFill>
                    <a:srgbClr val="9900CC"/>
                  </a:solidFill>
                  <a:latin typeface="Arial" panose="020B0604020202020204" pitchFamily="34" charset="0"/>
                  <a:cs typeface="Arial" panose="020B0604020202020204" pitchFamily="34" charset="0"/>
                </a:rPr>
                <a:t>. Guru dan </a:t>
              </a:r>
              <a:r>
                <a:rPr lang="en-US" sz="2200" dirty="0" err="1">
                  <a:solidFill>
                    <a:srgbClr val="9900CC"/>
                  </a:solidFill>
                  <a:latin typeface="Arial" panose="020B0604020202020204" pitchFamily="34" charset="0"/>
                  <a:cs typeface="Arial" panose="020B0604020202020204" pitchFamily="34" charset="0"/>
                </a:rPr>
                <a:t>siswa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bebas</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berpikir</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berekspresi,dan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berinovasi</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sesuai</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minat</a:t>
              </a:r>
              <a:r>
                <a:rPr lang="en-US" sz="2200" dirty="0">
                  <a:solidFill>
                    <a:srgbClr val="9900CC"/>
                  </a:solidFill>
                  <a:latin typeface="Arial" panose="020B0604020202020204" pitchFamily="34" charset="0"/>
                  <a:cs typeface="Arial" panose="020B0604020202020204" pitchFamily="34" charset="0"/>
                </a:rPr>
                <a:t> masing-masing</a:t>
              </a:r>
              <a:endParaRPr lang="en-ID" sz="2200" dirty="0">
                <a:solidFill>
                  <a:srgbClr val="9900CC"/>
                </a:solidFill>
              </a:endParaRPr>
            </a:p>
          </p:txBody>
        </p:sp>
        <p:sp>
          <p:nvSpPr>
            <p:cNvPr id="4" name="Rectangle: Rounded Corners 3">
              <a:extLst>
                <a:ext uri="{FF2B5EF4-FFF2-40B4-BE49-F238E27FC236}">
                  <a16:creationId xmlns:a16="http://schemas.microsoft.com/office/drawing/2014/main" id="{71B6B88C-1833-41D4-B0B7-E2023FE45D8B}"/>
                </a:ext>
              </a:extLst>
            </p:cNvPr>
            <p:cNvSpPr/>
            <p:nvPr/>
          </p:nvSpPr>
          <p:spPr>
            <a:xfrm>
              <a:off x="4814815" y="5167099"/>
              <a:ext cx="3645617" cy="1562675"/>
            </a:xfrm>
            <a:prstGeom prst="round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err="1">
                  <a:solidFill>
                    <a:srgbClr val="FF0000"/>
                  </a:solidFill>
                  <a:latin typeface="Arial" panose="020B0604020202020204" pitchFamily="34" charset="0"/>
                  <a:cs typeface="Arial" panose="020B0604020202020204" pitchFamily="34" charset="0"/>
                </a:rPr>
                <a:t>Situsi-situasi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tersebut</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melukiskan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pembelajaran</a:t>
              </a:r>
              <a:r>
                <a:rPr lang="en-US" sz="2200" dirty="0">
                  <a:solidFill>
                    <a:srgbClr val="FF0000"/>
                  </a:solidFill>
                  <a:latin typeface="Arial" panose="020B0604020202020204" pitchFamily="34" charset="0"/>
                  <a:cs typeface="Arial" panose="020B0604020202020204" pitchFamily="34" charset="0"/>
                </a:rPr>
                <a:t> yang </a:t>
              </a:r>
              <a:r>
                <a:rPr lang="en-US" sz="2200" dirty="0" err="1">
                  <a:solidFill>
                    <a:srgbClr val="FF0000"/>
                  </a:solidFill>
                  <a:latin typeface="Arial" panose="020B0604020202020204" pitchFamily="34" charset="0"/>
                  <a:cs typeface="Arial" panose="020B0604020202020204" pitchFamily="34" charset="0"/>
                </a:rPr>
                <a:t>dianjurkan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dalam</a:t>
              </a:r>
              <a:r>
                <a:rPr lang="en-US" sz="2200" dirty="0">
                  <a:solidFill>
                    <a:srgbClr val="FF0000"/>
                  </a:solidFill>
                  <a:latin typeface="Arial" panose="020B0604020202020204" pitchFamily="34" charset="0"/>
                  <a:cs typeface="Arial" panose="020B0604020202020204" pitchFamily="34" charset="0"/>
                </a:rPr>
                <a:t> </a:t>
              </a:r>
              <a:r>
                <a:rPr lang="en-US" sz="2200" dirty="0">
                  <a:solidFill>
                    <a:srgbClr val="0000FF"/>
                  </a:solidFill>
                  <a:latin typeface="Arial" panose="020B0604020202020204" pitchFamily="34" charset="0"/>
                  <a:cs typeface="Arial" panose="020B0604020202020204" pitchFamily="34" charset="0"/>
                </a:rPr>
                <a:t>Merdeka </a:t>
              </a:r>
              <a:r>
                <a:rPr lang="en-US" sz="2200" dirty="0" err="1">
                  <a:solidFill>
                    <a:srgbClr val="0000FF"/>
                  </a:solidFill>
                  <a:latin typeface="Arial" panose="020B0604020202020204" pitchFamily="34" charset="0"/>
                  <a:cs typeface="Arial" panose="020B0604020202020204" pitchFamily="34" charset="0"/>
                </a:rPr>
                <a:t>Belajar</a:t>
              </a:r>
              <a:r>
                <a:rPr lang="en-US" sz="2200" dirty="0">
                  <a:solidFill>
                    <a:srgbClr val="0000FF"/>
                  </a:solidFill>
                  <a:latin typeface="Arial" panose="020B0604020202020204" pitchFamily="34" charset="0"/>
                  <a:cs typeface="Arial" panose="020B0604020202020204" pitchFamily="34" charset="0"/>
                </a:rPr>
                <a:t> </a:t>
              </a:r>
              <a:endParaRPr lang="en-ID" sz="2200" dirty="0">
                <a:solidFill>
                  <a:srgbClr val="0000FF"/>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8B8EC39E-72A7-4D43-89A7-CB3DF8214F7F}"/>
              </a:ext>
            </a:extLst>
          </p:cNvPr>
          <p:cNvGrpSpPr/>
          <p:nvPr/>
        </p:nvGrpSpPr>
        <p:grpSpPr>
          <a:xfrm>
            <a:off x="611561" y="404665"/>
            <a:ext cx="7848871" cy="2689433"/>
            <a:chOff x="611561" y="404665"/>
            <a:chExt cx="7848871" cy="2689433"/>
          </a:xfrm>
        </p:grpSpPr>
        <p:pic>
          <p:nvPicPr>
            <p:cNvPr id="24" name="Picture 23">
              <a:extLst>
                <a:ext uri="{FF2B5EF4-FFF2-40B4-BE49-F238E27FC236}">
                  <a16:creationId xmlns:a16="http://schemas.microsoft.com/office/drawing/2014/main" id="{F8CA0714-6C05-4745-9B6F-47E2330EA9A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70216" y="1855449"/>
              <a:ext cx="1440160" cy="1238649"/>
            </a:xfrm>
            <a:prstGeom prst="rect">
              <a:avLst/>
            </a:prstGeom>
          </p:spPr>
        </p:pic>
        <p:sp>
          <p:nvSpPr>
            <p:cNvPr id="18" name="Speech Bubble: Rectangle with Corners Rounded 17">
              <a:extLst>
                <a:ext uri="{FF2B5EF4-FFF2-40B4-BE49-F238E27FC236}">
                  <a16:creationId xmlns:a16="http://schemas.microsoft.com/office/drawing/2014/main" id="{85C56AE1-DDB6-493C-96E3-CA859A256D6F}"/>
                </a:ext>
              </a:extLst>
            </p:cNvPr>
            <p:cNvSpPr/>
            <p:nvPr/>
          </p:nvSpPr>
          <p:spPr>
            <a:xfrm>
              <a:off x="2411760" y="404665"/>
              <a:ext cx="6048672" cy="2584218"/>
            </a:xfrm>
            <a:prstGeom prst="wedgeRoundRectCallout">
              <a:avLst>
                <a:gd name="adj1" fmla="val 35531"/>
                <a:gd name="adj2" fmla="val 65574"/>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rgbClr val="008000"/>
                </a:solidFill>
                <a:latin typeface="Arial" panose="020B0604020202020204" pitchFamily="34" charset="0"/>
                <a:cs typeface="Arial" panose="020B0604020202020204" pitchFamily="34" charset="0"/>
              </a:endParaRPr>
            </a:p>
            <a:p>
              <a:endParaRPr lang="en-US" sz="2200" dirty="0">
                <a:solidFill>
                  <a:srgbClr val="008000"/>
                </a:solidFill>
                <a:latin typeface="Arial" panose="020B0604020202020204" pitchFamily="34" charset="0"/>
                <a:cs typeface="Arial" panose="020B0604020202020204" pitchFamily="34" charset="0"/>
              </a:endParaRPr>
            </a:p>
            <a:p>
              <a:endParaRPr lang="en-US" sz="2200" dirty="0">
                <a:solidFill>
                  <a:srgbClr val="008000"/>
                </a:solidFill>
                <a:latin typeface="Arial" panose="020B0604020202020204" pitchFamily="34" charset="0"/>
                <a:cs typeface="Arial" panose="020B0604020202020204" pitchFamily="34" charset="0"/>
              </a:endParaRPr>
            </a:p>
            <a:p>
              <a:endParaRPr lang="en-US" sz="2200" dirty="0">
                <a:solidFill>
                  <a:srgbClr val="008000"/>
                </a:solidFill>
                <a:latin typeface="Arial" panose="020B0604020202020204" pitchFamily="34" charset="0"/>
                <a:cs typeface="Arial" panose="020B0604020202020204" pitchFamily="34" charset="0"/>
              </a:endParaRPr>
            </a:p>
            <a:p>
              <a:endParaRPr lang="en-US" sz="2200" dirty="0">
                <a:solidFill>
                  <a:srgbClr val="008000"/>
                </a:solidFill>
                <a:latin typeface="Arial" panose="020B0604020202020204" pitchFamily="34" charset="0"/>
                <a:cs typeface="Arial" panose="020B0604020202020204" pitchFamily="34" charset="0"/>
              </a:endParaRPr>
            </a:p>
            <a:p>
              <a:endParaRPr lang="en-US" sz="2200" dirty="0">
                <a:solidFill>
                  <a:srgbClr val="008000"/>
                </a:solidFill>
                <a:latin typeface="Arial" panose="020B0604020202020204" pitchFamily="34" charset="0"/>
                <a:cs typeface="Arial" panose="020B0604020202020204" pitchFamily="34" charset="0"/>
              </a:endParaRPr>
            </a:p>
            <a:p>
              <a:endParaRPr lang="en-US" sz="2200" dirty="0">
                <a:solidFill>
                  <a:srgbClr val="008000"/>
                </a:solidFill>
                <a:latin typeface="Arial" panose="020B0604020202020204" pitchFamily="34" charset="0"/>
                <a:cs typeface="Arial" panose="020B0604020202020204" pitchFamily="34" charset="0"/>
              </a:endParaRPr>
            </a:p>
            <a:p>
              <a:endParaRPr lang="en-US" sz="2200" dirty="0">
                <a:solidFill>
                  <a:srgbClr val="008000"/>
                </a:solidFill>
                <a:latin typeface="Arial" panose="020B0604020202020204" pitchFamily="34" charset="0"/>
                <a:cs typeface="Arial" panose="020B0604020202020204" pitchFamily="34" charset="0"/>
              </a:endParaRPr>
            </a:p>
            <a:p>
              <a:endParaRPr lang="en-US" sz="2200" dirty="0">
                <a:solidFill>
                  <a:srgbClr val="008000"/>
                </a:solidFill>
                <a:latin typeface="Arial" panose="020B0604020202020204" pitchFamily="34" charset="0"/>
                <a:cs typeface="Arial" panose="020B0604020202020204" pitchFamily="34" charset="0"/>
              </a:endParaRPr>
            </a:p>
            <a:p>
              <a:r>
                <a:rPr lang="en-US" sz="2200" dirty="0" err="1">
                  <a:solidFill>
                    <a:srgbClr val="008000"/>
                  </a:solidFill>
                  <a:latin typeface="Arial" panose="020B0604020202020204" pitchFamily="34" charset="0"/>
                  <a:cs typeface="Arial" panose="020B0604020202020204" pitchFamily="34" charset="0"/>
                </a:rPr>
                <a:t>Menyajikan</a:t>
              </a:r>
              <a:r>
                <a:rPr lang="en-US" sz="2200" dirty="0">
                  <a:solidFill>
                    <a:srgbClr val="008000"/>
                  </a:solidFill>
                  <a:latin typeface="Arial" panose="020B0604020202020204" pitchFamily="34" charset="0"/>
                  <a:cs typeface="Arial" panose="020B0604020202020204" pitchFamily="34" charset="0"/>
                </a:rPr>
                <a:t> proposal dan </a:t>
              </a:r>
              <a:r>
                <a:rPr lang="en-US" sz="2200" dirty="0" err="1">
                  <a:solidFill>
                    <a:srgbClr val="008000"/>
                  </a:solidFill>
                  <a:latin typeface="Arial" panose="020B0604020202020204" pitchFamily="34" charset="0"/>
                  <a:cs typeface="Arial" panose="020B0604020202020204" pitchFamily="34" charset="0"/>
                </a:rPr>
                <a:t>hasil</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penelitian</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melalui</a:t>
              </a:r>
              <a:r>
                <a:rPr lang="en-US" sz="2200" dirty="0">
                  <a:solidFill>
                    <a:srgbClr val="008000"/>
                  </a:solidFill>
                  <a:latin typeface="Arial" panose="020B0604020202020204" pitchFamily="34" charset="0"/>
                  <a:cs typeface="Arial" panose="020B0604020202020204" pitchFamily="34" charset="0"/>
                </a:rPr>
                <a:t> poster yang </a:t>
              </a:r>
              <a:r>
                <a:rPr lang="en-US" sz="2200" dirty="0" err="1">
                  <a:solidFill>
                    <a:srgbClr val="008000"/>
                  </a:solidFill>
                  <a:latin typeface="Arial" panose="020B0604020202020204" pitchFamily="34" charset="0"/>
                  <a:cs typeface="Arial" panose="020B0604020202020204" pitchFamily="34" charset="0"/>
                </a:rPr>
                <a:t>dikreasi</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mahasiswa</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sendiri</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Selain</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itu</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mahasiswa</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dapat</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mene-rapkan</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hasil</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perkuliahan</a:t>
              </a:r>
              <a:r>
                <a:rPr lang="en-US" sz="2200" dirty="0">
                  <a:solidFill>
                    <a:srgbClr val="008000"/>
                  </a:solidFill>
                  <a:latin typeface="Arial" panose="020B0604020202020204" pitchFamily="34" charset="0"/>
                  <a:cs typeface="Arial" panose="020B0604020202020204" pitchFamily="34" charset="0"/>
                </a:rPr>
                <a:t> di </a:t>
              </a:r>
              <a:r>
                <a:rPr lang="en-US" sz="2200" dirty="0" err="1">
                  <a:solidFill>
                    <a:srgbClr val="008000"/>
                  </a:solidFill>
                  <a:latin typeface="Arial" panose="020B0604020202020204" pitchFamily="34" charset="0"/>
                  <a:cs typeface="Arial" panose="020B0604020202020204" pitchFamily="34" charset="0"/>
                </a:rPr>
                <a:t>sekolah</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dengan</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melaksanakan</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pembelajaran</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inovatif</a:t>
              </a:r>
              <a:r>
                <a:rPr lang="en-US" sz="2200" dirty="0">
                  <a:solidFill>
                    <a:srgbClr val="008000"/>
                  </a:solidFill>
                  <a:latin typeface="Arial" panose="020B0604020202020204" pitchFamily="34" charset="0"/>
                  <a:cs typeface="Arial" panose="020B0604020202020204" pitchFamily="34" charset="0"/>
                </a:rPr>
                <a:t> yang </a:t>
              </a:r>
              <a:r>
                <a:rPr lang="en-US" sz="2200" dirty="0" err="1">
                  <a:solidFill>
                    <a:srgbClr val="008000"/>
                  </a:solidFill>
                  <a:latin typeface="Arial" panose="020B0604020202020204" pitchFamily="34" charset="0"/>
                  <a:cs typeface="Arial" panose="020B0604020202020204" pitchFamily="34" charset="0"/>
                </a:rPr>
                <a:t>beragam</a:t>
              </a:r>
              <a:r>
                <a:rPr lang="en-US" sz="2200" dirty="0">
                  <a:solidFill>
                    <a:srgbClr val="008000"/>
                  </a:solidFill>
                  <a:latin typeface="Arial" panose="020B0604020202020204" pitchFamily="34" charset="0"/>
                  <a:cs typeface="Arial" panose="020B0604020202020204" pitchFamily="34" charset="0"/>
                </a:rPr>
                <a:t> dan </a:t>
              </a:r>
              <a:r>
                <a:rPr lang="en-US" sz="2200" dirty="0" err="1">
                  <a:solidFill>
                    <a:srgbClr val="008000"/>
                  </a:solidFill>
                  <a:latin typeface="Arial" panose="020B0604020202020204" pitchFamily="34" charset="0"/>
                  <a:cs typeface="Arial" panose="020B0604020202020204" pitchFamily="34" charset="0"/>
                </a:rPr>
                <a:t>mendorong</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siswa</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aktif</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bekerja</a:t>
              </a:r>
              <a:r>
                <a:rPr lang="en-US" sz="2200" dirty="0">
                  <a:solidFill>
                    <a:srgbClr val="008000"/>
                  </a:solidFill>
                  <a:latin typeface="Arial" panose="020B0604020202020204" pitchFamily="34" charset="0"/>
                  <a:cs typeface="Arial" panose="020B0604020202020204" pitchFamily="34" charset="0"/>
                </a:rPr>
                <a:t> </a:t>
              </a:r>
              <a:r>
                <a:rPr lang="en-US" sz="2200" dirty="0" err="1">
                  <a:solidFill>
                    <a:srgbClr val="008000"/>
                  </a:solidFill>
                  <a:latin typeface="Arial" panose="020B0604020202020204" pitchFamily="34" charset="0"/>
                  <a:cs typeface="Arial" panose="020B0604020202020204" pitchFamily="34" charset="0"/>
                </a:rPr>
                <a:t>kelompok</a:t>
              </a:r>
              <a:r>
                <a:rPr lang="en-US" sz="2200" dirty="0">
                  <a:solidFill>
                    <a:srgbClr val="008000"/>
                  </a:solidFill>
                  <a:latin typeface="Arial" panose="020B0604020202020204" pitchFamily="34" charset="0"/>
                  <a:cs typeface="Arial" panose="020B0604020202020204" pitchFamily="34" charset="0"/>
                </a:rPr>
                <a:t>. </a:t>
              </a:r>
            </a:p>
            <a:p>
              <a:endParaRPr lang="en-US" sz="2200" dirty="0">
                <a:solidFill>
                  <a:srgbClr val="008000"/>
                </a:solidFill>
                <a:latin typeface="Arial" panose="020B0604020202020204" pitchFamily="34" charset="0"/>
                <a:cs typeface="Arial" panose="020B0604020202020204" pitchFamily="34" charset="0"/>
              </a:endParaRPr>
            </a:p>
            <a:p>
              <a:endParaRPr lang="en-US" sz="2200" dirty="0">
                <a:solidFill>
                  <a:srgbClr val="008000"/>
                </a:solidFill>
                <a:latin typeface="Arial" panose="020B0604020202020204" pitchFamily="34" charset="0"/>
                <a:cs typeface="Arial" panose="020B0604020202020204" pitchFamily="34" charset="0"/>
              </a:endParaRPr>
            </a:p>
            <a:p>
              <a:endParaRPr lang="en-US" sz="2200" dirty="0">
                <a:solidFill>
                  <a:srgbClr val="008000"/>
                </a:solidFill>
                <a:latin typeface="Arial" panose="020B0604020202020204" pitchFamily="34" charset="0"/>
                <a:cs typeface="Arial" panose="020B0604020202020204" pitchFamily="34" charset="0"/>
              </a:endParaRPr>
            </a:p>
            <a:p>
              <a:endParaRPr lang="en-US" sz="2200" dirty="0">
                <a:solidFill>
                  <a:srgbClr val="008000"/>
                </a:solidFill>
                <a:latin typeface="Arial" panose="020B0604020202020204" pitchFamily="34" charset="0"/>
                <a:cs typeface="Arial" panose="020B0604020202020204" pitchFamily="34" charset="0"/>
              </a:endParaRPr>
            </a:p>
            <a:p>
              <a:endParaRPr lang="en-US" sz="2200" dirty="0">
                <a:solidFill>
                  <a:srgbClr val="008000"/>
                </a:solidFill>
                <a:latin typeface="Arial" panose="020B0604020202020204" pitchFamily="34" charset="0"/>
                <a:cs typeface="Arial" panose="020B0604020202020204" pitchFamily="34" charset="0"/>
              </a:endParaRPr>
            </a:p>
            <a:p>
              <a:endParaRPr lang="en-US" sz="2200" dirty="0">
                <a:solidFill>
                  <a:srgbClr val="008000"/>
                </a:solidFill>
                <a:latin typeface="Arial" panose="020B0604020202020204" pitchFamily="34" charset="0"/>
                <a:cs typeface="Arial" panose="020B0604020202020204" pitchFamily="34" charset="0"/>
              </a:endParaRPr>
            </a:p>
            <a:p>
              <a:endParaRPr lang="en-US" sz="2200" dirty="0">
                <a:solidFill>
                  <a:srgbClr val="008000"/>
                </a:solidFill>
                <a:latin typeface="Arial" panose="020B0604020202020204" pitchFamily="34" charset="0"/>
                <a:cs typeface="Arial" panose="020B0604020202020204" pitchFamily="34" charset="0"/>
              </a:endParaRPr>
            </a:p>
            <a:p>
              <a:endParaRPr lang="en-US" sz="2200" dirty="0">
                <a:solidFill>
                  <a:srgbClr val="008000"/>
                </a:solidFill>
                <a:latin typeface="Arial" panose="020B0604020202020204" pitchFamily="34" charset="0"/>
                <a:cs typeface="Arial" panose="020B0604020202020204" pitchFamily="34" charset="0"/>
              </a:endParaRPr>
            </a:p>
            <a:p>
              <a:endParaRPr lang="en-ID" sz="2200" dirty="0">
                <a:solidFill>
                  <a:srgbClr val="008000"/>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E9D9A349-0D1F-4DA6-BA9A-908C01BB90D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1" y="548681"/>
              <a:ext cx="1440160" cy="1238649"/>
            </a:xfrm>
            <a:prstGeom prst="rect">
              <a:avLst/>
            </a:prstGeom>
            <a:noFill/>
            <a:ln>
              <a:noFill/>
            </a:ln>
          </p:spPr>
        </p:pic>
      </p:grpSp>
    </p:spTree>
    <p:extLst>
      <p:ext uri="{BB962C8B-B14F-4D97-AF65-F5344CB8AC3E}">
        <p14:creationId xmlns:p14="http://schemas.microsoft.com/office/powerpoint/2010/main" val="184463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30387F-354C-46C2-90FA-5352CDFE03B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29EE2D-2530-4AB7-A62F-5955C61C390A}" type="slidenum">
              <a:rPr lang="en-US" altLang="en-US">
                <a:solidFill>
                  <a:srgbClr val="898989"/>
                </a:solidFill>
              </a:rPr>
              <a:pPr eaLnBrk="1" hangingPunct="1"/>
              <a:t>43</a:t>
            </a:fld>
            <a:endParaRPr lang="en-US" altLang="en-US">
              <a:solidFill>
                <a:srgbClr val="898989"/>
              </a:solidFill>
            </a:endParaRPr>
          </a:p>
        </p:txBody>
      </p:sp>
      <p:sp>
        <p:nvSpPr>
          <p:cNvPr id="36868" name="Text Box 3">
            <a:extLst>
              <a:ext uri="{FF2B5EF4-FFF2-40B4-BE49-F238E27FC236}">
                <a16:creationId xmlns:a16="http://schemas.microsoft.com/office/drawing/2014/main" id="{FF729071-BF07-4981-81CF-B03E1D441FF7}"/>
              </a:ext>
            </a:extLst>
          </p:cNvPr>
          <p:cNvSpPr txBox="1">
            <a:spLocks noChangeArrowheads="1"/>
          </p:cNvSpPr>
          <p:nvPr/>
        </p:nvSpPr>
        <p:spPr bwMode="auto">
          <a:xfrm>
            <a:off x="304800" y="40386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GB" altLang="en-US" sz="2400">
              <a:latin typeface="Times New Roman" panose="02020603050405020304" pitchFamily="18" charset="0"/>
            </a:endParaRPr>
          </a:p>
        </p:txBody>
      </p:sp>
      <p:grpSp>
        <p:nvGrpSpPr>
          <p:cNvPr id="2" name="Group 1">
            <a:extLst>
              <a:ext uri="{FF2B5EF4-FFF2-40B4-BE49-F238E27FC236}">
                <a16:creationId xmlns:a16="http://schemas.microsoft.com/office/drawing/2014/main" id="{E598BB13-8661-40EC-A63B-9520B9EA5707}"/>
              </a:ext>
            </a:extLst>
          </p:cNvPr>
          <p:cNvGrpSpPr/>
          <p:nvPr/>
        </p:nvGrpSpPr>
        <p:grpSpPr>
          <a:xfrm>
            <a:off x="756943" y="1773762"/>
            <a:ext cx="7630114" cy="1857043"/>
            <a:chOff x="756943" y="1773762"/>
            <a:chExt cx="7630114" cy="1857043"/>
          </a:xfrm>
        </p:grpSpPr>
        <p:sp>
          <p:nvSpPr>
            <p:cNvPr id="173060" name="Text Box 4">
              <a:extLst>
                <a:ext uri="{FF2B5EF4-FFF2-40B4-BE49-F238E27FC236}">
                  <a16:creationId xmlns:a16="http://schemas.microsoft.com/office/drawing/2014/main" id="{A1A79994-D4D1-4BC0-9953-532011BE0442}"/>
                </a:ext>
              </a:extLst>
            </p:cNvPr>
            <p:cNvSpPr txBox="1">
              <a:spLocks noChangeArrowheads="1"/>
            </p:cNvSpPr>
            <p:nvPr/>
          </p:nvSpPr>
          <p:spPr bwMode="auto">
            <a:xfrm>
              <a:off x="756943" y="1773762"/>
              <a:ext cx="5814196" cy="769441"/>
            </a:xfrm>
            <a:prstGeom prst="rect">
              <a:avLst/>
            </a:prstGeom>
            <a:solidFill>
              <a:srgbClr val="FFCCFF"/>
            </a:solidFill>
            <a:ln w="12700">
              <a:solidFill>
                <a:srgbClr val="FF0000"/>
              </a:solidFill>
              <a:miter lim="800000"/>
              <a:headEnd/>
              <a:tailEnd/>
            </a:ln>
          </p:spPr>
          <p:txBody>
            <a:bodyPr wrap="square">
              <a:spAutoFit/>
            </a:bodyPr>
            <a:lstStyle/>
            <a:p>
              <a:pPr>
                <a:tabLst>
                  <a:tab pos="87313" algn="l"/>
                </a:tabLst>
                <a:defRPr/>
              </a:pPr>
              <a:r>
                <a:rPr lang="id-ID" sz="2200" dirty="0">
                  <a:solidFill>
                    <a:srgbClr val="C00000"/>
                  </a:solidFill>
                  <a:latin typeface="Arial" pitchFamily="34" charset="0"/>
                  <a:cs typeface="Arial" pitchFamily="34" charset="0"/>
                </a:rPr>
                <a:t>Belajar matematika memang menyenangkan dan merupakan investasi masa depan</a:t>
              </a:r>
              <a:endParaRPr lang="id-ID" sz="2200" dirty="0">
                <a:solidFill>
                  <a:srgbClr val="006600"/>
                </a:solidFill>
                <a:latin typeface="Arial" charset="0"/>
                <a:cs typeface="Arial" charset="0"/>
              </a:endParaRPr>
            </a:p>
          </p:txBody>
        </p:sp>
        <p:pic>
          <p:nvPicPr>
            <p:cNvPr id="9" name="Picture 8" descr="Hasil gambar untuk gambar kartun semangat belajar matematika">
              <a:extLst>
                <a:ext uri="{FF2B5EF4-FFF2-40B4-BE49-F238E27FC236}">
                  <a16:creationId xmlns:a16="http://schemas.microsoft.com/office/drawing/2014/main" id="{404A3B2B-AF47-4D1D-97CD-577459BBD428}"/>
                </a:ext>
              </a:extLst>
            </p:cNvPr>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731366" y="2184321"/>
              <a:ext cx="1655691" cy="1446484"/>
            </a:xfrm>
            <a:prstGeom prst="rect">
              <a:avLst/>
            </a:prstGeom>
            <a:noFill/>
            <a:ln>
              <a:noFill/>
            </a:ln>
          </p:spPr>
        </p:pic>
      </p:grpSp>
      <p:grpSp>
        <p:nvGrpSpPr>
          <p:cNvPr id="3" name="Group 2">
            <a:extLst>
              <a:ext uri="{FF2B5EF4-FFF2-40B4-BE49-F238E27FC236}">
                <a16:creationId xmlns:a16="http://schemas.microsoft.com/office/drawing/2014/main" id="{8B6CBB1F-EFC3-480A-903B-FE005DFBBD6B}"/>
              </a:ext>
            </a:extLst>
          </p:cNvPr>
          <p:cNvGrpSpPr/>
          <p:nvPr/>
        </p:nvGrpSpPr>
        <p:grpSpPr>
          <a:xfrm>
            <a:off x="1316994" y="165132"/>
            <a:ext cx="6281412" cy="1533793"/>
            <a:chOff x="1064229" y="165569"/>
            <a:chExt cx="6281412" cy="1533793"/>
          </a:xfrm>
        </p:grpSpPr>
        <p:pic>
          <p:nvPicPr>
            <p:cNvPr id="6" name="Picture 5">
              <a:extLst>
                <a:ext uri="{FF2B5EF4-FFF2-40B4-BE49-F238E27FC236}">
                  <a16:creationId xmlns:a16="http://schemas.microsoft.com/office/drawing/2014/main" id="{F602185E-E392-4E7C-92BB-1E85DA9A016E}"/>
                </a:ext>
              </a:extLst>
            </p:cNvPr>
            <p:cNvPicPr/>
            <p:nvPr/>
          </p:nvPicPr>
          <p:blipFill rotWithShape="1">
            <a:blip r:embed="rId4" cstate="print">
              <a:extLst>
                <a:ext uri="{28A0092B-C50C-407E-A947-70E740481C1C}">
                  <a14:useLocalDpi xmlns:a14="http://schemas.microsoft.com/office/drawing/2010/main" val="0"/>
                </a:ext>
              </a:extLst>
            </a:blip>
            <a:srcRect b="17431"/>
            <a:stretch/>
          </p:blipFill>
          <p:spPr bwMode="auto">
            <a:xfrm>
              <a:off x="1064229" y="165569"/>
              <a:ext cx="1772186" cy="1505321"/>
            </a:xfrm>
            <a:prstGeom prst="rect">
              <a:avLst/>
            </a:prstGeom>
            <a:noFill/>
            <a:ln>
              <a:noFill/>
            </a:ln>
            <a:extLst>
              <a:ext uri="{53640926-AAD7-44D8-BBD7-CCE9431645EC}">
                <a14:shadowObscured xmlns:a14="http://schemas.microsoft.com/office/drawing/2010/main"/>
              </a:ext>
            </a:extLst>
          </p:spPr>
        </p:pic>
        <p:pic>
          <p:nvPicPr>
            <p:cNvPr id="7" name="Picture 6" descr="Hasil gambar untuk self efficacy">
              <a:extLst>
                <a:ext uri="{FF2B5EF4-FFF2-40B4-BE49-F238E27FC236}">
                  <a16:creationId xmlns:a16="http://schemas.microsoft.com/office/drawing/2014/main" id="{589C0B90-37E9-441D-81D9-8DD2949580B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0758" y="170166"/>
              <a:ext cx="1584883" cy="1446484"/>
            </a:xfrm>
            <a:prstGeom prst="rect">
              <a:avLst/>
            </a:prstGeom>
            <a:noFill/>
            <a:ln>
              <a:noFill/>
            </a:ln>
          </p:spPr>
        </p:pic>
        <p:pic>
          <p:nvPicPr>
            <p:cNvPr id="12" name="Picture 11">
              <a:extLst>
                <a:ext uri="{FF2B5EF4-FFF2-40B4-BE49-F238E27FC236}">
                  <a16:creationId xmlns:a16="http://schemas.microsoft.com/office/drawing/2014/main" id="{23E43693-8BB2-4712-834A-C8849F065107}"/>
                </a:ext>
              </a:extLst>
            </p:cNvPr>
            <p:cNvPicPr>
              <a:picLocks noChangeAspect="1"/>
            </p:cNvPicPr>
            <p:nvPr/>
          </p:nvPicPr>
          <p:blipFill>
            <a:blip r:embed="rId6">
              <a:duotone>
                <a:prstClr val="black"/>
                <a:schemeClr val="accent2">
                  <a:tint val="45000"/>
                  <a:satMod val="400000"/>
                </a:schemeClr>
              </a:duotone>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653838" y="194041"/>
              <a:ext cx="1395782" cy="1505321"/>
            </a:xfrm>
            <a:prstGeom prst="rect">
              <a:avLst/>
            </a:prstGeom>
            <a:solidFill>
              <a:srgbClr val="CCFFFF"/>
            </a:solidFill>
            <a:ln>
              <a:solidFill>
                <a:srgbClr val="0000FF"/>
              </a:solidFill>
            </a:ln>
          </p:spPr>
        </p:pic>
      </p:grpSp>
      <p:sp>
        <p:nvSpPr>
          <p:cNvPr id="10" name="Text Box 20">
            <a:extLst>
              <a:ext uri="{FF2B5EF4-FFF2-40B4-BE49-F238E27FC236}">
                <a16:creationId xmlns:a16="http://schemas.microsoft.com/office/drawing/2014/main" id="{A1D11DED-3406-4720-BD5A-B1529902E708}"/>
              </a:ext>
            </a:extLst>
          </p:cNvPr>
          <p:cNvSpPr txBox="1"/>
          <p:nvPr/>
        </p:nvSpPr>
        <p:spPr>
          <a:xfrm>
            <a:off x="654141" y="2661054"/>
            <a:ext cx="6019800" cy="1606146"/>
          </a:xfrm>
          <a:prstGeom prst="rect">
            <a:avLst/>
          </a:prstGeom>
          <a:solidFill>
            <a:srgbClr val="CCFFFF"/>
          </a:solidFill>
          <a:ln w="6350">
            <a:solidFill>
              <a:srgbClr val="0066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2200" dirty="0" err="1">
                <a:solidFill>
                  <a:srgbClr val="0000FF"/>
                </a:solidFill>
                <a:latin typeface="Arial" panose="020B0604020202020204" pitchFamily="34" charset="0"/>
                <a:cs typeface="Arial" panose="020B0604020202020204" pitchFamily="34" charset="0"/>
              </a:rPr>
              <a:t>Sebelum</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kita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tutup</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perkuliahan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ini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mari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kita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berdoa</a:t>
            </a:r>
            <a:r>
              <a:rPr lang="en-US" sz="2200" dirty="0">
                <a:solidFill>
                  <a:srgbClr val="0000FF"/>
                </a:solidFill>
                <a:latin typeface="Arial" panose="020B0604020202020204" pitchFamily="34" charset="0"/>
                <a:cs typeface="Arial" panose="020B0604020202020204" pitchFamily="34" charset="0"/>
              </a:rPr>
              <a:t> dan </a:t>
            </a:r>
            <a:r>
              <a:rPr lang="en-US" sz="2200" dirty="0" err="1">
                <a:solidFill>
                  <a:srgbClr val="0000FF"/>
                </a:solidFill>
                <a:latin typeface="Arial" panose="020B0604020202020204" pitchFamily="34" charset="0"/>
                <a:cs typeface="Arial" panose="020B0604020202020204" pitchFamily="34" charset="0"/>
              </a:rPr>
              <a:t>mengucap</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syukur</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kepada</a:t>
            </a:r>
            <a:r>
              <a:rPr lang="en-US" sz="2200" dirty="0">
                <a:solidFill>
                  <a:srgbClr val="0000FF"/>
                </a:solidFill>
                <a:latin typeface="Arial" panose="020B0604020202020204" pitchFamily="34" charset="0"/>
                <a:cs typeface="Arial" panose="020B0604020202020204" pitchFamily="34" charset="0"/>
              </a:rPr>
              <a:t> Allah SWT </a:t>
            </a:r>
            <a:r>
              <a:rPr lang="en-US" sz="2200" dirty="0" err="1">
                <a:solidFill>
                  <a:srgbClr val="0000FF"/>
                </a:solidFill>
                <a:latin typeface="Arial" panose="020B0604020202020204" pitchFamily="34" charset="0"/>
                <a:cs typeface="Arial" panose="020B0604020202020204" pitchFamily="34" charset="0"/>
              </a:rPr>
              <a:t>semoga</a:t>
            </a:r>
            <a:r>
              <a:rPr lang="en-US" sz="2200" dirty="0">
                <a:solidFill>
                  <a:srgbClr val="0000FF"/>
                </a:solidFill>
                <a:latin typeface="Arial" panose="020B0604020202020204" pitchFamily="34" charset="0"/>
                <a:cs typeface="Arial" panose="020B0604020202020204" pitchFamily="34" charset="0"/>
              </a:rPr>
              <a:t> yang </a:t>
            </a:r>
            <a:r>
              <a:rPr lang="en-US" sz="2200" dirty="0" err="1">
                <a:solidFill>
                  <a:srgbClr val="0000FF"/>
                </a:solidFill>
                <a:latin typeface="Arial" panose="020B0604020202020204" pitchFamily="34" charset="0"/>
                <a:cs typeface="Arial" panose="020B0604020202020204" pitchFamily="34" charset="0"/>
              </a:rPr>
              <a:t>kita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pelajari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bermanfaat</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bagi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kita</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semua</a:t>
            </a:r>
            <a:r>
              <a:rPr lang="en-US" sz="2200" dirty="0">
                <a:latin typeface="Arial" panose="020B0604020202020204" pitchFamily="34" charset="0"/>
                <a:cs typeface="Arial" panose="020B0604020202020204" pitchFamily="34" charset="0"/>
              </a:rPr>
              <a:t>.</a:t>
            </a:r>
          </a:p>
          <a:p>
            <a:endParaRPr lang="en-ID" sz="2400" dirty="0">
              <a:latin typeface="Arial" panose="020B0604020202020204" pitchFamily="34" charset="0"/>
              <a:cs typeface="Arial" panose="020B0604020202020204" pitchFamily="34" charset="0"/>
            </a:endParaRPr>
          </a:p>
        </p:txBody>
      </p:sp>
      <p:pic>
        <p:nvPicPr>
          <p:cNvPr id="11" name="Picture 10" descr="Gambar terkait">
            <a:extLst>
              <a:ext uri="{FF2B5EF4-FFF2-40B4-BE49-F238E27FC236}">
                <a16:creationId xmlns:a16="http://schemas.microsoft.com/office/drawing/2014/main" id="{CCCD3895-9FF1-40BF-A5D8-56BD107A43FB}"/>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192431" y="3908092"/>
            <a:ext cx="2664297" cy="2501091"/>
          </a:xfrm>
          <a:prstGeom prst="rect">
            <a:avLst/>
          </a:prstGeom>
          <a:noFill/>
          <a:ln>
            <a:noFill/>
          </a:ln>
        </p:spPr>
      </p:pic>
      <p:pic>
        <p:nvPicPr>
          <p:cNvPr id="13" name="Picture 12" descr="Hasil gambar untuk kata mutiara motivasi belajar">
            <a:extLst>
              <a:ext uri="{FF2B5EF4-FFF2-40B4-BE49-F238E27FC236}">
                <a16:creationId xmlns:a16="http://schemas.microsoft.com/office/drawing/2014/main" id="{DE375968-8DDD-47B3-A8D9-E3B8853D7B23}"/>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064229" y="4495800"/>
            <a:ext cx="5019939" cy="20295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1979712" y="2917543"/>
            <a:ext cx="6480720" cy="3679714"/>
          </a:xfrm>
          <a:prstGeom prst="wedgeRoundRectCallout">
            <a:avLst>
              <a:gd name="adj1" fmla="val -55775"/>
              <a:gd name="adj2" fmla="val 48869"/>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b="1" dirty="0">
              <a:solidFill>
                <a:srgbClr val="006600"/>
              </a:solidFill>
              <a:latin typeface="Arial" pitchFamily="34" charset="0"/>
              <a:cs typeface="Arial" pitchFamily="34" charset="0"/>
            </a:endParaRPr>
          </a:p>
          <a:p>
            <a:pPr eaLnBrk="0" hangingPunct="0">
              <a:defRPr/>
            </a:pPr>
            <a:endParaRPr lang="en-US" b="1" dirty="0">
              <a:solidFill>
                <a:srgbClr val="006600"/>
              </a:solidFill>
              <a:latin typeface="Arial" pitchFamily="34" charset="0"/>
              <a:cs typeface="Arial" pitchFamily="34" charset="0"/>
            </a:endParaRPr>
          </a:p>
          <a:p>
            <a:pPr eaLnBrk="0" hangingPunct="0">
              <a:defRPr/>
            </a:pPr>
            <a:endParaRPr lang="en-US" b="1" dirty="0">
              <a:solidFill>
                <a:srgbClr val="006600"/>
              </a:solidFill>
              <a:latin typeface="Arial" pitchFamily="34" charset="0"/>
              <a:cs typeface="Arial" pitchFamily="34" charset="0"/>
            </a:endParaRPr>
          </a:p>
          <a:p>
            <a:pPr eaLnBrk="0" hangingPunct="0">
              <a:defRPr/>
            </a:pPr>
            <a:endParaRPr lang="en-US" b="1" dirty="0">
              <a:solidFill>
                <a:srgbClr val="006600"/>
              </a:solidFill>
              <a:latin typeface="Arial" pitchFamily="34" charset="0"/>
              <a:cs typeface="Arial" pitchFamily="34" charset="0"/>
            </a:endParaRPr>
          </a:p>
          <a:p>
            <a:pPr eaLnBrk="0" hangingPunct="0">
              <a:defRPr/>
            </a:pPr>
            <a:endParaRPr lang="en-US" b="1" dirty="0">
              <a:solidFill>
                <a:srgbClr val="006600"/>
              </a:solidFill>
              <a:latin typeface="Arial" pitchFamily="34" charset="0"/>
              <a:cs typeface="Arial" pitchFamily="34" charset="0"/>
            </a:endParaRPr>
          </a:p>
          <a:p>
            <a:pPr eaLnBrk="0" hangingPunct="0">
              <a:defRPr/>
            </a:pPr>
            <a:endParaRPr lang="en-US" b="1" dirty="0">
              <a:solidFill>
                <a:srgbClr val="006600"/>
              </a:solidFill>
              <a:latin typeface="Arial" pitchFamily="34" charset="0"/>
              <a:cs typeface="Arial" pitchFamily="34" charset="0"/>
            </a:endParaRPr>
          </a:p>
          <a:p>
            <a:pPr eaLnBrk="0" hangingPunct="0">
              <a:defRPr/>
            </a:pPr>
            <a:endParaRPr lang="en-US" b="1" dirty="0">
              <a:solidFill>
                <a:srgbClr val="006600"/>
              </a:solidFill>
              <a:latin typeface="Arial" pitchFamily="34" charset="0"/>
              <a:cs typeface="Arial" pitchFamily="34" charset="0"/>
            </a:endParaRPr>
          </a:p>
          <a:p>
            <a:pPr eaLnBrk="0" hangingPunct="0">
              <a:defRPr/>
            </a:pPr>
            <a:endParaRPr lang="en-US" b="1" dirty="0">
              <a:solidFill>
                <a:srgbClr val="006600"/>
              </a:solidFill>
              <a:latin typeface="Arial" pitchFamily="34" charset="0"/>
              <a:cs typeface="Arial" pitchFamily="34" charset="0"/>
            </a:endParaRPr>
          </a:p>
          <a:p>
            <a:pPr eaLnBrk="0" hangingPunct="0">
              <a:defRPr/>
            </a:pPr>
            <a:endParaRPr lang="en-US" b="1" dirty="0">
              <a:solidFill>
                <a:srgbClr val="006600"/>
              </a:solidFill>
              <a:latin typeface="Arial" pitchFamily="34" charset="0"/>
              <a:cs typeface="Arial" pitchFamily="34" charset="0"/>
            </a:endParaRPr>
          </a:p>
          <a:p>
            <a:pPr eaLnBrk="0" hangingPunct="0">
              <a:defRPr/>
            </a:pPr>
            <a:endParaRPr lang="en-US" b="1" dirty="0">
              <a:solidFill>
                <a:srgbClr val="006600"/>
              </a:solidFill>
              <a:latin typeface="Arial" pitchFamily="34" charset="0"/>
              <a:cs typeface="Arial" pitchFamily="34" charset="0"/>
            </a:endParaRPr>
          </a:p>
          <a:p>
            <a:pPr eaLnBrk="0" hangingPunct="0">
              <a:defRPr/>
            </a:pPr>
            <a:endParaRPr lang="en-US" b="1" dirty="0">
              <a:solidFill>
                <a:srgbClr val="006600"/>
              </a:solidFill>
              <a:latin typeface="Arial" pitchFamily="34" charset="0"/>
              <a:cs typeface="Arial" pitchFamily="34" charset="0"/>
            </a:endParaRPr>
          </a:p>
          <a:p>
            <a:pPr eaLnBrk="0" hangingPunct="0">
              <a:defRPr/>
            </a:pPr>
            <a:endParaRPr lang="en-US" b="1" dirty="0">
              <a:solidFill>
                <a:srgbClr val="006600"/>
              </a:solidFill>
              <a:latin typeface="Arial" pitchFamily="34" charset="0"/>
              <a:cs typeface="Arial" pitchFamily="34" charset="0"/>
            </a:endParaRPr>
          </a:p>
          <a:p>
            <a:pPr eaLnBrk="0" hangingPunct="0">
              <a:defRPr/>
            </a:pPr>
            <a:endParaRPr lang="en-US" b="1" dirty="0">
              <a:solidFill>
                <a:srgbClr val="006600"/>
              </a:solidFill>
              <a:latin typeface="Arial" pitchFamily="34" charset="0"/>
              <a:cs typeface="Arial" pitchFamily="34" charset="0"/>
            </a:endParaRPr>
          </a:p>
          <a:p>
            <a:pPr eaLnBrk="0" hangingPunct="0">
              <a:defRPr/>
            </a:pPr>
            <a:endParaRPr lang="en-US" b="1" dirty="0">
              <a:solidFill>
                <a:srgbClr val="006600"/>
              </a:solidFill>
              <a:latin typeface="Arial" pitchFamily="34" charset="0"/>
              <a:cs typeface="Arial" pitchFamily="34" charset="0"/>
            </a:endParaRPr>
          </a:p>
          <a:p>
            <a:pPr eaLnBrk="0" hangingPunct="0">
              <a:defRPr/>
            </a:pPr>
            <a:endParaRPr lang="en-US" b="1" dirty="0">
              <a:solidFill>
                <a:srgbClr val="006600"/>
              </a:solidFill>
              <a:latin typeface="Arial" pitchFamily="34" charset="0"/>
              <a:cs typeface="Arial" pitchFamily="34" charset="0"/>
            </a:endParaRPr>
          </a:p>
          <a:p>
            <a:pPr eaLnBrk="0" hangingPunct="0">
              <a:defRPr/>
            </a:pPr>
            <a:endParaRPr lang="en-US" b="1" dirty="0">
              <a:solidFill>
                <a:srgbClr val="006600"/>
              </a:solidFill>
              <a:latin typeface="Arial" pitchFamily="34" charset="0"/>
              <a:cs typeface="Arial" pitchFamily="34" charset="0"/>
            </a:endParaRPr>
          </a:p>
          <a:p>
            <a:r>
              <a:rPr lang="en-US" sz="2200" dirty="0">
                <a:solidFill>
                  <a:srgbClr val="009900"/>
                </a:solidFill>
                <a:latin typeface="Arial" panose="020B0604020202020204" pitchFamily="34" charset="0"/>
                <a:cs typeface="Arial" panose="020B0604020202020204" pitchFamily="34" charset="0"/>
              </a:rPr>
              <a:t>CPL </a:t>
            </a:r>
            <a:r>
              <a:rPr lang="en-US" sz="2200" dirty="0" err="1">
                <a:solidFill>
                  <a:srgbClr val="009900"/>
                </a:solidFill>
                <a:latin typeface="Arial" panose="020B0604020202020204" pitchFamily="34" charset="0"/>
                <a:cs typeface="Arial" panose="020B0604020202020204" pitchFamily="34" charset="0"/>
              </a:rPr>
              <a:t>Sikap</a:t>
            </a:r>
            <a:r>
              <a:rPr lang="en-US" sz="2200" dirty="0">
                <a:solidFill>
                  <a:srgbClr val="009900"/>
                </a:solidFill>
                <a:latin typeface="Arial" panose="020B0604020202020204" pitchFamily="34" charset="0"/>
                <a:cs typeface="Arial" panose="020B0604020202020204" pitchFamily="34" charset="0"/>
              </a:rPr>
              <a:t>: </a:t>
            </a:r>
            <a:r>
              <a:rPr lang="id-ID" sz="2200" dirty="0">
                <a:solidFill>
                  <a:srgbClr val="009900"/>
                </a:solidFill>
                <a:latin typeface="Arial" panose="020B0604020202020204" pitchFamily="34" charset="0"/>
                <a:cs typeface="Arial" panose="020B0604020202020204" pitchFamily="34" charset="0"/>
              </a:rPr>
              <a:t>Lulusan S2 Pendidikan Matematika memiliki budaya dan kebiasaan berpikir rasional,  kritis, kreatif,  dan bersikap ulet, tangguh, bekerja keras, teliti, percaya diri, senang belajar, terbuka, bertanggung jawab, jujur, menghargai pendapat dan bekerjasama dengan orang lain</a:t>
            </a:r>
            <a:r>
              <a:rPr lang="en-US" sz="2200" dirty="0">
                <a:solidFill>
                  <a:srgbClr val="009900"/>
                </a:solidFill>
                <a:latin typeface="Arial" panose="020B0604020202020204" pitchFamily="34" charset="0"/>
                <a:cs typeface="Arial" panose="020B0604020202020204" pitchFamily="34" charset="0"/>
              </a:rPr>
              <a:t>, </a:t>
            </a:r>
            <a:r>
              <a:rPr lang="id-ID" sz="2200" dirty="0">
                <a:solidFill>
                  <a:srgbClr val="009900"/>
                </a:solidFill>
                <a:latin typeface="Arial" panose="020B0604020202020204" pitchFamily="34" charset="0"/>
                <a:cs typeface="Arial" panose="020B0604020202020204" pitchFamily="34" charset="0"/>
              </a:rPr>
              <a:t>mengambil keputusan</a:t>
            </a:r>
            <a:r>
              <a:rPr lang="en-US" sz="2200" dirty="0">
                <a:solidFill>
                  <a:srgbClr val="009900"/>
                </a:solidFill>
                <a:latin typeface="Arial" panose="020B0604020202020204" pitchFamily="34" charset="0"/>
                <a:cs typeface="Arial" panose="020B0604020202020204" pitchFamily="34" charset="0"/>
              </a:rPr>
              <a:t>, </a:t>
            </a:r>
            <a:r>
              <a:rPr lang="id-ID" sz="2200" dirty="0">
                <a:solidFill>
                  <a:srgbClr val="009900"/>
                </a:solidFill>
                <a:latin typeface="Arial" panose="020B0604020202020204" pitchFamily="34" charset="0"/>
                <a:cs typeface="Arial" panose="020B0604020202020204" pitchFamily="34" charset="0"/>
              </a:rPr>
              <a:t>mengkomunikasikan</a:t>
            </a:r>
            <a:r>
              <a:rPr lang="en-US" sz="2200" dirty="0">
                <a:solidFill>
                  <a:srgbClr val="009900"/>
                </a:solidFill>
                <a:latin typeface="Arial" panose="020B0604020202020204" pitchFamily="34" charset="0"/>
                <a:cs typeface="Arial" panose="020B0604020202020204" pitchFamily="34" charset="0"/>
              </a:rPr>
              <a:t> </a:t>
            </a:r>
            <a:r>
              <a:rPr lang="en-US" sz="2200" dirty="0" err="1">
                <a:solidFill>
                  <a:srgbClr val="009900"/>
                </a:solidFill>
                <a:latin typeface="Arial" panose="020B0604020202020204" pitchFamily="34" charset="0"/>
                <a:cs typeface="Arial" panose="020B0604020202020204" pitchFamily="34" charset="0"/>
              </a:rPr>
              <a:t>gagasan</a:t>
            </a:r>
            <a:r>
              <a:rPr lang="en-US" sz="2200" dirty="0">
                <a:solidFill>
                  <a:srgbClr val="009900"/>
                </a:solidFill>
                <a:latin typeface="Arial" panose="020B0604020202020204" pitchFamily="34" charset="0"/>
                <a:cs typeface="Arial" panose="020B0604020202020204" pitchFamily="34" charset="0"/>
              </a:rPr>
              <a:t>, </a:t>
            </a:r>
            <a:r>
              <a:rPr lang="id-ID" sz="2200" dirty="0">
                <a:solidFill>
                  <a:srgbClr val="009900"/>
                </a:solidFill>
                <a:latin typeface="Arial" panose="020B0604020202020204" pitchFamily="34" charset="0"/>
                <a:cs typeface="Arial" panose="020B0604020202020204" pitchFamily="34" charset="0"/>
              </a:rPr>
              <a:t>dan beradaptasi dengan lingkungan kerja</a:t>
            </a:r>
            <a:r>
              <a:rPr lang="en-US" sz="2200" dirty="0">
                <a:solidFill>
                  <a:srgbClr val="009900"/>
                </a:solidFill>
                <a:latin typeface="Arial" panose="020B0604020202020204" pitchFamily="34" charset="0"/>
                <a:cs typeface="Arial" panose="020B0604020202020204" pitchFamily="34" charset="0"/>
              </a:rPr>
              <a:t> </a:t>
            </a:r>
            <a:r>
              <a:rPr lang="en-US" sz="2200" dirty="0" err="1">
                <a:solidFill>
                  <a:srgbClr val="009900"/>
                </a:solidFill>
                <a:latin typeface="Arial" panose="020B0604020202020204" pitchFamily="34" charset="0"/>
                <a:cs typeface="Arial" panose="020B0604020202020204" pitchFamily="34" charset="0"/>
              </a:rPr>
              <a:t>dalam</a:t>
            </a:r>
            <a:r>
              <a:rPr lang="en-US" sz="2200" dirty="0">
                <a:solidFill>
                  <a:srgbClr val="009900"/>
                </a:solidFill>
                <a:latin typeface="Arial" panose="020B0604020202020204" pitchFamily="34" charset="0"/>
                <a:cs typeface="Arial" panose="020B0604020202020204" pitchFamily="34" charset="0"/>
              </a:rPr>
              <a:t> </a:t>
            </a:r>
            <a:r>
              <a:rPr lang="en-US" sz="2200" dirty="0" err="1">
                <a:solidFill>
                  <a:srgbClr val="009900"/>
                </a:solidFill>
                <a:latin typeface="Arial" panose="020B0604020202020204" pitchFamily="34" charset="0"/>
                <a:cs typeface="Arial" panose="020B0604020202020204" pitchFamily="34" charset="0"/>
              </a:rPr>
              <a:t>lingkup</a:t>
            </a:r>
            <a:r>
              <a:rPr lang="en-US" sz="2200" dirty="0">
                <a:solidFill>
                  <a:srgbClr val="009900"/>
                </a:solidFill>
                <a:latin typeface="Arial" panose="020B0604020202020204" pitchFamily="34" charset="0"/>
                <a:cs typeface="Arial" panose="020B0604020202020204" pitchFamily="34" charset="0"/>
              </a:rPr>
              <a:t> </a:t>
            </a:r>
            <a:r>
              <a:rPr lang="en-US" sz="2200" dirty="0" err="1">
                <a:solidFill>
                  <a:srgbClr val="009900"/>
                </a:solidFill>
              </a:rPr>
              <a:t>lokal</a:t>
            </a:r>
            <a:r>
              <a:rPr lang="en-US" sz="2200" dirty="0">
                <a:solidFill>
                  <a:srgbClr val="009900"/>
                </a:solidFill>
              </a:rPr>
              <a:t>, </a:t>
            </a:r>
            <a:r>
              <a:rPr lang="en-US" sz="2200" dirty="0" err="1">
                <a:solidFill>
                  <a:srgbClr val="009900"/>
                </a:solidFill>
              </a:rPr>
              <a:t>nasional</a:t>
            </a:r>
            <a:r>
              <a:rPr lang="en-US" sz="2200" dirty="0">
                <a:solidFill>
                  <a:srgbClr val="009900"/>
                </a:solidFill>
              </a:rPr>
              <a:t>, dan </a:t>
            </a:r>
            <a:r>
              <a:rPr lang="en-US" sz="2200" dirty="0" err="1">
                <a:solidFill>
                  <a:srgbClr val="009900"/>
                </a:solidFill>
              </a:rPr>
              <a:t>internasional</a:t>
            </a:r>
            <a:endParaRPr lang="en-ID" sz="2200" dirty="0">
              <a:solidFill>
                <a:srgbClr val="009900"/>
              </a:solidFill>
              <a:latin typeface="Arial" panose="020B0604020202020204" pitchFamily="34" charset="0"/>
              <a:cs typeface="Arial" panose="020B0604020202020204" pitchFamily="34" charset="0"/>
            </a:endParaRPr>
          </a:p>
          <a:p>
            <a:pPr marL="361950" indent="-361950" eaLnBrk="0" hangingPunct="0">
              <a:buFontTx/>
              <a:buAutoNum type="arabicPeriod"/>
              <a:defRPr/>
            </a:pPr>
            <a:endParaRPr lang="en-ID" dirty="0">
              <a:solidFill>
                <a:srgbClr val="006600"/>
              </a:solidFill>
            </a:endParaRPr>
          </a:p>
          <a:p>
            <a:pPr marL="361950" indent="-361950" eaLnBrk="0" hangingPunct="0">
              <a:buFontTx/>
              <a:buAutoNum type="arabicPeriod"/>
              <a:defRPr/>
            </a:pPr>
            <a:endParaRPr lang="en-ID" dirty="0">
              <a:solidFill>
                <a:srgbClr val="006600"/>
              </a:solidFill>
            </a:endParaRPr>
          </a:p>
          <a:p>
            <a:pPr marL="361950" indent="-361950" eaLnBrk="0" hangingPunct="0">
              <a:buFontTx/>
              <a:buAutoNum type="arabicPeriod"/>
              <a:defRPr/>
            </a:pPr>
            <a:endParaRPr lang="en-ID" dirty="0">
              <a:solidFill>
                <a:srgbClr val="006600"/>
              </a:solidFill>
            </a:endParaRPr>
          </a:p>
          <a:p>
            <a:pPr marL="361950" indent="-361950" eaLnBrk="0" hangingPunct="0">
              <a:buAutoNum type="arabicPeriod"/>
              <a:defRPr/>
            </a:pPr>
            <a:endParaRPr lang="en-ID" dirty="0">
              <a:solidFill>
                <a:srgbClr val="006600"/>
              </a:solidFill>
            </a:endParaRPr>
          </a:p>
          <a:p>
            <a:pPr marL="361950" indent="-361950" eaLnBrk="0" hangingPunct="0">
              <a:defRPr/>
            </a:pPr>
            <a:endParaRPr lang="en-ID" b="1" dirty="0">
              <a:solidFill>
                <a:srgbClr val="006600"/>
              </a:solidFill>
            </a:endParaRPr>
          </a:p>
          <a:p>
            <a:pPr eaLnBrk="0" hangingPunct="0">
              <a:defRPr/>
            </a:pPr>
            <a:endParaRPr lang="id-ID" b="1" dirty="0">
              <a:solidFill>
                <a:srgbClr val="006600"/>
              </a:solidFill>
              <a:latin typeface="Arial" pitchFamily="34" charset="0"/>
              <a:cs typeface="Arial" pitchFamily="34" charset="0"/>
            </a:endParaRPr>
          </a:p>
          <a:p>
            <a:pPr eaLnBrk="0" hangingPunct="0">
              <a:defRPr/>
            </a:pPr>
            <a:endParaRPr lang="id-ID" b="1" dirty="0">
              <a:solidFill>
                <a:srgbClr val="006600"/>
              </a:solidFill>
              <a:latin typeface="Arial" pitchFamily="34" charset="0"/>
              <a:cs typeface="Arial" pitchFamily="34" charset="0"/>
            </a:endParaRPr>
          </a:p>
          <a:p>
            <a:pPr marL="457200" indent="-457200" eaLnBrk="0" hangingPunct="0">
              <a:buAutoNum type="arabicPeriod"/>
              <a:tabLst>
                <a:tab pos="180975" algn="l"/>
              </a:tabLst>
              <a:defRPr/>
            </a:pPr>
            <a:endParaRPr lang="en-US" sz="2000" b="1" dirty="0">
              <a:solidFill>
                <a:srgbClr val="006600"/>
              </a:solidFill>
              <a:latin typeface="Arial" pitchFamily="34" charset="0"/>
              <a:cs typeface="Arial" pitchFamily="34" charset="0"/>
            </a:endParaRPr>
          </a:p>
          <a:p>
            <a:pPr marL="457200" indent="-457200" eaLnBrk="0" hangingPunct="0">
              <a:buAutoNum type="arabicPeriod"/>
              <a:tabLst>
                <a:tab pos="180975" algn="l"/>
              </a:tabLst>
              <a:defRPr/>
            </a:pPr>
            <a:endParaRPr lang="en-US" sz="2000" b="1" dirty="0">
              <a:solidFill>
                <a:srgbClr val="FF0000"/>
              </a:solidFill>
              <a:latin typeface="Arial" pitchFamily="34" charset="0"/>
              <a:cs typeface="Arial" pitchFamily="34" charset="0"/>
            </a:endParaRPr>
          </a:p>
          <a:p>
            <a:pPr eaLnBrk="0" hangingPunct="0">
              <a:tabLst>
                <a:tab pos="180975" algn="l"/>
              </a:tabLst>
              <a:defRPr/>
            </a:pPr>
            <a:endParaRPr lang="en-US" sz="2000" b="1" dirty="0">
              <a:solidFill>
                <a:srgbClr val="FF0000"/>
              </a:solidFill>
              <a:latin typeface="Arial" pitchFamily="34" charset="0"/>
              <a:cs typeface="Arial" pitchFamily="34" charset="0"/>
            </a:endParaRPr>
          </a:p>
          <a:p>
            <a:pPr marL="457200" indent="-457200" eaLnBrk="0" hangingPunct="0">
              <a:buAutoNum type="arabicPeriod"/>
              <a:tabLst>
                <a:tab pos="180975" algn="l"/>
              </a:tabLst>
              <a:defRPr/>
            </a:pPr>
            <a:endParaRPr lang="en-US" sz="2000" b="1" dirty="0">
              <a:solidFill>
                <a:srgbClr val="FF0000"/>
              </a:solidFill>
              <a:latin typeface="Arial" pitchFamily="34" charset="0"/>
              <a:cs typeface="Arial" pitchFamily="34" charset="0"/>
            </a:endParaRPr>
          </a:p>
          <a:p>
            <a:pPr marL="457200" indent="-457200" eaLnBrk="0" hangingPunct="0">
              <a:buAutoNum type="arabicPeriod"/>
              <a:tabLst>
                <a:tab pos="180975" algn="l"/>
              </a:tabLst>
              <a:defRPr/>
            </a:pPr>
            <a:endParaRPr lang="en-US" sz="2000" b="1" dirty="0">
              <a:solidFill>
                <a:srgbClr val="FF0000"/>
              </a:solidFill>
              <a:latin typeface="Arial" pitchFamily="34" charset="0"/>
              <a:cs typeface="Arial" pitchFamily="34" charset="0"/>
            </a:endParaRPr>
          </a:p>
          <a:p>
            <a:pPr marL="457200" indent="-457200" eaLnBrk="0" hangingPunct="0">
              <a:buAutoNum type="arabicPeriod"/>
              <a:tabLst>
                <a:tab pos="180975" algn="l"/>
              </a:tabLst>
              <a:defRPr/>
            </a:pPr>
            <a:endParaRPr lang="id-ID" sz="2000" b="1" dirty="0">
              <a:solidFill>
                <a:srgbClr val="FF0000"/>
              </a:solidFill>
              <a:latin typeface="Arial" pitchFamily="34" charset="0"/>
              <a:cs typeface="Arial" pitchFamily="34" charset="0"/>
            </a:endParaRPr>
          </a:p>
          <a:p>
            <a:pPr eaLnBrk="0" hangingPunct="0">
              <a:defRPr/>
            </a:pPr>
            <a:endParaRPr lang="id-ID" sz="2488" b="1" dirty="0">
              <a:solidFill>
                <a:srgbClr val="FF0000"/>
              </a:solidFill>
              <a:latin typeface="Arial" pitchFamily="34" charset="0"/>
              <a:cs typeface="Arial" pitchFamily="34" charset="0"/>
            </a:endParaRPr>
          </a:p>
          <a:p>
            <a:pPr eaLnBrk="0" hangingPunct="0">
              <a:defRPr/>
            </a:pPr>
            <a:endParaRPr lang="id-ID" sz="2600" dirty="0">
              <a:solidFill>
                <a:srgbClr val="FF0000"/>
              </a:solidFill>
              <a:latin typeface="Arial" pitchFamily="34" charset="0"/>
              <a:cs typeface="Arial" pitchFamily="34" charset="0"/>
            </a:endParaRPr>
          </a:p>
        </p:txBody>
      </p:sp>
      <p:grpSp>
        <p:nvGrpSpPr>
          <p:cNvPr id="20" name="Group 19">
            <a:extLst>
              <a:ext uri="{FF2B5EF4-FFF2-40B4-BE49-F238E27FC236}">
                <a16:creationId xmlns:a16="http://schemas.microsoft.com/office/drawing/2014/main" id="{F9BC7140-DBB2-4874-92C2-5FDAAC5FAE8B}"/>
              </a:ext>
            </a:extLst>
          </p:cNvPr>
          <p:cNvGrpSpPr/>
          <p:nvPr/>
        </p:nvGrpSpPr>
        <p:grpSpPr>
          <a:xfrm>
            <a:off x="379135" y="260743"/>
            <a:ext cx="7721258" cy="1800105"/>
            <a:chOff x="395536" y="260743"/>
            <a:chExt cx="8522377" cy="1800105"/>
          </a:xfrm>
        </p:grpSpPr>
        <p:pic>
          <p:nvPicPr>
            <p:cNvPr id="12290" name="Picture 2">
              <a:extLst>
                <a:ext uri="{FF2B5EF4-FFF2-40B4-BE49-F238E27FC236}">
                  <a16:creationId xmlns:a16="http://schemas.microsoft.com/office/drawing/2014/main" id="{BF059663-A556-4F6D-9177-0A6E8F0C6F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743"/>
              <a:ext cx="2799874" cy="180010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395CD63-5A3E-42A1-8A1C-783067C9571B}"/>
                </a:ext>
              </a:extLst>
            </p:cNvPr>
            <p:cNvSpPr txBox="1"/>
            <p:nvPr/>
          </p:nvSpPr>
          <p:spPr>
            <a:xfrm>
              <a:off x="3533415" y="349344"/>
              <a:ext cx="5384498" cy="923330"/>
            </a:xfrm>
            <a:prstGeom prst="rect">
              <a:avLst/>
            </a:prstGeom>
            <a:noFill/>
          </p:spPr>
          <p:txBody>
            <a:bodyPr wrap="square">
              <a:spAutoFit/>
            </a:bodyPr>
            <a:lstStyle/>
            <a:p>
              <a:pPr indent="-92075" algn="ctr"/>
              <a:r>
                <a:rPr lang="en-ID" dirty="0">
                  <a:solidFill>
                    <a:srgbClr val="0070C0"/>
                  </a:solidFill>
                  <a:latin typeface="Arial" panose="020B0604020202020204" pitchFamily="34" charset="0"/>
                  <a:cs typeface="Arial" panose="020B0604020202020204" pitchFamily="34" charset="0"/>
                </a:rPr>
                <a:t>IKIP </a:t>
              </a:r>
              <a:r>
                <a:rPr lang="en-ID" dirty="0" err="1">
                  <a:solidFill>
                    <a:srgbClr val="0070C0"/>
                  </a:solidFill>
                  <a:latin typeface="Arial" panose="020B0604020202020204" pitchFamily="34" charset="0"/>
                  <a:cs typeface="Arial" panose="020B0604020202020204" pitchFamily="34" charset="0"/>
                </a:rPr>
                <a:t>Siliwangi</a:t>
              </a:r>
              <a:r>
                <a:rPr lang="en-ID" dirty="0">
                  <a:solidFill>
                    <a:srgbClr val="0070C0"/>
                  </a:solidFill>
                  <a:latin typeface="Arial" panose="020B0604020202020204" pitchFamily="34" charset="0"/>
                  <a:cs typeface="Arial" panose="020B0604020202020204" pitchFamily="34" charset="0"/>
                </a:rPr>
                <a:t> </a:t>
              </a:r>
              <a:r>
                <a:rPr lang="en-ID" dirty="0" err="1">
                  <a:solidFill>
                    <a:srgbClr val="0070C0"/>
                  </a:solidFill>
                  <a:latin typeface="Arial" panose="020B0604020202020204" pitchFamily="34" charset="0"/>
                  <a:cs typeface="Arial" panose="020B0604020202020204" pitchFamily="34" charset="0"/>
                </a:rPr>
                <a:t>sbg</a:t>
              </a:r>
              <a:r>
                <a:rPr lang="en-ID" dirty="0">
                  <a:solidFill>
                    <a:srgbClr val="0070C0"/>
                  </a:solidFill>
                  <a:latin typeface="Arial" panose="020B0604020202020204" pitchFamily="34" charset="0"/>
                  <a:cs typeface="Arial" panose="020B0604020202020204" pitchFamily="34" charset="0"/>
                </a:rPr>
                <a:t> PTS Pendidikan </a:t>
              </a:r>
              <a:r>
                <a:rPr lang="en-ID" dirty="0" err="1">
                  <a:solidFill>
                    <a:srgbClr val="0070C0"/>
                  </a:solidFill>
                  <a:latin typeface="Arial" panose="020B0604020202020204" pitchFamily="34" charset="0"/>
                  <a:cs typeface="Arial" panose="020B0604020202020204" pitchFamily="34" charset="0"/>
                </a:rPr>
                <a:t>Terbaik</a:t>
              </a:r>
              <a:r>
                <a:rPr lang="en-ID" dirty="0">
                  <a:solidFill>
                    <a:srgbClr val="0070C0"/>
                  </a:solidFill>
                  <a:latin typeface="Arial" panose="020B0604020202020204" pitchFamily="34" charset="0"/>
                  <a:cs typeface="Arial" panose="020B0604020202020204" pitchFamily="34" charset="0"/>
                </a:rPr>
                <a:t> di </a:t>
              </a:r>
              <a:r>
                <a:rPr lang="en-ID" dirty="0" err="1">
                  <a:solidFill>
                    <a:srgbClr val="0070C0"/>
                  </a:solidFill>
                  <a:latin typeface="Arial" panose="020B0604020202020204" pitchFamily="34" charset="0"/>
                  <a:cs typeface="Arial" panose="020B0604020202020204" pitchFamily="34" charset="0"/>
                </a:rPr>
                <a:t>Jawa</a:t>
              </a:r>
              <a:r>
                <a:rPr lang="en-ID" dirty="0">
                  <a:solidFill>
                    <a:srgbClr val="0070C0"/>
                  </a:solidFill>
                  <a:latin typeface="Arial" panose="020B0604020202020204" pitchFamily="34" charset="0"/>
                  <a:cs typeface="Arial" panose="020B0604020202020204" pitchFamily="34" charset="0"/>
                </a:rPr>
                <a:t> Barat dan Banten </a:t>
              </a:r>
              <a:r>
                <a:rPr lang="en-ID" dirty="0" err="1">
                  <a:solidFill>
                    <a:srgbClr val="0070C0"/>
                  </a:solidFill>
                  <a:latin typeface="Arial" panose="020B0604020202020204" pitchFamily="34" charset="0"/>
                  <a:cs typeface="Arial" panose="020B0604020202020204" pitchFamily="34" charset="0"/>
                </a:rPr>
                <a:t>versi</a:t>
              </a:r>
              <a:r>
                <a:rPr lang="en-ID" dirty="0">
                  <a:solidFill>
                    <a:srgbClr val="0070C0"/>
                  </a:solidFill>
                  <a:latin typeface="Arial" panose="020B0604020202020204" pitchFamily="34" charset="0"/>
                  <a:cs typeface="Arial" panose="020B0604020202020204" pitchFamily="34" charset="0"/>
                </a:rPr>
                <a:t> L2DIKTI Wilayah IV. 17 </a:t>
              </a:r>
              <a:r>
                <a:rPr lang="en-ID" dirty="0" err="1">
                  <a:solidFill>
                    <a:srgbClr val="0070C0"/>
                  </a:solidFill>
                  <a:latin typeface="Arial" panose="020B0604020202020204" pitchFamily="34" charset="0"/>
                  <a:cs typeface="Arial" panose="020B0604020202020204" pitchFamily="34" charset="0"/>
                </a:rPr>
                <a:t>Februari</a:t>
              </a:r>
              <a:r>
                <a:rPr lang="en-ID" dirty="0">
                  <a:solidFill>
                    <a:srgbClr val="0070C0"/>
                  </a:solidFill>
                  <a:latin typeface="Arial" panose="020B0604020202020204" pitchFamily="34" charset="0"/>
                  <a:cs typeface="Arial" panose="020B0604020202020204" pitchFamily="34" charset="0"/>
                </a:rPr>
                <a:t> 2021</a:t>
              </a:r>
              <a:r>
                <a:rPr lang="en-ID" b="1" dirty="0">
                  <a:solidFill>
                    <a:srgbClr val="0070C0"/>
                  </a:solidFill>
                  <a:latin typeface="Arial" panose="020B0604020202020204" pitchFamily="34" charset="0"/>
                  <a:cs typeface="Arial" panose="020B0604020202020204" pitchFamily="34" charset="0"/>
                </a:rPr>
                <a:t>.</a:t>
              </a:r>
            </a:p>
          </p:txBody>
        </p:sp>
      </p:grpSp>
      <p:grpSp>
        <p:nvGrpSpPr>
          <p:cNvPr id="3" name="Group 2">
            <a:extLst>
              <a:ext uri="{FF2B5EF4-FFF2-40B4-BE49-F238E27FC236}">
                <a16:creationId xmlns:a16="http://schemas.microsoft.com/office/drawing/2014/main" id="{472CF57F-4583-4A1F-B009-8A05D8D8A4FC}"/>
              </a:ext>
            </a:extLst>
          </p:cNvPr>
          <p:cNvGrpSpPr/>
          <p:nvPr/>
        </p:nvGrpSpPr>
        <p:grpSpPr>
          <a:xfrm>
            <a:off x="277301" y="2345467"/>
            <a:ext cx="1600067" cy="3302361"/>
            <a:chOff x="288180" y="2665435"/>
            <a:chExt cx="1600067" cy="3302361"/>
          </a:xfrm>
        </p:grpSpPr>
        <p:pic>
          <p:nvPicPr>
            <p:cNvPr id="11" name="Picture 10" descr="Hasil gambar untuk gambar kartun belajar trigonometri">
              <a:extLst>
                <a:ext uri="{FF2B5EF4-FFF2-40B4-BE49-F238E27FC236}">
                  <a16:creationId xmlns:a16="http://schemas.microsoft.com/office/drawing/2014/main" id="{3551DB0F-72E4-449C-846F-61C23A53071A}"/>
                </a:ext>
              </a:extLst>
            </p:cNvPr>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88180" y="2665435"/>
              <a:ext cx="1600067" cy="1527129"/>
            </a:xfrm>
            <a:prstGeom prst="rect">
              <a:avLst/>
            </a:prstGeom>
            <a:noFill/>
            <a:ln>
              <a:noFill/>
            </a:ln>
          </p:spPr>
        </p:pic>
        <p:pic>
          <p:nvPicPr>
            <p:cNvPr id="12" name="Picture 11" descr="Hasil gambar untuk self efficacy">
              <a:extLst>
                <a:ext uri="{FF2B5EF4-FFF2-40B4-BE49-F238E27FC236}">
                  <a16:creationId xmlns:a16="http://schemas.microsoft.com/office/drawing/2014/main" id="{FE8EC1DF-115F-4337-9F59-99D526046BE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443" y="4440667"/>
              <a:ext cx="1389439" cy="1527129"/>
            </a:xfrm>
            <a:prstGeom prst="rect">
              <a:avLst/>
            </a:prstGeom>
            <a:noFill/>
            <a:ln>
              <a:noFill/>
            </a:ln>
          </p:spPr>
        </p:pic>
      </p:grpSp>
      <p:grpSp>
        <p:nvGrpSpPr>
          <p:cNvPr id="2" name="Group 1">
            <a:extLst>
              <a:ext uri="{FF2B5EF4-FFF2-40B4-BE49-F238E27FC236}">
                <a16:creationId xmlns:a16="http://schemas.microsoft.com/office/drawing/2014/main" id="{53F626BE-3006-4A54-9C65-0F4B2D210703}"/>
              </a:ext>
            </a:extLst>
          </p:cNvPr>
          <p:cNvGrpSpPr/>
          <p:nvPr/>
        </p:nvGrpSpPr>
        <p:grpSpPr>
          <a:xfrm>
            <a:off x="2411760" y="1458599"/>
            <a:ext cx="5939494" cy="1341540"/>
            <a:chOff x="2612403" y="1640302"/>
            <a:chExt cx="6152462" cy="1341540"/>
          </a:xfrm>
        </p:grpSpPr>
        <p:sp>
          <p:nvSpPr>
            <p:cNvPr id="10" name="TextBox 9">
              <a:extLst>
                <a:ext uri="{FF2B5EF4-FFF2-40B4-BE49-F238E27FC236}">
                  <a16:creationId xmlns:a16="http://schemas.microsoft.com/office/drawing/2014/main" id="{473267A8-5207-4D31-B879-4C90D1C2A97A}"/>
                </a:ext>
              </a:extLst>
            </p:cNvPr>
            <p:cNvSpPr txBox="1"/>
            <p:nvPr/>
          </p:nvSpPr>
          <p:spPr>
            <a:xfrm>
              <a:off x="3550609" y="1640302"/>
              <a:ext cx="5214256" cy="1107996"/>
            </a:xfrm>
            <a:prstGeom prst="rect">
              <a:avLst/>
            </a:prstGeom>
            <a:solidFill>
              <a:srgbClr val="FFCCCC"/>
            </a:solidFill>
            <a:ln>
              <a:solidFill>
                <a:srgbClr val="FF0000"/>
              </a:solidFill>
            </a:ln>
          </p:spPr>
          <p:txBody>
            <a:bodyPr wrap="square">
              <a:spAutoFit/>
            </a:bodyPr>
            <a:lstStyle/>
            <a:p>
              <a:r>
                <a:rPr lang="en-US" sz="2200" dirty="0">
                  <a:solidFill>
                    <a:srgbClr val="FF0000"/>
                  </a:solidFill>
                  <a:latin typeface="Arial" panose="020B0604020202020204" pitchFamily="34" charset="0"/>
                  <a:cs typeface="Arial" panose="020B0604020202020204" pitchFamily="34" charset="0"/>
                </a:rPr>
                <a:t>CPL S2 </a:t>
              </a:r>
              <a:r>
                <a:rPr lang="en-US" sz="2200" dirty="0" err="1">
                  <a:solidFill>
                    <a:srgbClr val="FF0000"/>
                  </a:solidFill>
                  <a:latin typeface="Arial" panose="020B0604020202020204" pitchFamily="34" charset="0"/>
                  <a:cs typeface="Arial" panose="020B0604020202020204" pitchFamily="34" charset="0"/>
                </a:rPr>
                <a:t>P.Mat</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meliputi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aspek</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Sikap</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Pengetahuan</a:t>
              </a:r>
              <a:r>
                <a:rPr lang="en-US" sz="2200" dirty="0">
                  <a:solidFill>
                    <a:srgbClr val="FF0000"/>
                  </a:solidFill>
                  <a:latin typeface="Arial" panose="020B0604020202020204" pitchFamily="34" charset="0"/>
                  <a:cs typeface="Arial" panose="020B0604020202020204" pitchFamily="34" charset="0"/>
                </a:rPr>
                <a:t> dan </a:t>
              </a:r>
              <a:r>
                <a:rPr lang="en-US" sz="2200" dirty="0" err="1">
                  <a:solidFill>
                    <a:srgbClr val="FF0000"/>
                  </a:solidFill>
                  <a:latin typeface="Arial" panose="020B0604020202020204" pitchFamily="34" charset="0"/>
                  <a:cs typeface="Arial" panose="020B0604020202020204" pitchFamily="34" charset="0"/>
                </a:rPr>
                <a:t>Keterampilan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Umum</a:t>
              </a:r>
              <a:r>
                <a:rPr lang="en-US" sz="2200" dirty="0">
                  <a:solidFill>
                    <a:srgbClr val="FF0000"/>
                  </a:solidFill>
                  <a:latin typeface="Arial" panose="020B0604020202020204" pitchFamily="34" charset="0"/>
                  <a:cs typeface="Arial" panose="020B0604020202020204" pitchFamily="34" charset="0"/>
                </a:rPr>
                <a:t> dan </a:t>
              </a:r>
              <a:r>
                <a:rPr lang="en-US" sz="2200" dirty="0" err="1">
                  <a:solidFill>
                    <a:srgbClr val="FF0000"/>
                  </a:solidFill>
                  <a:latin typeface="Arial" panose="020B0604020202020204" pitchFamily="34" charset="0"/>
                  <a:cs typeface="Arial" panose="020B0604020202020204" pitchFamily="34" charset="0"/>
                </a:rPr>
                <a:t>Khusus</a:t>
              </a:r>
              <a:r>
                <a:rPr lang="en-US" sz="2200" dirty="0">
                  <a:solidFill>
                    <a:srgbClr val="FF0000"/>
                  </a:solidFill>
                  <a:latin typeface="Arial" panose="020B0604020202020204" pitchFamily="34" charset="0"/>
                  <a:cs typeface="Arial" panose="020B0604020202020204" pitchFamily="34" charset="0"/>
                </a:rPr>
                <a:t>:</a:t>
              </a:r>
            </a:p>
          </p:txBody>
        </p:sp>
        <p:sp>
          <p:nvSpPr>
            <p:cNvPr id="4" name="Arrow: Curved Right 3">
              <a:extLst>
                <a:ext uri="{FF2B5EF4-FFF2-40B4-BE49-F238E27FC236}">
                  <a16:creationId xmlns:a16="http://schemas.microsoft.com/office/drawing/2014/main" id="{49932280-E8F9-4D0B-8352-29659D7F6D91}"/>
                </a:ext>
              </a:extLst>
            </p:cNvPr>
            <p:cNvSpPr/>
            <p:nvPr/>
          </p:nvSpPr>
          <p:spPr>
            <a:xfrm rot="1585652">
              <a:off x="2612403" y="2072498"/>
              <a:ext cx="749162" cy="909344"/>
            </a:xfrm>
            <a:prstGeom prst="curved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grpSp>
    </p:spTree>
    <p:extLst>
      <p:ext uri="{BB962C8B-B14F-4D97-AF65-F5344CB8AC3E}">
        <p14:creationId xmlns:p14="http://schemas.microsoft.com/office/powerpoint/2010/main" val="4159477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4B143121-562F-4B21-A9D5-BD5FB4CFB843}"/>
              </a:ext>
            </a:extLst>
          </p:cNvPr>
          <p:cNvSpPr/>
          <p:nvPr/>
        </p:nvSpPr>
        <p:spPr>
          <a:xfrm>
            <a:off x="3249753" y="418574"/>
            <a:ext cx="4922647" cy="1714282"/>
          </a:xfrm>
          <a:prstGeom prst="wedgeRoundRectCallout">
            <a:avLst>
              <a:gd name="adj1" fmla="val -40025"/>
              <a:gd name="adj2" fmla="val 70438"/>
              <a:gd name="adj3" fmla="val 16667"/>
            </a:avLst>
          </a:prstGeom>
          <a:solidFill>
            <a:srgbClr val="FFCCCC"/>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CPL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dalam</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aspek</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Pengetahuan</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ID" sz="22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lvl="0"/>
            <a:r>
              <a:rPr lang="id-ID"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Menguasai konsep dan prinsip pedagogi, didaktik matematika untuk mendukung</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2200" dirty="0">
              <a:solidFill>
                <a:srgbClr val="FF0000"/>
              </a:solidFill>
              <a:latin typeface="Arial" panose="020B0604020202020204" pitchFamily="34" charset="0"/>
              <a:cs typeface="Arial" panose="020B0604020202020204" pitchFamily="34" charset="0"/>
            </a:endParaRPr>
          </a:p>
          <a:p>
            <a:pPr lvl="0"/>
            <a:endParaRPr lang="en-US" sz="2400" dirty="0">
              <a:solidFill>
                <a:srgbClr val="0000FF"/>
              </a:solidFill>
              <a:latin typeface="Arial" panose="020B0604020202020204" pitchFamily="34" charset="0"/>
              <a:cs typeface="Arial" panose="020B0604020202020204" pitchFamily="34" charset="0"/>
            </a:endParaRPr>
          </a:p>
          <a:p>
            <a:pPr lvl="0"/>
            <a:endParaRPr lang="en-US" sz="2400" dirty="0">
              <a:solidFill>
                <a:srgbClr val="0000FF"/>
              </a:solidFill>
              <a:latin typeface="Arial" panose="020B0604020202020204" pitchFamily="34" charset="0"/>
              <a:cs typeface="Arial" panose="020B0604020202020204" pitchFamily="34" charset="0"/>
            </a:endParaRPr>
          </a:p>
          <a:p>
            <a:pPr lvl="0"/>
            <a:endParaRPr lang="en-US" sz="2400" dirty="0">
              <a:solidFill>
                <a:srgbClr val="0000FF"/>
              </a:solidFill>
              <a:latin typeface="Arial" panose="020B0604020202020204" pitchFamily="34" charset="0"/>
              <a:cs typeface="Arial" panose="020B0604020202020204" pitchFamily="34" charset="0"/>
            </a:endParaRPr>
          </a:p>
          <a:p>
            <a:pPr lvl="0"/>
            <a:endParaRPr lang="en-US" sz="2400" dirty="0">
              <a:solidFill>
                <a:srgbClr val="0000FF"/>
              </a:solidFill>
              <a:latin typeface="Arial" panose="020B0604020202020204" pitchFamily="34" charset="0"/>
              <a:cs typeface="Arial" panose="020B0604020202020204" pitchFamily="34" charset="0"/>
            </a:endParaRPr>
          </a:p>
          <a:p>
            <a:pPr lvl="0"/>
            <a:endParaRPr lang="en-US" sz="2400" dirty="0">
              <a:solidFill>
                <a:srgbClr val="0000FF"/>
              </a:solidFill>
              <a:latin typeface="Arial" panose="020B0604020202020204" pitchFamily="34" charset="0"/>
              <a:cs typeface="Arial" panose="020B0604020202020204" pitchFamily="34" charset="0"/>
            </a:endParaRPr>
          </a:p>
          <a:p>
            <a:pPr lvl="0"/>
            <a:endParaRPr lang="en-US" sz="2400" dirty="0">
              <a:solidFill>
                <a:srgbClr val="0000FF"/>
              </a:solidFill>
              <a:latin typeface="Arial" panose="020B0604020202020204" pitchFamily="34" charset="0"/>
              <a:cs typeface="Arial" panose="020B0604020202020204" pitchFamily="34" charset="0"/>
            </a:endParaRPr>
          </a:p>
          <a:p>
            <a:pPr lvl="0"/>
            <a:endParaRPr lang="en-US" sz="2400" dirty="0">
              <a:solidFill>
                <a:srgbClr val="0000FF"/>
              </a:solidFill>
              <a:latin typeface="Arial" panose="020B0604020202020204" pitchFamily="34" charset="0"/>
              <a:cs typeface="Arial" panose="020B0604020202020204" pitchFamily="34" charset="0"/>
            </a:endParaRPr>
          </a:p>
          <a:p>
            <a:pPr lvl="0"/>
            <a:endParaRPr lang="en-US" sz="2400" dirty="0">
              <a:solidFill>
                <a:srgbClr val="0000FF"/>
              </a:solidFill>
              <a:latin typeface="Arial" panose="020B0604020202020204" pitchFamily="34" charset="0"/>
              <a:cs typeface="Arial" panose="020B0604020202020204" pitchFamily="34" charset="0"/>
            </a:endParaRPr>
          </a:p>
          <a:p>
            <a:pPr lvl="0"/>
            <a:endParaRPr lang="en-US" sz="2400" dirty="0">
              <a:solidFill>
                <a:srgbClr val="0000FF"/>
              </a:solidFill>
              <a:latin typeface="Arial" panose="020B0604020202020204" pitchFamily="34" charset="0"/>
              <a:cs typeface="Arial" panose="020B0604020202020204" pitchFamily="34" charset="0"/>
            </a:endParaRPr>
          </a:p>
          <a:p>
            <a:pPr lvl="0"/>
            <a:endParaRPr lang="en-US" sz="2400" dirty="0">
              <a:solidFill>
                <a:srgbClr val="0000FF"/>
              </a:solidFill>
              <a:latin typeface="Arial" panose="020B0604020202020204" pitchFamily="34" charset="0"/>
              <a:cs typeface="Arial" panose="020B0604020202020204" pitchFamily="34" charset="0"/>
            </a:endParaRPr>
          </a:p>
          <a:p>
            <a:pPr lvl="0"/>
            <a:endParaRPr lang="en-US" sz="2400" dirty="0">
              <a:solidFill>
                <a:srgbClr val="0000FF"/>
              </a:solidFill>
              <a:latin typeface="Arial" panose="020B0604020202020204" pitchFamily="34" charset="0"/>
              <a:cs typeface="Arial" panose="020B0604020202020204" pitchFamily="34" charset="0"/>
            </a:endParaRPr>
          </a:p>
          <a:p>
            <a:pPr lvl="0"/>
            <a:endParaRPr lang="en-US" sz="2400" dirty="0">
              <a:solidFill>
                <a:srgbClr val="FF0000"/>
              </a:solidFill>
            </a:endParaRPr>
          </a:p>
          <a:p>
            <a:pPr marL="446088" indent="-446088"/>
            <a:endParaRPr lang="en-ID" sz="3200" kern="100" dirty="0">
              <a:latin typeface="Arial" panose="020B0604020202020204" pitchFamily="34" charset="0"/>
              <a:ea typeface="SimSun" panose="02010600030101010101" pitchFamily="2" charset="-122"/>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sz="2400" kern="100" dirty="0">
              <a:solidFill>
                <a:srgbClr val="C00000"/>
              </a:solidFill>
              <a:latin typeface="Arial" panose="020B0604020202020204" pitchFamily="34" charset="0"/>
              <a:ea typeface="SimSun" panose="02010600030101010101" pitchFamily="2" charset="-122"/>
              <a:cs typeface="Arial" panose="020B0604020202020204" pitchFamily="34" charset="0"/>
            </a:endParaRPr>
          </a:p>
          <a:p>
            <a:pPr algn="ctr"/>
            <a:endParaRPr lang="en-ID" dirty="0"/>
          </a:p>
        </p:txBody>
      </p:sp>
      <p:grpSp>
        <p:nvGrpSpPr>
          <p:cNvPr id="15" name="Group 14">
            <a:extLst>
              <a:ext uri="{FF2B5EF4-FFF2-40B4-BE49-F238E27FC236}">
                <a16:creationId xmlns:a16="http://schemas.microsoft.com/office/drawing/2014/main" id="{A5DEB5B7-5966-4C63-8BC2-24636A4A2347}"/>
              </a:ext>
            </a:extLst>
          </p:cNvPr>
          <p:cNvGrpSpPr/>
          <p:nvPr/>
        </p:nvGrpSpPr>
        <p:grpSpPr>
          <a:xfrm>
            <a:off x="184489" y="255019"/>
            <a:ext cx="3312368" cy="5694261"/>
            <a:chOff x="611559" y="276993"/>
            <a:chExt cx="3595107" cy="6282647"/>
          </a:xfrm>
        </p:grpSpPr>
        <p:pic>
          <p:nvPicPr>
            <p:cNvPr id="16" name="Picture 15">
              <a:extLst>
                <a:ext uri="{FF2B5EF4-FFF2-40B4-BE49-F238E27FC236}">
                  <a16:creationId xmlns:a16="http://schemas.microsoft.com/office/drawing/2014/main" id="{C5B60772-7A10-42E7-867A-0ECF52F4702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55576" y="276993"/>
              <a:ext cx="2947035" cy="2534920"/>
            </a:xfrm>
            <a:prstGeom prst="rect">
              <a:avLst/>
            </a:prstGeom>
          </p:spPr>
        </p:pic>
        <p:sp>
          <p:nvSpPr>
            <p:cNvPr id="17" name="TextBox 16">
              <a:extLst>
                <a:ext uri="{FF2B5EF4-FFF2-40B4-BE49-F238E27FC236}">
                  <a16:creationId xmlns:a16="http://schemas.microsoft.com/office/drawing/2014/main" id="{46EE2717-C26D-4A68-9631-09F4864BE879}"/>
                </a:ext>
              </a:extLst>
            </p:cNvPr>
            <p:cNvSpPr txBox="1"/>
            <p:nvPr/>
          </p:nvSpPr>
          <p:spPr>
            <a:xfrm>
              <a:off x="611559" y="3038255"/>
              <a:ext cx="3595107" cy="1323439"/>
            </a:xfrm>
            <a:prstGeom prst="rect">
              <a:avLst/>
            </a:prstGeom>
            <a:noFill/>
          </p:spPr>
          <p:txBody>
            <a:bodyPr wrap="square" rtlCol="0">
              <a:spAutoFit/>
            </a:bodyPr>
            <a:lstStyle/>
            <a:p>
              <a:r>
                <a:rPr lang="en-US" sz="2000" dirty="0" err="1">
                  <a:solidFill>
                    <a:srgbClr val="0000FF"/>
                  </a:solidFill>
                  <a:latin typeface="Arial" panose="020B0604020202020204" pitchFamily="34" charset="0"/>
                  <a:cs typeface="Arial" panose="020B0604020202020204" pitchFamily="34" charset="0"/>
                </a:rPr>
                <a:t>Pelaksanaan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pembelajaran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inovatif</a:t>
              </a:r>
              <a:r>
                <a:rPr lang="en-US" sz="2000" dirty="0">
                  <a:solidFill>
                    <a:srgbClr val="0000FF"/>
                  </a:solidFill>
                  <a:latin typeface="Arial" panose="020B0604020202020204" pitchFamily="34" charset="0"/>
                  <a:cs typeface="Arial" panose="020B0604020202020204" pitchFamily="34" charset="0"/>
                </a:rPr>
                <a:t> dan </a:t>
              </a:r>
              <a:r>
                <a:rPr lang="en-US" sz="2000" dirty="0" err="1">
                  <a:solidFill>
                    <a:srgbClr val="0000FF"/>
                  </a:solidFill>
                  <a:latin typeface="Arial" panose="020B0604020202020204" pitchFamily="34" charset="0"/>
                  <a:cs typeface="Arial" panose="020B0604020202020204" pitchFamily="34" charset="0"/>
                </a:rPr>
                <a:t>sesuai</a:t>
              </a:r>
              <a:r>
                <a:rPr lang="en-US" sz="2000" dirty="0">
                  <a:solidFill>
                    <a:srgbClr val="0000FF"/>
                  </a:solidFill>
                  <a:latin typeface="Arial" panose="020B0604020202020204" pitchFamily="34" charset="0"/>
                  <a:cs typeface="Arial" panose="020B0604020202020204" pitchFamily="34" charset="0"/>
                </a:rPr>
                <a:t> mem-</a:t>
              </a:r>
              <a:r>
                <a:rPr lang="en-US" sz="2000" dirty="0" err="1">
                  <a:solidFill>
                    <a:srgbClr val="0000FF"/>
                  </a:solidFill>
                  <a:latin typeface="Arial" panose="020B0604020202020204" pitchFamily="34" charset="0"/>
                  <a:cs typeface="Arial" panose="020B0604020202020204" pitchFamily="34" charset="0"/>
                </a:rPr>
                <a:t>buat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siswa</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menjadi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lebih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aktif</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belajar</a:t>
              </a:r>
              <a:endParaRPr lang="en-ID" sz="2000" dirty="0">
                <a:solidFill>
                  <a:srgbClr val="0000FF"/>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EA1BBB28-5E59-4AD8-9E51-4E475EC6320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977" y="4529663"/>
              <a:ext cx="2387321" cy="2029977"/>
            </a:xfrm>
            <a:prstGeom prst="rect">
              <a:avLst/>
            </a:prstGeom>
            <a:noFill/>
            <a:ln>
              <a:noFill/>
            </a:ln>
          </p:spPr>
        </p:pic>
        <p:sp>
          <p:nvSpPr>
            <p:cNvPr id="19" name="Arrow: Up 18">
              <a:extLst>
                <a:ext uri="{FF2B5EF4-FFF2-40B4-BE49-F238E27FC236}">
                  <a16:creationId xmlns:a16="http://schemas.microsoft.com/office/drawing/2014/main" id="{6A28C0D1-B087-41AF-9C80-D0698DEE30C5}"/>
                </a:ext>
              </a:extLst>
            </p:cNvPr>
            <p:cNvSpPr/>
            <p:nvPr/>
          </p:nvSpPr>
          <p:spPr>
            <a:xfrm>
              <a:off x="1259632" y="2811913"/>
              <a:ext cx="360040" cy="417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Arrow: Down 19">
              <a:extLst>
                <a:ext uri="{FF2B5EF4-FFF2-40B4-BE49-F238E27FC236}">
                  <a16:creationId xmlns:a16="http://schemas.microsoft.com/office/drawing/2014/main" id="{2AB7144B-B90F-4049-B95B-55EAA392625A}"/>
                </a:ext>
              </a:extLst>
            </p:cNvPr>
            <p:cNvSpPr/>
            <p:nvPr/>
          </p:nvSpPr>
          <p:spPr>
            <a:xfrm>
              <a:off x="2049073" y="4070974"/>
              <a:ext cx="360039" cy="458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7" name="Flowchart: Alternate Process 6">
            <a:extLst>
              <a:ext uri="{FF2B5EF4-FFF2-40B4-BE49-F238E27FC236}">
                <a16:creationId xmlns:a16="http://schemas.microsoft.com/office/drawing/2014/main" id="{996E43EA-53DD-49CE-9D35-D2CE783D6BE5}"/>
              </a:ext>
            </a:extLst>
          </p:cNvPr>
          <p:cNvSpPr/>
          <p:nvPr/>
        </p:nvSpPr>
        <p:spPr>
          <a:xfrm>
            <a:off x="3257191" y="2916218"/>
            <a:ext cx="5642726" cy="3237744"/>
          </a:xfrm>
          <a:prstGeom prst="flowChartAlternateProcess">
            <a:avLst/>
          </a:prstGeom>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dirty="0">
                <a:solidFill>
                  <a:srgbClr val="006600"/>
                </a:solidFill>
                <a:latin typeface="Arial" panose="020B0604020202020204" pitchFamily="34" charset="0"/>
                <a:cs typeface="Arial" panose="020B0604020202020204" pitchFamily="34" charset="0"/>
              </a:rPr>
              <a:t>CPL </a:t>
            </a:r>
            <a:r>
              <a:rPr lang="en-US" sz="2200" dirty="0" err="1">
                <a:solidFill>
                  <a:srgbClr val="006600"/>
                </a:solidFill>
                <a:latin typeface="Arial" panose="020B0604020202020204" pitchFamily="34" charset="0"/>
                <a:cs typeface="Arial" panose="020B0604020202020204" pitchFamily="34" charset="0"/>
              </a:rPr>
              <a:t>dalam</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aspek</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Kerampilan</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latin typeface="Arial" panose="020B0604020202020204" pitchFamily="34" charset="0"/>
                <a:cs typeface="Arial" panose="020B0604020202020204" pitchFamily="34" charset="0"/>
              </a:rPr>
              <a:t>Umum</a:t>
            </a:r>
            <a:r>
              <a:rPr lang="en-US" sz="2200" dirty="0">
                <a:solidFill>
                  <a:srgbClr val="006600"/>
                </a:solidFill>
                <a:latin typeface="Arial" panose="020B0604020202020204" pitchFamily="34" charset="0"/>
                <a:cs typeface="Arial" panose="020B0604020202020204" pitchFamily="34" charset="0"/>
              </a:rPr>
              <a:t> dan </a:t>
            </a:r>
            <a:r>
              <a:rPr lang="en-US" sz="2200" dirty="0" err="1">
                <a:solidFill>
                  <a:srgbClr val="006600"/>
                </a:solidFill>
                <a:latin typeface="Arial" panose="020B0604020202020204" pitchFamily="34" charset="0"/>
                <a:cs typeface="Arial" panose="020B0604020202020204" pitchFamily="34" charset="0"/>
              </a:rPr>
              <a:t>Khusus</a:t>
            </a:r>
            <a:r>
              <a:rPr lang="en-US" sz="2200" dirty="0">
                <a:solidFill>
                  <a:srgbClr val="006600"/>
                </a:solidFill>
                <a:latin typeface="Arial" panose="020B0604020202020204" pitchFamily="34" charset="0"/>
                <a:cs typeface="Arial" panose="020B0604020202020204" pitchFamily="34" charset="0"/>
              </a:rPr>
              <a:t>: </a:t>
            </a:r>
            <a:r>
              <a:rPr lang="id-ID" sz="2200" dirty="0">
                <a:solidFill>
                  <a:srgbClr val="006600"/>
                </a:solidFill>
                <a:latin typeface="Arial" panose="020B0604020202020204" pitchFamily="34" charset="0"/>
                <a:cs typeface="Arial" panose="020B0604020202020204" pitchFamily="34" charset="0"/>
              </a:rPr>
              <a:t>Mampu mengaplikasi</a:t>
            </a:r>
            <a:r>
              <a:rPr lang="en-US" sz="2200" dirty="0">
                <a:solidFill>
                  <a:srgbClr val="006600"/>
                </a:solidFill>
                <a:latin typeface="Arial" panose="020B0604020202020204" pitchFamily="34" charset="0"/>
                <a:cs typeface="Arial" panose="020B0604020202020204" pitchFamily="34" charset="0"/>
              </a:rPr>
              <a:t>-</a:t>
            </a:r>
            <a:r>
              <a:rPr lang="id-ID" sz="2200" dirty="0">
                <a:solidFill>
                  <a:srgbClr val="006600"/>
                </a:solidFill>
                <a:latin typeface="Arial" panose="020B0604020202020204" pitchFamily="34" charset="0"/>
                <a:cs typeface="Arial" panose="020B0604020202020204" pitchFamily="34" charset="0"/>
              </a:rPr>
              <a:t>kan konsep dan prinsip didaktik-pedagogis matematika dalam</a:t>
            </a:r>
            <a:r>
              <a:rPr lang="en-US" sz="2200" dirty="0">
                <a:solidFill>
                  <a:srgbClr val="006600"/>
                </a:solidFill>
                <a:latin typeface="Arial" panose="020B0604020202020204" pitchFamily="34" charset="0"/>
                <a:cs typeface="Arial" panose="020B0604020202020204" pitchFamily="34" charset="0"/>
              </a:rPr>
              <a:t>: </a:t>
            </a:r>
            <a:r>
              <a:rPr lang="en-US" sz="2200" dirty="0" err="1">
                <a:solidFill>
                  <a:srgbClr val="006600"/>
                </a:solidFill>
              </a:rPr>
              <a:t>Merancang</a:t>
            </a:r>
            <a:r>
              <a:rPr lang="en-US" sz="2200" dirty="0">
                <a:solidFill>
                  <a:srgbClr val="006600"/>
                </a:solidFill>
              </a:rPr>
              <a:t> </a:t>
            </a:r>
            <a:r>
              <a:rPr lang="en-US" sz="2200" dirty="0" err="1">
                <a:solidFill>
                  <a:srgbClr val="006600"/>
                </a:solidFill>
              </a:rPr>
              <a:t>pembelajaran</a:t>
            </a:r>
            <a:r>
              <a:rPr lang="en-US" sz="2200" dirty="0">
                <a:solidFill>
                  <a:srgbClr val="006600"/>
                </a:solidFill>
              </a:rPr>
              <a:t> </a:t>
            </a:r>
            <a:r>
              <a:rPr lang="en-US" sz="2200" dirty="0" err="1">
                <a:solidFill>
                  <a:srgbClr val="006600"/>
                </a:solidFill>
              </a:rPr>
              <a:t>inovatif</a:t>
            </a:r>
            <a:r>
              <a:rPr lang="en-US" sz="2200" dirty="0">
                <a:solidFill>
                  <a:srgbClr val="006600"/>
                </a:solidFill>
              </a:rPr>
              <a:t> </a:t>
            </a:r>
            <a:r>
              <a:rPr lang="en-US" sz="2200" dirty="0" err="1">
                <a:solidFill>
                  <a:srgbClr val="006600"/>
                </a:solidFill>
              </a:rPr>
              <a:t>dengan</a:t>
            </a:r>
            <a:r>
              <a:rPr lang="en-US" sz="2200" dirty="0">
                <a:solidFill>
                  <a:srgbClr val="006600"/>
                </a:solidFill>
              </a:rPr>
              <a:t> </a:t>
            </a:r>
            <a:r>
              <a:rPr lang="en-US" sz="2200" dirty="0" err="1">
                <a:solidFill>
                  <a:srgbClr val="006600"/>
                </a:solidFill>
              </a:rPr>
              <a:t>memanfaatkan</a:t>
            </a:r>
            <a:r>
              <a:rPr lang="en-US" sz="2200" dirty="0">
                <a:solidFill>
                  <a:srgbClr val="006600"/>
                </a:solidFill>
              </a:rPr>
              <a:t> IPTEKS yang </a:t>
            </a:r>
            <a:r>
              <a:rPr lang="en-US" sz="2200" dirty="0" err="1">
                <a:solidFill>
                  <a:srgbClr val="006600"/>
                </a:solidFill>
              </a:rPr>
              <a:t>berorientasi</a:t>
            </a:r>
            <a:r>
              <a:rPr lang="en-US" sz="2200" dirty="0">
                <a:solidFill>
                  <a:srgbClr val="006600"/>
                </a:solidFill>
              </a:rPr>
              <a:t> pada </a:t>
            </a:r>
            <a:r>
              <a:rPr lang="en-US" sz="2200" dirty="0" err="1">
                <a:solidFill>
                  <a:srgbClr val="006600"/>
                </a:solidFill>
              </a:rPr>
              <a:t>kecakapan</a:t>
            </a:r>
            <a:r>
              <a:rPr lang="en-US" sz="2200" dirty="0">
                <a:solidFill>
                  <a:srgbClr val="006600"/>
                </a:solidFill>
              </a:rPr>
              <a:t> </a:t>
            </a:r>
            <a:r>
              <a:rPr lang="en-US" sz="2200" dirty="0" err="1">
                <a:solidFill>
                  <a:srgbClr val="006600"/>
                </a:solidFill>
              </a:rPr>
              <a:t>hidup</a:t>
            </a:r>
            <a:r>
              <a:rPr lang="en-US" sz="2200" dirty="0">
                <a:solidFill>
                  <a:srgbClr val="006600"/>
                </a:solidFill>
              </a:rPr>
              <a:t> (</a:t>
            </a:r>
            <a:r>
              <a:rPr lang="en-US" sz="2200" i="1" dirty="0">
                <a:solidFill>
                  <a:srgbClr val="006600"/>
                </a:solidFill>
              </a:rPr>
              <a:t>life skills</a:t>
            </a:r>
            <a:r>
              <a:rPr lang="en-US" sz="2200" dirty="0">
                <a:solidFill>
                  <a:srgbClr val="006600"/>
                </a:solidFill>
              </a:rPr>
              <a:t>), dan </a:t>
            </a:r>
            <a:r>
              <a:rPr lang="en-US" sz="2200" dirty="0" err="1">
                <a:solidFill>
                  <a:srgbClr val="006600"/>
                </a:solidFill>
              </a:rPr>
              <a:t>evaluasi</a:t>
            </a:r>
            <a:r>
              <a:rPr lang="en-US" sz="2200" dirty="0">
                <a:solidFill>
                  <a:srgbClr val="006600"/>
                </a:solidFill>
              </a:rPr>
              <a:t> </a:t>
            </a:r>
            <a:r>
              <a:rPr lang="en-US" sz="2200" dirty="0" err="1">
                <a:solidFill>
                  <a:srgbClr val="006600"/>
                </a:solidFill>
              </a:rPr>
              <a:t>hasil</a:t>
            </a:r>
            <a:r>
              <a:rPr lang="en-US" sz="2200" dirty="0">
                <a:solidFill>
                  <a:srgbClr val="006600"/>
                </a:solidFill>
              </a:rPr>
              <a:t> </a:t>
            </a:r>
            <a:r>
              <a:rPr lang="en-US" sz="2200" dirty="0" err="1">
                <a:solidFill>
                  <a:srgbClr val="006600"/>
                </a:solidFill>
              </a:rPr>
              <a:t>belajar</a:t>
            </a:r>
            <a:r>
              <a:rPr lang="en-US" sz="2200" dirty="0">
                <a:solidFill>
                  <a:srgbClr val="006600"/>
                </a:solidFill>
              </a:rPr>
              <a:t> </a:t>
            </a:r>
            <a:r>
              <a:rPr lang="en-US" sz="2200" dirty="0" err="1">
                <a:solidFill>
                  <a:srgbClr val="006600"/>
                </a:solidFill>
              </a:rPr>
              <a:t>siswa</a:t>
            </a:r>
            <a:r>
              <a:rPr lang="en-US" sz="2200" dirty="0">
                <a:solidFill>
                  <a:srgbClr val="006600"/>
                </a:solidFill>
              </a:rPr>
              <a:t>, (CPKU)</a:t>
            </a:r>
          </a:p>
          <a:p>
            <a:pPr lvl="0"/>
            <a:endParaRPr lang="en-ID" sz="1800" dirty="0">
              <a:solidFill>
                <a:srgbClr val="FF0000"/>
              </a:solidFill>
            </a:endParaRPr>
          </a:p>
        </p:txBody>
      </p:sp>
    </p:spTree>
    <p:extLst>
      <p:ext uri="{BB962C8B-B14F-4D97-AF65-F5344CB8AC3E}">
        <p14:creationId xmlns:p14="http://schemas.microsoft.com/office/powerpoint/2010/main" val="4289334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E10C1C4-482F-461D-8FFF-52129C45F66C}"/>
              </a:ext>
            </a:extLst>
          </p:cNvPr>
          <p:cNvGrpSpPr/>
          <p:nvPr/>
        </p:nvGrpSpPr>
        <p:grpSpPr>
          <a:xfrm>
            <a:off x="251520" y="303751"/>
            <a:ext cx="8136905" cy="2616914"/>
            <a:chOff x="251520" y="303751"/>
            <a:chExt cx="8136905" cy="2616914"/>
          </a:xfrm>
        </p:grpSpPr>
        <p:pic>
          <p:nvPicPr>
            <p:cNvPr id="9" name="Picture 8">
              <a:extLst>
                <a:ext uri="{FF2B5EF4-FFF2-40B4-BE49-F238E27FC236}">
                  <a16:creationId xmlns:a16="http://schemas.microsoft.com/office/drawing/2014/main" id="{F99FBCEB-D95D-4364-8FA4-58371F929D4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03751"/>
              <a:ext cx="2304256" cy="1713740"/>
            </a:xfrm>
            <a:prstGeom prst="rect">
              <a:avLst/>
            </a:prstGeom>
            <a:noFill/>
            <a:ln>
              <a:noFill/>
            </a:ln>
          </p:spPr>
        </p:pic>
        <p:sp>
          <p:nvSpPr>
            <p:cNvPr id="2" name="TextBox 1">
              <a:extLst>
                <a:ext uri="{FF2B5EF4-FFF2-40B4-BE49-F238E27FC236}">
                  <a16:creationId xmlns:a16="http://schemas.microsoft.com/office/drawing/2014/main" id="{FD27414A-FD19-4471-A8BF-8AE9E4421A07}"/>
                </a:ext>
              </a:extLst>
            </p:cNvPr>
            <p:cNvSpPr txBox="1"/>
            <p:nvPr/>
          </p:nvSpPr>
          <p:spPr>
            <a:xfrm>
              <a:off x="251520" y="1997335"/>
              <a:ext cx="2808312" cy="923330"/>
            </a:xfrm>
            <a:prstGeom prst="rect">
              <a:avLst/>
            </a:prstGeom>
            <a:noFill/>
          </p:spPr>
          <p:txBody>
            <a:bodyPr wrap="square" rtlCol="0">
              <a:spAutoFit/>
            </a:bodyPr>
            <a:lstStyle/>
            <a:p>
              <a:r>
                <a:rPr lang="en-US" b="1" dirty="0">
                  <a:solidFill>
                    <a:srgbClr val="0000FF"/>
                  </a:solidFill>
                  <a:latin typeface="Arial" panose="020B0604020202020204" pitchFamily="34" charset="0"/>
                  <a:cs typeface="Arial" panose="020B0604020202020204" pitchFamily="34" charset="0"/>
                </a:rPr>
                <a:t>Seminar Proposal </a:t>
              </a:r>
              <a:r>
                <a:rPr lang="en-US" b="1" dirty="0" err="1">
                  <a:solidFill>
                    <a:srgbClr val="0000FF"/>
                  </a:solidFill>
                  <a:latin typeface="Arial" panose="020B0604020202020204" pitchFamily="34" charset="0"/>
                  <a:cs typeface="Arial" panose="020B0604020202020204" pitchFamily="34" charset="0"/>
                </a:rPr>
                <a:t>Tesis</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menggunakan</a:t>
              </a:r>
              <a:r>
                <a:rPr lang="en-US" b="1" dirty="0">
                  <a:solidFill>
                    <a:srgbClr val="0000FF"/>
                  </a:solidFill>
                  <a:latin typeface="Arial" panose="020B0604020202020204" pitchFamily="34" charset="0"/>
                  <a:cs typeface="Arial" panose="020B0604020202020204" pitchFamily="34" charset="0"/>
                </a:rPr>
                <a:t> poster </a:t>
              </a:r>
              <a:r>
                <a:rPr lang="en-US" b="1" dirty="0" err="1">
                  <a:solidFill>
                    <a:srgbClr val="0000FF"/>
                  </a:solidFill>
                  <a:latin typeface="Arial" panose="020B0604020202020204" pitchFamily="34" charset="0"/>
                  <a:cs typeface="Arial" panose="020B0604020202020204" pitchFamily="34" charset="0"/>
                </a:rPr>
                <a:t>penelitiannya</a:t>
              </a:r>
              <a:r>
                <a:rPr lang="en-US" b="1" dirty="0">
                  <a:solidFill>
                    <a:srgbClr val="0000FF"/>
                  </a:solidFill>
                  <a:latin typeface="Arial" panose="020B0604020202020204" pitchFamily="34" charset="0"/>
                  <a:cs typeface="Arial" panose="020B0604020202020204" pitchFamily="34" charset="0"/>
                </a:rPr>
                <a:t> </a:t>
              </a:r>
              <a:endParaRPr lang="en-ID" b="1" dirty="0">
                <a:solidFill>
                  <a:srgbClr val="0000F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7E1D949-D4C7-409F-B82A-48777982326B}"/>
                </a:ext>
              </a:extLst>
            </p:cNvPr>
            <p:cNvSpPr txBox="1"/>
            <p:nvPr/>
          </p:nvSpPr>
          <p:spPr>
            <a:xfrm>
              <a:off x="3114737" y="309633"/>
              <a:ext cx="5273688" cy="2123658"/>
            </a:xfrm>
            <a:prstGeom prst="rect">
              <a:avLst/>
            </a:prstGeom>
            <a:solidFill>
              <a:srgbClr val="CCFFFF"/>
            </a:solidFill>
            <a:ln>
              <a:solidFill>
                <a:srgbClr val="0070C0"/>
              </a:solidFill>
            </a:ln>
          </p:spPr>
          <p:txBody>
            <a:bodyPr wrap="square">
              <a:spAutoFit/>
            </a:bodyPr>
            <a:lstStyle/>
            <a:p>
              <a:pPr marL="342900" indent="-342900">
                <a:buFont typeface="Symbol" panose="05050102010706020507" pitchFamily="18" charset="2"/>
                <a:buChar char=""/>
              </a:pPr>
              <a:r>
                <a:rPr lang="en-US" sz="2200" kern="100" dirty="0" err="1">
                  <a:solidFill>
                    <a:srgbClr val="0000FF"/>
                  </a:solidFill>
                  <a:effectLst/>
                  <a:latin typeface="Arial" panose="020B0604020202020204" pitchFamily="34" charset="0"/>
                  <a:ea typeface="SimSun" panose="02010600030101010101" pitchFamily="2" charset="-122"/>
                </a:rPr>
                <a:t>Melaksanakan</a:t>
              </a:r>
              <a:r>
                <a:rPr lang="en-US" sz="2200" kern="100" dirty="0">
                  <a:solidFill>
                    <a:srgbClr val="0000FF"/>
                  </a:solidFill>
                  <a:effectLst/>
                  <a:latin typeface="Arial" panose="020B0604020202020204" pitchFamily="34" charset="0"/>
                  <a:ea typeface="SimSun" panose="02010600030101010101" pitchFamily="2" charset="-122"/>
                </a:rPr>
                <a:t> </a:t>
              </a:r>
              <a:r>
                <a:rPr lang="en-US" sz="2200" kern="100" dirty="0" err="1">
                  <a:solidFill>
                    <a:srgbClr val="0000FF"/>
                  </a:solidFill>
                  <a:effectLst/>
                  <a:latin typeface="Arial" panose="020B0604020202020204" pitchFamily="34" charset="0"/>
                  <a:ea typeface="SimSun" panose="02010600030101010101" pitchFamily="2" charset="-122"/>
                </a:rPr>
                <a:t>penelitian</a:t>
              </a:r>
              <a:r>
                <a:rPr lang="en-US" sz="2200" kern="100" dirty="0">
                  <a:solidFill>
                    <a:srgbClr val="0000FF"/>
                  </a:solidFill>
                  <a:effectLst/>
                  <a:latin typeface="Arial" panose="020B0604020202020204" pitchFamily="34" charset="0"/>
                  <a:ea typeface="SimSun" panose="02010600030101010101" pitchFamily="2" charset="-122"/>
                </a:rPr>
                <a:t> dan </a:t>
              </a:r>
              <a:r>
                <a:rPr lang="en-US" sz="2200" kern="100" dirty="0" err="1">
                  <a:solidFill>
                    <a:srgbClr val="0000FF"/>
                  </a:solidFill>
                  <a:latin typeface="Arial" panose="020B0604020202020204" pitchFamily="34" charset="0"/>
                  <a:ea typeface="SimSun" panose="02010600030101010101" pitchFamily="2" charset="-122"/>
                </a:rPr>
                <a:t>mempublikasikannya</a:t>
              </a:r>
              <a:r>
                <a:rPr lang="en-US" sz="2200" kern="100" dirty="0">
                  <a:solidFill>
                    <a:srgbClr val="0000FF"/>
                  </a:solidFill>
                  <a:latin typeface="Arial" panose="020B0604020202020204" pitchFamily="34" charset="0"/>
                  <a:ea typeface="SimSun" panose="02010600030101010101" pitchFamily="2" charset="-122"/>
                </a:rPr>
                <a:t> (CPKU)</a:t>
              </a:r>
              <a:endParaRPr lang="en-ID" sz="2200" kern="100" dirty="0">
                <a:solidFill>
                  <a:srgbClr val="0000FF"/>
                </a:solidFill>
                <a:effectLst/>
                <a:latin typeface="Times New Roman" panose="02020603050405020304" pitchFamily="18" charset="0"/>
                <a:ea typeface="SimSun" panose="02010600030101010101" pitchFamily="2" charset="-122"/>
              </a:endParaRPr>
            </a:p>
            <a:p>
              <a:pPr marL="342900" lvl="0" indent="-342900">
                <a:buFont typeface="Symbol" panose="05050102010706020507" pitchFamily="18" charset="2"/>
                <a:buChar char=""/>
              </a:pPr>
              <a:r>
                <a:rPr lang="en-US" sz="2200" kern="100" dirty="0" err="1">
                  <a:solidFill>
                    <a:srgbClr val="0000FF"/>
                  </a:solidFill>
                  <a:effectLst/>
                  <a:latin typeface="Arial" panose="020B0604020202020204" pitchFamily="34" charset="0"/>
                  <a:ea typeface="SimSun" panose="02010600030101010101" pitchFamily="2" charset="-122"/>
                </a:rPr>
                <a:t>Merancang</a:t>
              </a:r>
              <a:r>
                <a:rPr lang="en-US" sz="2200" kern="100" dirty="0">
                  <a:solidFill>
                    <a:srgbClr val="0000FF"/>
                  </a:solidFill>
                  <a:effectLst/>
                  <a:latin typeface="Arial" panose="020B0604020202020204" pitchFamily="34" charset="0"/>
                  <a:ea typeface="SimSun" panose="02010600030101010101" pitchFamily="2" charset="-122"/>
                </a:rPr>
                <a:t>, </a:t>
              </a:r>
              <a:r>
                <a:rPr lang="en-US" sz="2200" kern="100" dirty="0" err="1">
                  <a:solidFill>
                    <a:srgbClr val="0000FF"/>
                  </a:solidFill>
                  <a:effectLst/>
                  <a:latin typeface="Arial" panose="020B0604020202020204" pitchFamily="34" charset="0"/>
                  <a:ea typeface="SimSun" panose="02010600030101010101" pitchFamily="2" charset="-122"/>
                </a:rPr>
                <a:t>menyusun</a:t>
              </a:r>
              <a:r>
                <a:rPr lang="en-US" sz="2200" kern="100" dirty="0">
                  <a:solidFill>
                    <a:srgbClr val="0000FF"/>
                  </a:solidFill>
                  <a:effectLst/>
                  <a:latin typeface="Arial" panose="020B0604020202020204" pitchFamily="34" charset="0"/>
                  <a:ea typeface="SimSun" panose="02010600030101010101" pitchFamily="2" charset="-122"/>
                </a:rPr>
                <a:t> dan </a:t>
              </a:r>
              <a:r>
                <a:rPr lang="en-US" sz="2200" kern="100" dirty="0" err="1">
                  <a:solidFill>
                    <a:srgbClr val="0000FF"/>
                  </a:solidFill>
                  <a:effectLst/>
                  <a:latin typeface="Arial" panose="020B0604020202020204" pitchFamily="34" charset="0"/>
                  <a:ea typeface="SimSun" panose="02010600030101010101" pitchFamily="2" charset="-122"/>
                </a:rPr>
                <a:t>menyelesaikan</a:t>
              </a:r>
              <a:r>
                <a:rPr lang="en-US" sz="2200" kern="100" dirty="0">
                  <a:solidFill>
                    <a:srgbClr val="0000FF"/>
                  </a:solidFill>
                  <a:effectLst/>
                  <a:latin typeface="Arial" panose="020B0604020202020204" pitchFamily="34" charset="0"/>
                  <a:ea typeface="SimSun" panose="02010600030101010101" pitchFamily="2" charset="-122"/>
                </a:rPr>
                <a:t> </a:t>
              </a:r>
              <a:r>
                <a:rPr lang="en-US" sz="2200" kern="100" dirty="0" err="1">
                  <a:solidFill>
                    <a:srgbClr val="0000FF"/>
                  </a:solidFill>
                  <a:effectLst/>
                  <a:latin typeface="Arial" panose="020B0604020202020204" pitchFamily="34" charset="0"/>
                  <a:ea typeface="SimSun" panose="02010600030101010101" pitchFamily="2" charset="-122"/>
                </a:rPr>
                <a:t>beragam</a:t>
              </a:r>
              <a:r>
                <a:rPr lang="en-US" sz="2200" kern="100" dirty="0">
                  <a:solidFill>
                    <a:srgbClr val="0000FF"/>
                  </a:solidFill>
                  <a:effectLst/>
                  <a:latin typeface="Arial" panose="020B0604020202020204" pitchFamily="34" charset="0"/>
                  <a:ea typeface="SimSun" panose="02010600030101010101" pitchFamily="2" charset="-122"/>
                </a:rPr>
                <a:t> </a:t>
              </a:r>
              <a:r>
                <a:rPr lang="en-US" sz="2200" kern="100" dirty="0" err="1">
                  <a:solidFill>
                    <a:srgbClr val="0000FF"/>
                  </a:solidFill>
                  <a:effectLst/>
                  <a:latin typeface="Arial" panose="020B0604020202020204" pitchFamily="34" charset="0"/>
                  <a:ea typeface="SimSun" panose="02010600030101010101" pitchFamily="2" charset="-122"/>
                </a:rPr>
                <a:t>kemam-puan</a:t>
              </a:r>
              <a:r>
                <a:rPr lang="en-US" sz="2200" kern="100" dirty="0">
                  <a:solidFill>
                    <a:srgbClr val="0000FF"/>
                  </a:solidFill>
                  <a:effectLst/>
                  <a:latin typeface="Arial" panose="020B0604020202020204" pitchFamily="34" charset="0"/>
                  <a:ea typeface="SimSun" panose="02010600030101010101" pitchFamily="2" charset="-122"/>
                </a:rPr>
                <a:t> </a:t>
              </a:r>
              <a:r>
                <a:rPr lang="en-US" sz="2200" kern="100" dirty="0" err="1">
                  <a:solidFill>
                    <a:srgbClr val="0000FF"/>
                  </a:solidFill>
                  <a:effectLst/>
                  <a:latin typeface="Arial" panose="020B0604020202020204" pitchFamily="34" charset="0"/>
                  <a:ea typeface="SimSun" panose="02010600030101010101" pitchFamily="2" charset="-122"/>
                </a:rPr>
                <a:t>matematis</a:t>
              </a:r>
              <a:r>
                <a:rPr lang="en-US" sz="2200" kern="100" dirty="0">
                  <a:solidFill>
                    <a:srgbClr val="0000FF"/>
                  </a:solidFill>
                  <a:effectLst/>
                  <a:latin typeface="Arial" panose="020B0604020202020204" pitchFamily="34" charset="0"/>
                  <a:ea typeface="SimSun" panose="02010600030101010101" pitchFamily="2" charset="-122"/>
                </a:rPr>
                <a:t> (mathematical </a:t>
              </a:r>
              <a:r>
                <a:rPr lang="en-US" sz="2200" kern="100" dirty="0" err="1">
                  <a:solidFill>
                    <a:srgbClr val="0000FF"/>
                  </a:solidFill>
                  <a:effectLst/>
                  <a:latin typeface="Arial" panose="020B0604020202020204" pitchFamily="34" charset="0"/>
                  <a:ea typeface="SimSun" panose="02010600030101010101" pitchFamily="2" charset="-122"/>
                </a:rPr>
                <a:t>Hardskills</a:t>
              </a:r>
              <a:r>
                <a:rPr lang="en-US" sz="2200" kern="100" dirty="0">
                  <a:solidFill>
                    <a:srgbClr val="0000FF"/>
                  </a:solidFill>
                  <a:effectLst/>
                  <a:latin typeface="Arial" panose="020B0604020202020204" pitchFamily="34" charset="0"/>
                  <a:ea typeface="SimSun" panose="02010600030101010101" pitchFamily="2" charset="-122"/>
                </a:rPr>
                <a:t>) (CPKK)</a:t>
              </a:r>
              <a:endParaRPr lang="en-ID" sz="2200" kern="100" dirty="0">
                <a:solidFill>
                  <a:srgbClr val="0000FF"/>
                </a:solidFill>
                <a:effectLst/>
                <a:latin typeface="Times New Roman" panose="02020603050405020304" pitchFamily="18" charset="0"/>
                <a:ea typeface="SimSun" panose="02010600030101010101" pitchFamily="2" charset="-122"/>
              </a:endParaRPr>
            </a:p>
          </p:txBody>
        </p:sp>
      </p:grpSp>
      <p:grpSp>
        <p:nvGrpSpPr>
          <p:cNvPr id="5" name="Group 4">
            <a:extLst>
              <a:ext uri="{FF2B5EF4-FFF2-40B4-BE49-F238E27FC236}">
                <a16:creationId xmlns:a16="http://schemas.microsoft.com/office/drawing/2014/main" id="{05F60AB4-FFA8-4DBF-B9B6-8076A3766381}"/>
              </a:ext>
            </a:extLst>
          </p:cNvPr>
          <p:cNvGrpSpPr/>
          <p:nvPr/>
        </p:nvGrpSpPr>
        <p:grpSpPr>
          <a:xfrm>
            <a:off x="146416" y="2696882"/>
            <a:ext cx="8314016" cy="3472260"/>
            <a:chOff x="146416" y="2696882"/>
            <a:chExt cx="8574598" cy="3472260"/>
          </a:xfrm>
        </p:grpSpPr>
        <p:grpSp>
          <p:nvGrpSpPr>
            <p:cNvPr id="4" name="Group 3">
              <a:extLst>
                <a:ext uri="{FF2B5EF4-FFF2-40B4-BE49-F238E27FC236}">
                  <a16:creationId xmlns:a16="http://schemas.microsoft.com/office/drawing/2014/main" id="{1DC91131-82AE-4D75-9026-8B88D70E264E}"/>
                </a:ext>
              </a:extLst>
            </p:cNvPr>
            <p:cNvGrpSpPr/>
            <p:nvPr/>
          </p:nvGrpSpPr>
          <p:grpSpPr>
            <a:xfrm>
              <a:off x="221697" y="2696882"/>
              <a:ext cx="8499317" cy="3472260"/>
              <a:chOff x="253340" y="2668414"/>
              <a:chExt cx="8499317" cy="3472260"/>
            </a:xfrm>
          </p:grpSpPr>
          <p:pic>
            <p:nvPicPr>
              <p:cNvPr id="12" name="Picture 11" descr="Hasil gambar untuk self efficacy">
                <a:extLst>
                  <a:ext uri="{FF2B5EF4-FFF2-40B4-BE49-F238E27FC236}">
                    <a16:creationId xmlns:a16="http://schemas.microsoft.com/office/drawing/2014/main" id="{102D158B-211C-4203-8094-B0D8A37E0A0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4282" y="4538284"/>
                <a:ext cx="1500918" cy="1573929"/>
              </a:xfrm>
              <a:prstGeom prst="rect">
                <a:avLst/>
              </a:prstGeom>
              <a:noFill/>
              <a:ln>
                <a:noFill/>
              </a:ln>
            </p:spPr>
          </p:pic>
          <p:pic>
            <p:nvPicPr>
              <p:cNvPr id="13" name="Picture 12" descr="Hasil gambar untuk gambar kartun belajar trigonometri">
                <a:extLst>
                  <a:ext uri="{FF2B5EF4-FFF2-40B4-BE49-F238E27FC236}">
                    <a16:creationId xmlns:a16="http://schemas.microsoft.com/office/drawing/2014/main" id="{3CA96B1E-EAB0-48B5-9034-6DF7F0E45E7F}"/>
                  </a:ext>
                </a:extLst>
              </p:cNvPr>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53340" y="4548003"/>
                <a:ext cx="1600067" cy="1592671"/>
              </a:xfrm>
              <a:prstGeom prst="rect">
                <a:avLst/>
              </a:prstGeom>
              <a:noFill/>
              <a:ln>
                <a:noFill/>
              </a:ln>
            </p:spPr>
          </p:pic>
          <p:sp>
            <p:nvSpPr>
              <p:cNvPr id="15" name="Text Box 232">
                <a:extLst>
                  <a:ext uri="{FF2B5EF4-FFF2-40B4-BE49-F238E27FC236}">
                    <a16:creationId xmlns:a16="http://schemas.microsoft.com/office/drawing/2014/main" id="{7B033FBC-7F51-41A0-8F37-0089F8BBAF57}"/>
                  </a:ext>
                </a:extLst>
              </p:cNvPr>
              <p:cNvSpPr txBox="1"/>
              <p:nvPr/>
            </p:nvSpPr>
            <p:spPr>
              <a:xfrm>
                <a:off x="3478969" y="2668414"/>
                <a:ext cx="5273688" cy="2892358"/>
              </a:xfrm>
              <a:prstGeom prst="rect">
                <a:avLst/>
              </a:prstGeom>
              <a:solidFill>
                <a:srgbClr val="CCCC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gn="l">
                  <a:buFont typeface="Symbol" panose="05050102010706020507" pitchFamily="18" charset="2"/>
                  <a:buChar char=""/>
                </a:pPr>
                <a:r>
                  <a:rPr lang="en-US" sz="2400" kern="100" dirty="0">
                    <a:solidFill>
                      <a:srgbClr val="9900CC"/>
                    </a:solidFill>
                    <a:latin typeface="Arial" panose="020B0604020202020204" pitchFamily="34" charset="0"/>
                    <a:ea typeface="SimSun" panose="02010600030101010101" pitchFamily="2" charset="-122"/>
                  </a:rPr>
                  <a:t>.</a:t>
                </a:r>
                <a:r>
                  <a:rPr lang="en-US" sz="2200" kern="100" dirty="0">
                    <a:solidFill>
                      <a:srgbClr val="9900CC"/>
                    </a:solidFill>
                    <a:latin typeface="Arial" panose="020B0604020202020204" pitchFamily="34" charset="0"/>
                    <a:ea typeface="SimSun" panose="02010600030101010101" pitchFamily="2" charset="-122"/>
                  </a:rPr>
                  <a:t> </a:t>
                </a:r>
                <a:r>
                  <a:rPr lang="en-US" sz="2200" kern="100" dirty="0" err="1">
                    <a:solidFill>
                      <a:srgbClr val="9900CC"/>
                    </a:solidFill>
                    <a:latin typeface="Arial" panose="020B0604020202020204" pitchFamily="34" charset="0"/>
                    <a:ea typeface="SimSun" panose="02010600030101010101" pitchFamily="2" charset="-122"/>
                  </a:rPr>
                  <a:t>Memahami</a:t>
                </a:r>
                <a:r>
                  <a:rPr lang="en-US" sz="2200" kern="100" dirty="0">
                    <a:solidFill>
                      <a:srgbClr val="9900CC"/>
                    </a:solidFill>
                    <a:latin typeface="Arial" panose="020B0604020202020204" pitchFamily="34" charset="0"/>
                    <a:ea typeface="SimSun" panose="02010600030101010101" pitchFamily="2" charset="-122"/>
                  </a:rPr>
                  <a:t> dan </a:t>
                </a:r>
                <a:r>
                  <a:rPr lang="en-US" sz="2200" kern="100" dirty="0" err="1">
                    <a:solidFill>
                      <a:srgbClr val="9900CC"/>
                    </a:solidFill>
                    <a:latin typeface="Arial" panose="020B0604020202020204" pitchFamily="34" charset="0"/>
                    <a:ea typeface="SimSun" panose="02010600030101010101" pitchFamily="2" charset="-122"/>
                  </a:rPr>
                  <a:t>menerapkan</a:t>
                </a:r>
                <a:r>
                  <a:rPr lang="en-US" sz="2200" kern="100" dirty="0">
                    <a:solidFill>
                      <a:srgbClr val="9900CC"/>
                    </a:solidFill>
                    <a:latin typeface="Arial" panose="020B0604020202020204" pitchFamily="34" charset="0"/>
                    <a:ea typeface="SimSun" panose="02010600030101010101" pitchFamily="2" charset="-122"/>
                  </a:rPr>
                  <a:t> </a:t>
                </a:r>
                <a:r>
                  <a:rPr lang="en-US" sz="2200" kern="100" dirty="0" err="1">
                    <a:solidFill>
                      <a:srgbClr val="9900CC"/>
                    </a:solidFill>
                    <a:latin typeface="Arial" panose="020B0604020202020204" pitchFamily="34" charset="0"/>
                    <a:ea typeface="SimSun" panose="02010600030101010101" pitchFamily="2" charset="-122"/>
                  </a:rPr>
                  <a:t>makna</a:t>
                </a:r>
                <a:r>
                  <a:rPr lang="en-US" sz="2200" kern="100" dirty="0">
                    <a:solidFill>
                      <a:srgbClr val="9900CC"/>
                    </a:solidFill>
                    <a:latin typeface="Arial" panose="020B0604020202020204" pitchFamily="34" charset="0"/>
                    <a:ea typeface="SimSun" panose="02010600030101010101" pitchFamily="2" charset="-122"/>
                  </a:rPr>
                  <a:t> </a:t>
                </a:r>
                <a:r>
                  <a:rPr lang="en-US" sz="2200" kern="100" dirty="0" err="1">
                    <a:solidFill>
                      <a:srgbClr val="9900CC"/>
                    </a:solidFill>
                    <a:latin typeface="Arial" panose="020B0604020202020204" pitchFamily="34" charset="0"/>
                    <a:ea typeface="SimSun" panose="02010600030101010101" pitchFamily="2" charset="-122"/>
                  </a:rPr>
                  <a:t>hakekat</a:t>
                </a:r>
                <a:r>
                  <a:rPr lang="en-US" sz="2200" kern="100" dirty="0">
                    <a:solidFill>
                      <a:srgbClr val="9900CC"/>
                    </a:solidFill>
                    <a:latin typeface="Arial" panose="020B0604020202020204" pitchFamily="34" charset="0"/>
                    <a:ea typeface="SimSun" panose="02010600030101010101" pitchFamily="2" charset="-122"/>
                  </a:rPr>
                  <a:t> </a:t>
                </a:r>
                <a:r>
                  <a:rPr lang="en-US" sz="2200" kern="100" dirty="0" err="1">
                    <a:solidFill>
                      <a:srgbClr val="9900CC"/>
                    </a:solidFill>
                    <a:latin typeface="Arial" panose="020B0604020202020204" pitchFamily="34" charset="0"/>
                    <a:ea typeface="SimSun" panose="02010600030101010101" pitchFamily="2" charset="-122"/>
                  </a:rPr>
                  <a:t>matematika</a:t>
                </a:r>
                <a:r>
                  <a:rPr lang="en-US" sz="2200" kern="100" dirty="0">
                    <a:solidFill>
                      <a:srgbClr val="9900CC"/>
                    </a:solidFill>
                    <a:latin typeface="Arial" panose="020B0604020202020204" pitchFamily="34" charset="0"/>
                    <a:ea typeface="SimSun" panose="02010600030101010101" pitchFamily="2" charset="-122"/>
                  </a:rPr>
                  <a:t>, </a:t>
                </a:r>
                <a:endParaRPr lang="en-ID" sz="2200" kern="100" dirty="0">
                  <a:solidFill>
                    <a:srgbClr val="9900CC"/>
                  </a:solidFill>
                  <a:latin typeface="Times New Roman" panose="02020603050405020304" pitchFamily="18" charset="0"/>
                  <a:ea typeface="SimSun" panose="02010600030101010101" pitchFamily="2" charset="-122"/>
                </a:endParaRPr>
              </a:p>
              <a:p>
                <a:pPr marL="342900" lvl="0" indent="-342900">
                  <a:buFont typeface="Symbol" panose="05050102010706020507" pitchFamily="18" charset="2"/>
                  <a:buChar char=""/>
                </a:pPr>
                <a:r>
                  <a:rPr lang="en-US" sz="2200" kern="100" dirty="0" err="1">
                    <a:solidFill>
                      <a:srgbClr val="9900CC"/>
                    </a:solidFill>
                    <a:latin typeface="Arial" panose="020B0604020202020204" pitchFamily="34" charset="0"/>
                    <a:ea typeface="SimSun" panose="02010600030101010101" pitchFamily="2" charset="-122"/>
                  </a:rPr>
                  <a:t>Memahami</a:t>
                </a:r>
                <a:r>
                  <a:rPr lang="en-US" sz="2200" kern="100" dirty="0">
                    <a:solidFill>
                      <a:srgbClr val="9900CC"/>
                    </a:solidFill>
                    <a:latin typeface="Arial" panose="020B0604020202020204" pitchFamily="34" charset="0"/>
                    <a:ea typeface="SimSun" panose="02010600030101010101" pitchFamily="2" charset="-122"/>
                  </a:rPr>
                  <a:t> </a:t>
                </a:r>
                <a:r>
                  <a:rPr lang="en-US" sz="2200" kern="100" dirty="0" err="1">
                    <a:solidFill>
                      <a:srgbClr val="9900CC"/>
                    </a:solidFill>
                    <a:latin typeface="Arial" panose="020B0604020202020204" pitchFamily="34" charset="0"/>
                    <a:ea typeface="SimSun" panose="02010600030101010101" pitchFamily="2" charset="-122"/>
                  </a:rPr>
                  <a:t>pentingnya</a:t>
                </a:r>
                <a:r>
                  <a:rPr lang="en-US" sz="2200" kern="100" dirty="0">
                    <a:solidFill>
                      <a:srgbClr val="9900CC"/>
                    </a:solidFill>
                    <a:latin typeface="Arial" panose="020B0604020202020204" pitchFamily="34" charset="0"/>
                    <a:ea typeface="SimSun" panose="02010600030101010101" pitchFamily="2" charset="-122"/>
                  </a:rPr>
                  <a:t> dan </a:t>
                </a:r>
                <a:r>
                  <a:rPr lang="en-US" sz="2200" kern="100" dirty="0" err="1">
                    <a:solidFill>
                      <a:srgbClr val="9900CC"/>
                    </a:solidFill>
                    <a:latin typeface="Arial" panose="020B0604020202020204" pitchFamily="34" charset="0"/>
                    <a:ea typeface="SimSun" panose="02010600030101010101" pitchFamily="2" charset="-122"/>
                  </a:rPr>
                  <a:t>indikator</a:t>
                </a:r>
                <a:r>
                  <a:rPr lang="en-US" sz="2200" kern="100" dirty="0">
                    <a:solidFill>
                      <a:srgbClr val="9900CC"/>
                    </a:solidFill>
                    <a:latin typeface="Arial" panose="020B0604020202020204" pitchFamily="34" charset="0"/>
                    <a:ea typeface="SimSun" panose="02010600030101010101" pitchFamily="2" charset="-122"/>
                  </a:rPr>
                  <a:t> </a:t>
                </a:r>
                <a:r>
                  <a:rPr lang="en-US" sz="2200" kern="100" dirty="0" err="1">
                    <a:solidFill>
                      <a:srgbClr val="9900CC"/>
                    </a:solidFill>
                    <a:latin typeface="Arial" panose="020B0604020202020204" pitchFamily="34" charset="0"/>
                    <a:ea typeface="SimSun" panose="02010600030101010101" pitchFamily="2" charset="-122"/>
                  </a:rPr>
                  <a:t>pemahaman</a:t>
                </a:r>
                <a:r>
                  <a:rPr lang="en-US" sz="2200" kern="100" dirty="0">
                    <a:solidFill>
                      <a:srgbClr val="9900CC"/>
                    </a:solidFill>
                    <a:latin typeface="Arial" panose="020B0604020202020204" pitchFamily="34" charset="0"/>
                    <a:ea typeface="SimSun" panose="02010600030101010101" pitchFamily="2" charset="-122"/>
                  </a:rPr>
                  <a:t>, </a:t>
                </a:r>
                <a:r>
                  <a:rPr lang="en-US" sz="2200" kern="100" dirty="0" err="1">
                    <a:solidFill>
                      <a:srgbClr val="9900CC"/>
                    </a:solidFill>
                    <a:latin typeface="Arial" panose="020B0604020202020204" pitchFamily="34" charset="0"/>
                    <a:ea typeface="SimSun" panose="02010600030101010101" pitchFamily="2" charset="-122"/>
                  </a:rPr>
                  <a:t>komunikasi</a:t>
                </a:r>
                <a:r>
                  <a:rPr lang="en-US" sz="2200" kern="100" dirty="0">
                    <a:solidFill>
                      <a:srgbClr val="9900CC"/>
                    </a:solidFill>
                    <a:latin typeface="Arial" panose="020B0604020202020204" pitchFamily="34" charset="0"/>
                    <a:ea typeface="SimSun" panose="02010600030101010101" pitchFamily="2" charset="-122"/>
                  </a:rPr>
                  <a:t>, </a:t>
                </a:r>
                <a:r>
                  <a:rPr lang="en-US" sz="2200" kern="100" dirty="0" err="1">
                    <a:solidFill>
                      <a:srgbClr val="9900CC"/>
                    </a:solidFill>
                    <a:latin typeface="Arial" panose="020B0604020202020204" pitchFamily="34" charset="0"/>
                    <a:ea typeface="SimSun" panose="02010600030101010101" pitchFamily="2" charset="-122"/>
                  </a:rPr>
                  <a:t>koneksi</a:t>
                </a:r>
                <a:r>
                  <a:rPr lang="en-US" sz="2200" kern="100" dirty="0">
                    <a:solidFill>
                      <a:srgbClr val="9900CC"/>
                    </a:solidFill>
                    <a:latin typeface="Arial" panose="020B0604020202020204" pitchFamily="34" charset="0"/>
                    <a:ea typeface="SimSun" panose="02010600030101010101" pitchFamily="2" charset="-122"/>
                  </a:rPr>
                  <a:t>, </a:t>
                </a:r>
                <a:r>
                  <a:rPr lang="en-US" sz="2200" kern="100" dirty="0" err="1">
                    <a:solidFill>
                      <a:srgbClr val="9900CC"/>
                    </a:solidFill>
                    <a:latin typeface="Arial" panose="020B0604020202020204" pitchFamily="34" charset="0"/>
                    <a:ea typeface="SimSun" panose="02010600030101010101" pitchFamily="2" charset="-122"/>
                  </a:rPr>
                  <a:t>pemecahan</a:t>
                </a:r>
                <a:r>
                  <a:rPr lang="en-US" sz="2200" kern="100" dirty="0">
                    <a:solidFill>
                      <a:srgbClr val="9900CC"/>
                    </a:solidFill>
                    <a:latin typeface="Arial" panose="020B0604020202020204" pitchFamily="34" charset="0"/>
                    <a:ea typeface="SimSun" panose="02010600030101010101" pitchFamily="2" charset="-122"/>
                  </a:rPr>
                  <a:t> </a:t>
                </a:r>
                <a:r>
                  <a:rPr lang="en-US" sz="2200" kern="100" dirty="0" err="1">
                    <a:solidFill>
                      <a:srgbClr val="9900CC"/>
                    </a:solidFill>
                    <a:latin typeface="Arial" panose="020B0604020202020204" pitchFamily="34" charset="0"/>
                    <a:ea typeface="SimSun" panose="02010600030101010101" pitchFamily="2" charset="-122"/>
                  </a:rPr>
                  <a:t>masalah</a:t>
                </a:r>
                <a:r>
                  <a:rPr lang="en-US" sz="2200" kern="100" dirty="0">
                    <a:solidFill>
                      <a:srgbClr val="9900CC"/>
                    </a:solidFill>
                    <a:latin typeface="Arial" panose="020B0604020202020204" pitchFamily="34" charset="0"/>
                    <a:ea typeface="SimSun" panose="02010600030101010101" pitchFamily="2" charset="-122"/>
                  </a:rPr>
                  <a:t>, </a:t>
                </a:r>
                <a:r>
                  <a:rPr lang="en-US" sz="2200" kern="100" dirty="0" err="1">
                    <a:solidFill>
                      <a:srgbClr val="9900CC"/>
                    </a:solidFill>
                    <a:latin typeface="Arial" panose="020B0604020202020204" pitchFamily="34" charset="0"/>
                    <a:ea typeface="SimSun" panose="02010600030101010101" pitchFamily="2" charset="-122"/>
                  </a:rPr>
                  <a:t>penalaran,berpikir</a:t>
                </a:r>
                <a:r>
                  <a:rPr lang="en-US" sz="2200" kern="100" dirty="0">
                    <a:solidFill>
                      <a:srgbClr val="9900CC"/>
                    </a:solidFill>
                    <a:latin typeface="Arial" panose="020B0604020202020204" pitchFamily="34" charset="0"/>
                    <a:ea typeface="SimSun" panose="02010600030101010101" pitchFamily="2" charset="-122"/>
                  </a:rPr>
                  <a:t> </a:t>
                </a:r>
                <a:r>
                  <a:rPr lang="en-US" sz="2200" kern="100" dirty="0" err="1">
                    <a:solidFill>
                      <a:srgbClr val="9900CC"/>
                    </a:solidFill>
                    <a:latin typeface="Arial" panose="020B0604020202020204" pitchFamily="34" charset="0"/>
                    <a:ea typeface="SimSun" panose="02010600030101010101" pitchFamily="2" charset="-122"/>
                  </a:rPr>
                  <a:t>kritis-kreatif</a:t>
                </a:r>
                <a:r>
                  <a:rPr lang="en-US" sz="2200" kern="100" dirty="0">
                    <a:solidFill>
                      <a:srgbClr val="9900CC"/>
                    </a:solidFill>
                    <a:latin typeface="Arial" panose="020B0604020202020204" pitchFamily="34" charset="0"/>
                    <a:ea typeface="SimSun" panose="02010600030101010101" pitchFamily="2" charset="-122"/>
                  </a:rPr>
                  <a:t> </a:t>
                </a:r>
                <a:r>
                  <a:rPr lang="en-US" sz="2200" kern="100" dirty="0" err="1">
                    <a:solidFill>
                      <a:srgbClr val="9900CC"/>
                    </a:solidFill>
                    <a:latin typeface="Arial" panose="020B0604020202020204" pitchFamily="34" charset="0"/>
                    <a:ea typeface="SimSun" panose="02010600030101010101" pitchFamily="2" charset="-122"/>
                  </a:rPr>
                  <a:t>matematis</a:t>
                </a:r>
                <a:r>
                  <a:rPr lang="en-US" sz="2200" kern="100" dirty="0">
                    <a:solidFill>
                      <a:srgbClr val="9900CC"/>
                    </a:solidFill>
                    <a:latin typeface="Arial" panose="020B0604020202020204" pitchFamily="34" charset="0"/>
                    <a:ea typeface="SimSun" panose="02010600030101010101" pitchFamily="2" charset="-122"/>
                  </a:rPr>
                  <a:t> dan </a:t>
                </a:r>
                <a:r>
                  <a:rPr lang="en-US" sz="2200" kern="100" dirty="0" err="1">
                    <a:solidFill>
                      <a:srgbClr val="9900CC"/>
                    </a:solidFill>
                    <a:latin typeface="Arial" panose="020B0604020202020204" pitchFamily="34" charset="0"/>
                    <a:ea typeface="SimSun" panose="02010600030101010101" pitchFamily="2" charset="-122"/>
                  </a:rPr>
                  <a:t>mengajukan</a:t>
                </a:r>
                <a:r>
                  <a:rPr lang="en-US" sz="2200" kern="100" dirty="0">
                    <a:solidFill>
                      <a:srgbClr val="9900CC"/>
                    </a:solidFill>
                    <a:latin typeface="Arial" panose="020B0604020202020204" pitchFamily="34" charset="0"/>
                    <a:ea typeface="SimSun" panose="02010600030101010101" pitchFamily="2" charset="-122"/>
                  </a:rPr>
                  <a:t> </a:t>
                </a:r>
                <a:r>
                  <a:rPr lang="en-US" sz="2200" kern="100" dirty="0" err="1">
                    <a:solidFill>
                      <a:srgbClr val="9900CC"/>
                    </a:solidFill>
                    <a:latin typeface="Arial" panose="020B0604020202020204" pitchFamily="34" charset="0"/>
                    <a:ea typeface="SimSun" panose="02010600030101010101" pitchFamily="2" charset="-122"/>
                  </a:rPr>
                  <a:t>masalah</a:t>
                </a:r>
                <a:r>
                  <a:rPr lang="en-US" sz="2200" kern="100" dirty="0">
                    <a:solidFill>
                      <a:srgbClr val="9900CC"/>
                    </a:solidFill>
                    <a:latin typeface="Arial" panose="020B0604020202020204" pitchFamily="34" charset="0"/>
                    <a:ea typeface="SimSun" panose="02010600030101010101" pitchFamily="2" charset="-122"/>
                  </a:rPr>
                  <a:t> </a:t>
                </a:r>
                <a:r>
                  <a:rPr lang="en-US" sz="2200" kern="100" dirty="0" err="1">
                    <a:solidFill>
                      <a:srgbClr val="9900CC"/>
                    </a:solidFill>
                    <a:latin typeface="Arial" panose="020B0604020202020204" pitchFamily="34" charset="0"/>
                    <a:ea typeface="SimSun" panose="02010600030101010101" pitchFamily="2" charset="-122"/>
                  </a:rPr>
                  <a:t>matemati</a:t>
                </a:r>
                <a:r>
                  <a:rPr lang="en-US" sz="2400" kern="100" dirty="0" err="1">
                    <a:solidFill>
                      <a:srgbClr val="9900CC"/>
                    </a:solidFill>
                    <a:latin typeface="Arial" panose="020B0604020202020204" pitchFamily="34" charset="0"/>
                    <a:ea typeface="SimSun" panose="02010600030101010101" pitchFamily="2" charset="-122"/>
                  </a:rPr>
                  <a:t>s</a:t>
                </a:r>
                <a:endParaRPr lang="en-ID" sz="2400" kern="100" dirty="0">
                  <a:solidFill>
                    <a:srgbClr val="9900CC"/>
                  </a:solidFill>
                  <a:effectLst/>
                  <a:latin typeface="Times New Roman" panose="02020603050405020304" pitchFamily="18" charset="0"/>
                  <a:ea typeface="SimSun" panose="02010600030101010101" pitchFamily="2" charset="-122"/>
                </a:endParaRPr>
              </a:p>
            </p:txBody>
          </p:sp>
        </p:grpSp>
        <p:sp>
          <p:nvSpPr>
            <p:cNvPr id="8" name="Speech Bubble: Rectangle with Corners Rounded 7">
              <a:extLst>
                <a:ext uri="{FF2B5EF4-FFF2-40B4-BE49-F238E27FC236}">
                  <a16:creationId xmlns:a16="http://schemas.microsoft.com/office/drawing/2014/main" id="{AA2CC4EF-B7E0-4B3A-B6AB-B151AD03E66D}"/>
                </a:ext>
              </a:extLst>
            </p:cNvPr>
            <p:cNvSpPr/>
            <p:nvPr/>
          </p:nvSpPr>
          <p:spPr>
            <a:xfrm>
              <a:off x="146416" y="2920665"/>
              <a:ext cx="3018519" cy="1451130"/>
            </a:xfrm>
            <a:prstGeom prst="wedgeRoundRectCallout">
              <a:avLst>
                <a:gd name="adj1" fmla="val 61053"/>
                <a:gd name="adj2" fmla="val 52964"/>
                <a:gd name="adj3" fmla="val 16667"/>
              </a:avLst>
            </a:prstGeom>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Nah </a:t>
              </a:r>
              <a:r>
                <a:rPr lang="en-US" sz="2200" dirty="0" err="1">
                  <a:solidFill>
                    <a:srgbClr val="008000"/>
                  </a:solidFill>
                  <a:latin typeface="Arial" panose="020B0604020202020204" pitchFamily="34" charset="0"/>
                  <a:ea typeface="Times New Roman" panose="02020603050405020304" pitchFamily="18" charset="0"/>
                  <a:cs typeface="Times New Roman" panose="02020603050405020304" pitchFamily="18" charset="0"/>
                </a:rPr>
                <a:t>sekarang</a:t>
              </a:r>
              <a:r>
                <a:rPr lang="en-US" sz="2200"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8000"/>
                  </a:solidFill>
                  <a:latin typeface="Arial" panose="020B0604020202020204" pitchFamily="34" charset="0"/>
                  <a:ea typeface="Times New Roman" panose="02020603050405020304" pitchFamily="18" charset="0"/>
                  <a:cs typeface="Times New Roman" panose="02020603050405020304" pitchFamily="18" charset="0"/>
                </a:rPr>
                <a:t>kita</a:t>
              </a:r>
              <a:r>
                <a:rPr lang="en-US" sz="2200"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8000"/>
                  </a:solidFill>
                  <a:latin typeface="Arial" panose="020B0604020202020204" pitchFamily="34" charset="0"/>
                  <a:ea typeface="Times New Roman" panose="02020603050405020304" pitchFamily="18" charset="0"/>
                  <a:cs typeface="Times New Roman" panose="02020603050405020304" pitchFamily="18" charset="0"/>
                </a:rPr>
                <a:t>lanjutkan</a:t>
              </a:r>
              <a:r>
                <a:rPr lang="en-US" sz="2200"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 </a:t>
              </a:r>
              <a:r>
                <a:rPr lang="en-US" sz="2200" dirty="0" err="1">
                  <a:solidFill>
                    <a:srgbClr val="008000"/>
                  </a:solidFill>
                  <a:latin typeface="Arial" panose="020B0604020202020204" pitchFamily="34" charset="0"/>
                  <a:ea typeface="Times New Roman" panose="02020603050405020304" pitchFamily="18" charset="0"/>
                  <a:cs typeface="Times New Roman" panose="02020603050405020304" pitchFamily="18" charset="0"/>
                </a:rPr>
                <a:t>ke</a:t>
              </a:r>
              <a:r>
                <a:rPr lang="en-US" sz="2200"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 CPMK PBM, </a:t>
              </a:r>
              <a:r>
                <a:rPr lang="en-US" sz="2200" dirty="0" err="1">
                  <a:solidFill>
                    <a:srgbClr val="008000"/>
                  </a:solidFill>
                  <a:latin typeface="Arial" panose="020B0604020202020204" pitchFamily="34" charset="0"/>
                  <a:ea typeface="Times New Roman" panose="02020603050405020304" pitchFamily="18" charset="0"/>
                  <a:cs typeface="Times New Roman" panose="02020603050405020304" pitchFamily="18" charset="0"/>
                </a:rPr>
                <a:t>yaitu</a:t>
              </a:r>
              <a:r>
                <a:rPr lang="en-US" sz="2200"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a:t>
              </a:r>
              <a:endParaRPr lang="en-ID" sz="2200" dirty="0">
                <a:ea typeface="Times New Roman" panose="02020603050405020304" pitchFamily="18" charset="0"/>
                <a:cs typeface="Times New Roman" panose="02020603050405020304" pitchFamily="18" charset="0"/>
              </a:endParaRPr>
            </a:p>
            <a:p>
              <a:pPr algn="ctr"/>
              <a:endParaRPr lang="en-ID" dirty="0"/>
            </a:p>
          </p:txBody>
        </p:sp>
      </p:grpSp>
    </p:spTree>
    <p:extLst>
      <p:ext uri="{BB962C8B-B14F-4D97-AF65-F5344CB8AC3E}">
        <p14:creationId xmlns:p14="http://schemas.microsoft.com/office/powerpoint/2010/main" val="3979314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EAC53F9-3674-494C-A93C-9C2565CD7799}"/>
              </a:ext>
            </a:extLst>
          </p:cNvPr>
          <p:cNvGrpSpPr/>
          <p:nvPr/>
        </p:nvGrpSpPr>
        <p:grpSpPr>
          <a:xfrm>
            <a:off x="632992" y="2970851"/>
            <a:ext cx="3146920" cy="1541737"/>
            <a:chOff x="632992" y="2970851"/>
            <a:chExt cx="3146920" cy="1541737"/>
          </a:xfrm>
        </p:grpSpPr>
        <p:pic>
          <p:nvPicPr>
            <p:cNvPr id="10" name="Picture 9" descr="1.jpg">
              <a:extLst>
                <a:ext uri="{FF2B5EF4-FFF2-40B4-BE49-F238E27FC236}">
                  <a16:creationId xmlns:a16="http://schemas.microsoft.com/office/drawing/2014/main" id="{C16DE706-8E0C-4835-806B-0C978C7C55B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bwMode="auto">
            <a:xfrm>
              <a:off x="2339752" y="2970851"/>
              <a:ext cx="1440160" cy="1541737"/>
            </a:xfrm>
            <a:prstGeom prst="rect">
              <a:avLst/>
            </a:prstGeom>
            <a:noFill/>
            <a:ln w="9525">
              <a:noFill/>
              <a:miter lim="800000"/>
              <a:headEnd/>
              <a:tailEnd/>
            </a:ln>
          </p:spPr>
        </p:pic>
        <p:pic>
          <p:nvPicPr>
            <p:cNvPr id="13" name="Picture 12" descr="Image result for kartun belajar matematika">
              <a:extLst>
                <a:ext uri="{FF2B5EF4-FFF2-40B4-BE49-F238E27FC236}">
                  <a16:creationId xmlns:a16="http://schemas.microsoft.com/office/drawing/2014/main" id="{9618821E-2595-439D-9F90-17EDC94C2865}"/>
                </a:ext>
              </a:extLst>
            </p:cNvPr>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32992" y="3051344"/>
              <a:ext cx="1304290" cy="1398270"/>
            </a:xfrm>
            <a:prstGeom prst="rect">
              <a:avLst/>
            </a:prstGeom>
            <a:noFill/>
            <a:ln>
              <a:noFill/>
            </a:ln>
          </p:spPr>
        </p:pic>
      </p:grpSp>
      <p:grpSp>
        <p:nvGrpSpPr>
          <p:cNvPr id="22" name="Group 21">
            <a:extLst>
              <a:ext uri="{FF2B5EF4-FFF2-40B4-BE49-F238E27FC236}">
                <a16:creationId xmlns:a16="http://schemas.microsoft.com/office/drawing/2014/main" id="{5AEDD1E6-27E1-4C91-A5E2-1427990EAF30}"/>
              </a:ext>
            </a:extLst>
          </p:cNvPr>
          <p:cNvGrpSpPr/>
          <p:nvPr/>
        </p:nvGrpSpPr>
        <p:grpSpPr>
          <a:xfrm>
            <a:off x="3738465" y="311173"/>
            <a:ext cx="4824536" cy="1785104"/>
            <a:chOff x="3646781" y="340910"/>
            <a:chExt cx="4824536" cy="1785104"/>
          </a:xfrm>
        </p:grpSpPr>
        <p:sp>
          <p:nvSpPr>
            <p:cNvPr id="7" name="Rounded Rectangular Callout 6"/>
            <p:cNvSpPr/>
            <p:nvPr/>
          </p:nvSpPr>
          <p:spPr>
            <a:xfrm>
              <a:off x="3646781" y="368902"/>
              <a:ext cx="4824536" cy="1735628"/>
            </a:xfrm>
            <a:prstGeom prst="wedgeRoundRectCallout">
              <a:avLst>
                <a:gd name="adj1" fmla="val -2060"/>
                <a:gd name="adj2" fmla="val 76427"/>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id-ID" sz="2600" b="1" dirty="0">
                <a:solidFill>
                  <a:srgbClr val="FF0000"/>
                </a:solidFill>
                <a:latin typeface="Arial" pitchFamily="34" charset="0"/>
                <a:cs typeface="Arial" pitchFamily="34" charset="0"/>
              </a:endParaRPr>
            </a:p>
            <a:p>
              <a:pPr eaLnBrk="0" hangingPunct="0">
                <a:defRPr/>
              </a:pPr>
              <a:endParaRPr lang="en-US" sz="2000" b="1" dirty="0">
                <a:solidFill>
                  <a:srgbClr val="006600"/>
                </a:solidFill>
                <a:latin typeface="Arial" pitchFamily="34" charset="0"/>
                <a:cs typeface="Arial" pitchFamily="34" charset="0"/>
              </a:endParaRPr>
            </a:p>
            <a:p>
              <a:pPr eaLnBrk="0" hangingPunct="0">
                <a:defRPr/>
              </a:pPr>
              <a:endParaRPr lang="en-US" sz="2000" b="1" dirty="0">
                <a:solidFill>
                  <a:srgbClr val="006600"/>
                </a:solidFill>
                <a:latin typeface="Arial" pitchFamily="34" charset="0"/>
                <a:cs typeface="Arial" pitchFamily="34" charset="0"/>
              </a:endParaRPr>
            </a:p>
            <a:p>
              <a:pPr eaLnBrk="0" hangingPunct="0">
                <a:defRPr/>
              </a:pPr>
              <a:endParaRPr lang="en-US" sz="2000" b="1" dirty="0">
                <a:solidFill>
                  <a:srgbClr val="006600"/>
                </a:solidFill>
                <a:latin typeface="Arial" pitchFamily="34" charset="0"/>
                <a:cs typeface="Arial" pitchFamily="34" charset="0"/>
              </a:endParaRPr>
            </a:p>
            <a:p>
              <a:pPr marL="271463" indent="-271463" eaLnBrk="0" hangingPunct="0">
                <a:defRPr/>
              </a:pPr>
              <a:endParaRPr lang="en-ID" b="1" dirty="0"/>
            </a:p>
            <a:p>
              <a:pPr marL="271463" indent="-271463" eaLnBrk="0" hangingPunct="0">
                <a:defRPr/>
              </a:pPr>
              <a:endParaRPr lang="en-ID" b="1" dirty="0">
                <a:solidFill>
                  <a:srgbClr val="006600"/>
                </a:solidFill>
              </a:endParaRPr>
            </a:p>
            <a:p>
              <a:pPr marL="271463" indent="-271463" eaLnBrk="0" hangingPunct="0">
                <a:defRPr/>
              </a:pPr>
              <a:endParaRPr lang="en-ID" b="1" dirty="0">
                <a:solidFill>
                  <a:srgbClr val="006600"/>
                </a:solidFill>
              </a:endParaRPr>
            </a:p>
            <a:p>
              <a:pPr marL="271463" indent="-271463" eaLnBrk="0" hangingPunct="0">
                <a:defRPr/>
              </a:pPr>
              <a:endParaRPr lang="en-ID" b="1" dirty="0">
                <a:solidFill>
                  <a:srgbClr val="006600"/>
                </a:solidFill>
              </a:endParaRPr>
            </a:p>
            <a:p>
              <a:pPr marL="271463" indent="-271463" eaLnBrk="0" hangingPunct="0">
                <a:defRPr/>
              </a:pPr>
              <a:endParaRPr lang="en-ID" b="1" dirty="0">
                <a:solidFill>
                  <a:srgbClr val="FF0000"/>
                </a:solidFill>
              </a:endParaRPr>
            </a:p>
            <a:p>
              <a:pPr marL="361950" indent="-361950" eaLnBrk="0" hangingPunct="0">
                <a:defRPr/>
              </a:pPr>
              <a:endParaRPr lang="en-US" sz="2400" b="1" dirty="0">
                <a:solidFill>
                  <a:srgbClr val="FF0000"/>
                </a:solidFill>
                <a:latin typeface="Arial" pitchFamily="34" charset="0"/>
                <a:cs typeface="Arial" pitchFamily="34" charset="0"/>
              </a:endParaRPr>
            </a:p>
            <a:p>
              <a:pPr marL="361950" indent="-361950" eaLnBrk="0" hangingPunct="0">
                <a:defRPr/>
              </a:pPr>
              <a:endParaRPr lang="en-US" sz="2400" b="1" dirty="0">
                <a:solidFill>
                  <a:srgbClr val="FF0000"/>
                </a:solidFill>
                <a:latin typeface="Arial" pitchFamily="34" charset="0"/>
                <a:cs typeface="Arial" pitchFamily="34" charset="0"/>
              </a:endParaRPr>
            </a:p>
            <a:p>
              <a:pPr marL="361950" indent="-361950" eaLnBrk="0" hangingPunct="0">
                <a:defRPr/>
              </a:pPr>
              <a:endParaRPr lang="en-US" sz="2400" b="1" dirty="0">
                <a:solidFill>
                  <a:srgbClr val="FF0000"/>
                </a:solidFill>
                <a:latin typeface="Arial" pitchFamily="34" charset="0"/>
                <a:cs typeface="Arial" pitchFamily="34" charset="0"/>
              </a:endParaRPr>
            </a:p>
            <a:p>
              <a:pPr marL="361950" indent="-361950" eaLnBrk="0" hangingPunct="0">
                <a:defRPr/>
              </a:pPr>
              <a:endParaRPr lang="en-ID" sz="2400" b="1" dirty="0">
                <a:solidFill>
                  <a:srgbClr val="006600"/>
                </a:solidFill>
                <a:latin typeface="Arial" pitchFamily="34" charset="0"/>
                <a:cs typeface="Arial" pitchFamily="34" charset="0"/>
              </a:endParaRPr>
            </a:p>
            <a:p>
              <a:pPr marL="361950" indent="-361950" eaLnBrk="0" hangingPunct="0">
                <a:defRPr/>
              </a:pPr>
              <a:endParaRPr lang="en-ID" sz="2000" b="1" dirty="0">
                <a:solidFill>
                  <a:srgbClr val="006600"/>
                </a:solidFill>
                <a:latin typeface="Arial" pitchFamily="34" charset="0"/>
                <a:cs typeface="Arial" pitchFamily="34" charset="0"/>
              </a:endParaRPr>
            </a:p>
            <a:p>
              <a:pPr marL="361950" indent="-361950" eaLnBrk="0" hangingPunct="0">
                <a:defRPr/>
              </a:pPr>
              <a:endParaRPr lang="en-ID" sz="2000" b="1" dirty="0">
                <a:solidFill>
                  <a:srgbClr val="006600"/>
                </a:solidFill>
                <a:latin typeface="Arial" pitchFamily="34" charset="0"/>
                <a:cs typeface="Arial" pitchFamily="34" charset="0"/>
              </a:endParaRPr>
            </a:p>
            <a:p>
              <a:pPr marL="361950" indent="-361950" eaLnBrk="0" hangingPunct="0">
                <a:defRPr/>
              </a:pPr>
              <a:endParaRPr lang="en-ID" sz="2000" b="1" dirty="0">
                <a:solidFill>
                  <a:srgbClr val="006600"/>
                </a:solidFill>
                <a:latin typeface="Arial" pitchFamily="34" charset="0"/>
                <a:cs typeface="Arial" pitchFamily="34" charset="0"/>
              </a:endParaRPr>
            </a:p>
            <a:p>
              <a:pPr marL="361950" indent="-361950" eaLnBrk="0" hangingPunct="0">
                <a:defRPr/>
              </a:pPr>
              <a:endParaRPr lang="en-ID" sz="2000" b="1" dirty="0">
                <a:solidFill>
                  <a:srgbClr val="006600"/>
                </a:solidFill>
                <a:latin typeface="Arial" pitchFamily="34" charset="0"/>
                <a:cs typeface="Arial" pitchFamily="34" charset="0"/>
              </a:endParaRPr>
            </a:p>
            <a:p>
              <a:pPr marL="361950" indent="-361950" eaLnBrk="0" hangingPunct="0">
                <a:defRPr/>
              </a:pPr>
              <a:endParaRPr lang="en-ID" sz="2000" b="1" dirty="0">
                <a:solidFill>
                  <a:srgbClr val="006600"/>
                </a:solidFill>
                <a:latin typeface="Arial" pitchFamily="34" charset="0"/>
                <a:cs typeface="Arial" pitchFamily="34" charset="0"/>
              </a:endParaRPr>
            </a:p>
            <a:p>
              <a:pPr marL="361950" indent="-361950" eaLnBrk="0" hangingPunct="0">
                <a:defRPr/>
              </a:pPr>
              <a:endParaRPr lang="en-ID" sz="2000" b="1" dirty="0">
                <a:solidFill>
                  <a:srgbClr val="006600"/>
                </a:solidFill>
                <a:latin typeface="Arial" pitchFamily="34" charset="0"/>
                <a:cs typeface="Arial" pitchFamily="34" charset="0"/>
              </a:endParaRPr>
            </a:p>
            <a:p>
              <a:pPr marL="361950" indent="-361950" eaLnBrk="0" hangingPunct="0">
                <a:defRPr/>
              </a:pPr>
              <a:endParaRPr lang="en-US" sz="2000" b="1" dirty="0">
                <a:solidFill>
                  <a:srgbClr val="FF0000"/>
                </a:solidFill>
                <a:latin typeface="Arial" pitchFamily="34" charset="0"/>
                <a:cs typeface="Arial" pitchFamily="34" charset="0"/>
              </a:endParaRPr>
            </a:p>
            <a:p>
              <a:pPr marL="457200" indent="-457200" eaLnBrk="0" hangingPunct="0">
                <a:buAutoNum type="arabicPeriod"/>
                <a:tabLst>
                  <a:tab pos="180975" algn="l"/>
                </a:tabLst>
                <a:defRPr/>
              </a:pPr>
              <a:endParaRPr lang="en-US" sz="2000" b="1" dirty="0">
                <a:solidFill>
                  <a:srgbClr val="FF0000"/>
                </a:solidFill>
                <a:latin typeface="Arial" pitchFamily="34" charset="0"/>
                <a:cs typeface="Arial" pitchFamily="34" charset="0"/>
              </a:endParaRPr>
            </a:p>
            <a:p>
              <a:pPr eaLnBrk="0" hangingPunct="0">
                <a:tabLst>
                  <a:tab pos="180975" algn="l"/>
                </a:tabLst>
                <a:defRPr/>
              </a:pPr>
              <a:endParaRPr lang="en-US" sz="2000" b="1" dirty="0">
                <a:solidFill>
                  <a:srgbClr val="FF0000"/>
                </a:solidFill>
                <a:latin typeface="Arial" pitchFamily="34" charset="0"/>
                <a:cs typeface="Arial" pitchFamily="34" charset="0"/>
              </a:endParaRPr>
            </a:p>
            <a:p>
              <a:pPr eaLnBrk="0" hangingPunct="0">
                <a:tabLst>
                  <a:tab pos="180975" algn="l"/>
                </a:tabLst>
                <a:defRPr/>
              </a:pPr>
              <a:endParaRPr lang="en-US" sz="2000" b="1" dirty="0">
                <a:solidFill>
                  <a:srgbClr val="FF0000"/>
                </a:solidFill>
                <a:latin typeface="Arial" pitchFamily="34" charset="0"/>
                <a:cs typeface="Arial" pitchFamily="34" charset="0"/>
              </a:endParaRPr>
            </a:p>
            <a:p>
              <a:pPr eaLnBrk="0" hangingPunct="0">
                <a:tabLst>
                  <a:tab pos="180975" algn="l"/>
                </a:tabLst>
                <a:defRPr/>
              </a:pPr>
              <a:endParaRPr lang="en-US" sz="2000" b="1" dirty="0">
                <a:solidFill>
                  <a:srgbClr val="FF0000"/>
                </a:solidFill>
                <a:latin typeface="Arial" pitchFamily="34" charset="0"/>
                <a:cs typeface="Arial" pitchFamily="34" charset="0"/>
              </a:endParaRPr>
            </a:p>
            <a:p>
              <a:pPr marL="457200" indent="-457200" eaLnBrk="0" hangingPunct="0">
                <a:buAutoNum type="arabicPeriod"/>
                <a:tabLst>
                  <a:tab pos="180975" algn="l"/>
                </a:tabLst>
                <a:defRPr/>
              </a:pPr>
              <a:endParaRPr lang="en-US" sz="2000" b="1" dirty="0">
                <a:solidFill>
                  <a:srgbClr val="FF0000"/>
                </a:solidFill>
                <a:latin typeface="Arial" pitchFamily="34" charset="0"/>
                <a:cs typeface="Arial" pitchFamily="34" charset="0"/>
              </a:endParaRPr>
            </a:p>
            <a:p>
              <a:pPr marL="457200" indent="-457200" eaLnBrk="0" hangingPunct="0">
                <a:buAutoNum type="arabicPeriod"/>
                <a:tabLst>
                  <a:tab pos="180975" algn="l"/>
                </a:tabLst>
                <a:defRPr/>
              </a:pPr>
              <a:endParaRPr lang="id-ID" sz="2000" b="1" dirty="0">
                <a:solidFill>
                  <a:srgbClr val="FF0000"/>
                </a:solidFill>
                <a:latin typeface="Arial" pitchFamily="34" charset="0"/>
                <a:cs typeface="Arial" pitchFamily="34" charset="0"/>
              </a:endParaRPr>
            </a:p>
            <a:p>
              <a:pPr eaLnBrk="0" hangingPunct="0">
                <a:defRPr/>
              </a:pPr>
              <a:endParaRPr lang="id-ID" sz="2488" b="1" dirty="0">
                <a:solidFill>
                  <a:srgbClr val="FF0000"/>
                </a:solidFill>
                <a:latin typeface="Arial" pitchFamily="34" charset="0"/>
                <a:cs typeface="Arial" pitchFamily="34" charset="0"/>
              </a:endParaRPr>
            </a:p>
            <a:p>
              <a:pPr eaLnBrk="0" hangingPunct="0">
                <a:defRPr/>
              </a:pPr>
              <a:endParaRPr lang="id-ID" sz="2600" dirty="0">
                <a:solidFill>
                  <a:srgbClr val="FF0000"/>
                </a:solidFill>
                <a:latin typeface="Arial" pitchFamily="34" charset="0"/>
                <a:cs typeface="Arial" pitchFamily="34" charset="0"/>
              </a:endParaRPr>
            </a:p>
          </p:txBody>
        </p:sp>
        <p:sp>
          <p:nvSpPr>
            <p:cNvPr id="11" name="TextBox 10">
              <a:extLst>
                <a:ext uri="{FF2B5EF4-FFF2-40B4-BE49-F238E27FC236}">
                  <a16:creationId xmlns:a16="http://schemas.microsoft.com/office/drawing/2014/main" id="{ED320C2E-9391-4593-8328-AC29ADFE65B5}"/>
                </a:ext>
              </a:extLst>
            </p:cNvPr>
            <p:cNvSpPr txBox="1"/>
            <p:nvPr/>
          </p:nvSpPr>
          <p:spPr>
            <a:xfrm>
              <a:off x="3646781" y="340910"/>
              <a:ext cx="4824536" cy="1785104"/>
            </a:xfrm>
            <a:prstGeom prst="rect">
              <a:avLst/>
            </a:prstGeom>
            <a:noFill/>
          </p:spPr>
          <p:txBody>
            <a:bodyPr wrap="square">
              <a:spAutoFit/>
            </a:bodyPr>
            <a:lstStyle/>
            <a:p>
              <a:pPr marL="342900" lvl="0" indent="-342900" algn="l">
                <a:buFont typeface="Symbol" panose="05050102010706020507" pitchFamily="18" charset="2"/>
                <a:buChar char=""/>
              </a:pPr>
              <a:r>
                <a:rPr lang="en-US" sz="2200" kern="100" dirty="0" err="1">
                  <a:solidFill>
                    <a:srgbClr val="008000"/>
                  </a:solidFill>
                  <a:effectLst/>
                  <a:latin typeface="Arial" panose="020B0604020202020204" pitchFamily="34" charset="0"/>
                  <a:ea typeface="SimSun" panose="02010600030101010101" pitchFamily="2" charset="-122"/>
                </a:rPr>
                <a:t>Dapat</a:t>
              </a:r>
              <a:r>
                <a:rPr lang="en-US" sz="2200" kern="100" dirty="0">
                  <a:solidFill>
                    <a:srgbClr val="008000"/>
                  </a:solidFill>
                  <a:effectLst/>
                  <a:latin typeface="Arial" panose="020B0604020202020204" pitchFamily="34" charset="0"/>
                  <a:ea typeface="SimSun" panose="02010600030101010101" pitchFamily="2" charset="-122"/>
                </a:rPr>
                <a:t> </a:t>
              </a:r>
              <a:r>
                <a:rPr lang="en-US" sz="2200" kern="100" dirty="0" err="1">
                  <a:solidFill>
                    <a:srgbClr val="008000"/>
                  </a:solidFill>
                  <a:effectLst/>
                  <a:latin typeface="Arial" panose="020B0604020202020204" pitchFamily="34" charset="0"/>
                  <a:ea typeface="SimSun" panose="02010600030101010101" pitchFamily="2" charset="-122"/>
                </a:rPr>
                <a:t>menyusun</a:t>
              </a:r>
              <a:r>
                <a:rPr lang="en-US" sz="2200" kern="100" dirty="0">
                  <a:solidFill>
                    <a:srgbClr val="008000"/>
                  </a:solidFill>
                  <a:effectLst/>
                  <a:latin typeface="Arial" panose="020B0604020202020204" pitchFamily="34" charset="0"/>
                  <a:ea typeface="SimSun" panose="02010600030101010101" pitchFamily="2" charset="-122"/>
                </a:rPr>
                <a:t> </a:t>
              </a:r>
              <a:r>
                <a:rPr lang="en-US" sz="2200" kern="100" dirty="0" err="1">
                  <a:solidFill>
                    <a:srgbClr val="008000"/>
                  </a:solidFill>
                  <a:effectLst/>
                  <a:latin typeface="Arial" panose="020B0604020202020204" pitchFamily="34" charset="0"/>
                  <a:ea typeface="SimSun" panose="02010600030101010101" pitchFamily="2" charset="-122"/>
                </a:rPr>
                <a:t>soal</a:t>
              </a:r>
              <a:r>
                <a:rPr lang="en-US" sz="2200" kern="100" dirty="0">
                  <a:solidFill>
                    <a:srgbClr val="008000"/>
                  </a:solidFill>
                  <a:effectLst/>
                  <a:latin typeface="Arial" panose="020B0604020202020204" pitchFamily="34" charset="0"/>
                  <a:ea typeface="SimSun" panose="02010600030101010101" pitchFamily="2" charset="-122"/>
                </a:rPr>
                <a:t> </a:t>
              </a:r>
              <a:r>
                <a:rPr lang="en-US" sz="2200" kern="100" dirty="0" err="1">
                  <a:solidFill>
                    <a:srgbClr val="008000"/>
                  </a:solidFill>
                  <a:effectLst/>
                  <a:latin typeface="Arial" panose="020B0604020202020204" pitchFamily="34" charset="0"/>
                  <a:ea typeface="SimSun" panose="02010600030101010101" pitchFamily="2" charset="-122"/>
                </a:rPr>
                <a:t>latihan</a:t>
              </a:r>
              <a:r>
                <a:rPr lang="en-US" sz="2200" kern="100" dirty="0">
                  <a:solidFill>
                    <a:srgbClr val="008000"/>
                  </a:solidFill>
                  <a:effectLst/>
                  <a:latin typeface="Arial" panose="020B0604020202020204" pitchFamily="34" charset="0"/>
                  <a:ea typeface="SimSun" panose="02010600030101010101" pitchFamily="2" charset="-122"/>
                </a:rPr>
                <a:t> dan </a:t>
              </a:r>
              <a:r>
                <a:rPr lang="en-US" sz="2200" kern="100" dirty="0" err="1">
                  <a:solidFill>
                    <a:srgbClr val="008000"/>
                  </a:solidFill>
                  <a:effectLst/>
                  <a:latin typeface="Arial" panose="020B0604020202020204" pitchFamily="34" charset="0"/>
                  <a:ea typeface="SimSun" panose="02010600030101010101" pitchFamily="2" charset="-122"/>
                </a:rPr>
                <a:t>menyelesaikannya</a:t>
              </a:r>
              <a:endParaRPr lang="en-ID" sz="2200" kern="100" dirty="0">
                <a:solidFill>
                  <a:srgbClr val="008000"/>
                </a:solidFill>
                <a:effectLst/>
                <a:latin typeface="Times New Roman" panose="02020603050405020304" pitchFamily="18" charset="0"/>
                <a:ea typeface="SimSun" panose="02010600030101010101" pitchFamily="2" charset="-122"/>
              </a:endParaRPr>
            </a:p>
            <a:p>
              <a:pPr marL="342900" lvl="0" indent="-342900" algn="l">
                <a:buFont typeface="Symbol" panose="05050102010706020507" pitchFamily="18" charset="2"/>
                <a:buChar char=""/>
              </a:pPr>
              <a:r>
                <a:rPr lang="en-US" sz="2200" kern="100" dirty="0" err="1">
                  <a:solidFill>
                    <a:srgbClr val="008000"/>
                  </a:solidFill>
                  <a:effectLst/>
                  <a:latin typeface="Arial" panose="020B0604020202020204" pitchFamily="34" charset="0"/>
                  <a:ea typeface="SimSun" panose="02010600030101010101" pitchFamily="2" charset="-122"/>
                </a:rPr>
                <a:t>Menganalisis</a:t>
              </a:r>
              <a:r>
                <a:rPr lang="en-US" sz="2200" kern="100" dirty="0">
                  <a:solidFill>
                    <a:srgbClr val="008000"/>
                  </a:solidFill>
                  <a:effectLst/>
                  <a:latin typeface="Arial" panose="020B0604020202020204" pitchFamily="34" charset="0"/>
                  <a:ea typeface="SimSun" panose="02010600030101010101" pitchFamily="2" charset="-122"/>
                </a:rPr>
                <a:t> level </a:t>
              </a:r>
              <a:r>
                <a:rPr lang="en-US" sz="2200" kern="100" dirty="0" err="1">
                  <a:solidFill>
                    <a:srgbClr val="008000"/>
                  </a:solidFill>
                  <a:effectLst/>
                  <a:latin typeface="Arial" panose="020B0604020202020204" pitchFamily="34" charset="0"/>
                  <a:ea typeface="SimSun" panose="02010600030101010101" pitchFamily="2" charset="-122"/>
                </a:rPr>
                <a:t>berpikir</a:t>
              </a:r>
              <a:r>
                <a:rPr lang="en-US" sz="2200" kern="100" dirty="0">
                  <a:solidFill>
                    <a:srgbClr val="008000"/>
                  </a:solidFill>
                  <a:effectLst/>
                  <a:latin typeface="Arial" panose="020B0604020202020204" pitchFamily="34" charset="0"/>
                  <a:ea typeface="SimSun" panose="02010600030101010101" pitchFamily="2" charset="-122"/>
                </a:rPr>
                <a:t> </a:t>
              </a:r>
              <a:r>
                <a:rPr lang="en-US" sz="2200" kern="100" dirty="0" err="1">
                  <a:solidFill>
                    <a:srgbClr val="008000"/>
                  </a:solidFill>
                  <a:effectLst/>
                  <a:latin typeface="Arial" panose="020B0604020202020204" pitchFamily="34" charset="0"/>
                  <a:ea typeface="SimSun" panose="02010600030101010101" pitchFamily="2" charset="-122"/>
                </a:rPr>
                <a:t>soal</a:t>
              </a:r>
              <a:r>
                <a:rPr lang="en-US" sz="2200" kern="100" dirty="0">
                  <a:solidFill>
                    <a:srgbClr val="008000"/>
                  </a:solidFill>
                  <a:effectLst/>
                  <a:latin typeface="Arial" panose="020B0604020202020204" pitchFamily="34" charset="0"/>
                  <a:ea typeface="SimSun" panose="02010600030101010101" pitchFamily="2" charset="-122"/>
                </a:rPr>
                <a:t> </a:t>
              </a:r>
              <a:r>
                <a:rPr lang="en-US" sz="2200" kern="100" dirty="0" err="1">
                  <a:solidFill>
                    <a:srgbClr val="008000"/>
                  </a:solidFill>
                  <a:effectLst/>
                  <a:latin typeface="Arial" panose="020B0604020202020204" pitchFamily="34" charset="0"/>
                  <a:ea typeface="SimSun" panose="02010600030101010101" pitchFamily="2" charset="-122"/>
                </a:rPr>
                <a:t>latihan</a:t>
              </a:r>
              <a:r>
                <a:rPr lang="en-US" sz="2200" kern="100" dirty="0">
                  <a:solidFill>
                    <a:srgbClr val="008000"/>
                  </a:solidFill>
                  <a:effectLst/>
                  <a:latin typeface="Arial" panose="020B0604020202020204" pitchFamily="34" charset="0"/>
                  <a:ea typeface="SimSun" panose="02010600030101010101" pitchFamily="2" charset="-122"/>
                </a:rPr>
                <a:t> (LOT DAN HOT)  </a:t>
              </a:r>
            </a:p>
            <a:p>
              <a:pPr marL="342900" lvl="0" indent="-342900" algn="l">
                <a:buFont typeface="Symbol" panose="05050102010706020507" pitchFamily="18" charset="2"/>
                <a:buChar char=""/>
              </a:pPr>
              <a:endParaRPr lang="en-ID" sz="2200" kern="100" dirty="0">
                <a:solidFill>
                  <a:srgbClr val="008000"/>
                </a:solidFill>
                <a:effectLst/>
                <a:latin typeface="Times New Roman" panose="02020603050405020304" pitchFamily="18" charset="0"/>
                <a:ea typeface="SimSun" panose="02010600030101010101" pitchFamily="2" charset="-122"/>
              </a:endParaRPr>
            </a:p>
          </p:txBody>
        </p:sp>
      </p:grpSp>
      <p:grpSp>
        <p:nvGrpSpPr>
          <p:cNvPr id="19" name="Group 18">
            <a:extLst>
              <a:ext uri="{FF2B5EF4-FFF2-40B4-BE49-F238E27FC236}">
                <a16:creationId xmlns:a16="http://schemas.microsoft.com/office/drawing/2014/main" id="{9F319D5B-CD2E-404A-A1F3-49F7BBAA7365}"/>
              </a:ext>
            </a:extLst>
          </p:cNvPr>
          <p:cNvGrpSpPr/>
          <p:nvPr/>
        </p:nvGrpSpPr>
        <p:grpSpPr>
          <a:xfrm>
            <a:off x="155148" y="244505"/>
            <a:ext cx="3744417" cy="2649067"/>
            <a:chOff x="238375" y="255617"/>
            <a:chExt cx="3744417" cy="2649067"/>
          </a:xfrm>
        </p:grpSpPr>
        <p:pic>
          <p:nvPicPr>
            <p:cNvPr id="15" name="Picture 2">
              <a:extLst>
                <a:ext uri="{FF2B5EF4-FFF2-40B4-BE49-F238E27FC236}">
                  <a16:creationId xmlns:a16="http://schemas.microsoft.com/office/drawing/2014/main" id="{E8F88CA7-12CC-4427-8C8F-3EDAF26F12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78" y="255617"/>
              <a:ext cx="3142617" cy="20112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68770A1-04E3-4D10-A4F5-1BC9E327A2C4}"/>
                </a:ext>
              </a:extLst>
            </p:cNvPr>
            <p:cNvSpPr txBox="1"/>
            <p:nvPr/>
          </p:nvSpPr>
          <p:spPr>
            <a:xfrm>
              <a:off x="238375" y="2196798"/>
              <a:ext cx="3744417" cy="707886"/>
            </a:xfrm>
            <a:prstGeom prst="rect">
              <a:avLst/>
            </a:prstGeom>
            <a:noFill/>
          </p:spPr>
          <p:txBody>
            <a:bodyPr wrap="square" rtlCol="0">
              <a:spAutoFit/>
            </a:bodyPr>
            <a:lstStyle/>
            <a:p>
              <a:pPr algn="ctr"/>
              <a:r>
                <a:rPr lang="en-US" sz="2000" dirty="0">
                  <a:solidFill>
                    <a:srgbClr val="0000FF"/>
                  </a:solidFill>
                  <a:latin typeface="Arial" panose="020B0604020202020204" pitchFamily="34" charset="0"/>
                  <a:cs typeface="Arial" panose="020B0604020202020204" pitchFamily="34" charset="0"/>
                </a:rPr>
                <a:t>Acara </a:t>
              </a:r>
              <a:r>
                <a:rPr lang="en-US" sz="2000" dirty="0" err="1">
                  <a:solidFill>
                    <a:srgbClr val="0000FF"/>
                  </a:solidFill>
                  <a:latin typeface="Arial" panose="020B0604020202020204" pitchFamily="34" charset="0"/>
                  <a:cs typeface="Arial" panose="020B0604020202020204" pitchFamily="34" charset="0"/>
                </a:rPr>
                <a:t>Wisuda</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Sarjana</a:t>
              </a:r>
              <a:r>
                <a:rPr lang="en-US" sz="2000" dirty="0">
                  <a:solidFill>
                    <a:srgbClr val="0000FF"/>
                  </a:solidFill>
                  <a:latin typeface="Arial" panose="020B0604020202020204" pitchFamily="34" charset="0"/>
                  <a:cs typeface="Arial" panose="020B0604020202020204" pitchFamily="34" charset="0"/>
                </a:rPr>
                <a:t> dan </a:t>
              </a:r>
              <a:r>
                <a:rPr lang="en-US" sz="2000" dirty="0" err="1">
                  <a:solidFill>
                    <a:srgbClr val="0000FF"/>
                  </a:solidFill>
                  <a:latin typeface="Arial" panose="020B0604020202020204" pitchFamily="34" charset="0"/>
                  <a:cs typeface="Arial" panose="020B0604020202020204" pitchFamily="34" charset="0"/>
                </a:rPr>
                <a:t>Pascasarjana</a:t>
              </a:r>
              <a:r>
                <a:rPr lang="en-US" sz="2000" dirty="0">
                  <a:solidFill>
                    <a:srgbClr val="0000FF"/>
                  </a:solidFill>
                  <a:latin typeface="Arial" panose="020B0604020202020204" pitchFamily="34" charset="0"/>
                  <a:cs typeface="Arial" panose="020B0604020202020204" pitchFamily="34" charset="0"/>
                </a:rPr>
                <a:t> IKIP </a:t>
              </a:r>
              <a:r>
                <a:rPr lang="en-US" sz="2000" dirty="0" err="1">
                  <a:solidFill>
                    <a:srgbClr val="0000FF"/>
                  </a:solidFill>
                  <a:latin typeface="Arial" panose="020B0604020202020204" pitchFamily="34" charset="0"/>
                  <a:cs typeface="Arial" panose="020B0604020202020204" pitchFamily="34" charset="0"/>
                </a:rPr>
                <a:t>Tahun</a:t>
              </a:r>
              <a:r>
                <a:rPr lang="en-US" sz="2000" dirty="0">
                  <a:solidFill>
                    <a:srgbClr val="0000FF"/>
                  </a:solidFill>
                  <a:latin typeface="Arial" panose="020B0604020202020204" pitchFamily="34" charset="0"/>
                  <a:cs typeface="Arial" panose="020B0604020202020204" pitchFamily="34" charset="0"/>
                </a:rPr>
                <a:t> 2019</a:t>
              </a:r>
              <a:endParaRPr lang="en-ID" sz="2000" dirty="0">
                <a:solidFill>
                  <a:srgbClr val="0000FF"/>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DB26B442-DCBE-45CF-B890-AD55B89E205B}"/>
              </a:ext>
            </a:extLst>
          </p:cNvPr>
          <p:cNvGrpSpPr/>
          <p:nvPr/>
        </p:nvGrpSpPr>
        <p:grpSpPr>
          <a:xfrm>
            <a:off x="3899565" y="2516916"/>
            <a:ext cx="4824536" cy="2014896"/>
            <a:chOff x="3808457" y="2431884"/>
            <a:chExt cx="4824536" cy="2014896"/>
          </a:xfrm>
        </p:grpSpPr>
        <p:sp>
          <p:nvSpPr>
            <p:cNvPr id="2" name="Thought Bubble: Cloud 1">
              <a:extLst>
                <a:ext uri="{FF2B5EF4-FFF2-40B4-BE49-F238E27FC236}">
                  <a16:creationId xmlns:a16="http://schemas.microsoft.com/office/drawing/2014/main" id="{201BD9CB-6A8D-4E2A-B7A5-D565A5DF9CF7}"/>
                </a:ext>
              </a:extLst>
            </p:cNvPr>
            <p:cNvSpPr/>
            <p:nvPr/>
          </p:nvSpPr>
          <p:spPr>
            <a:xfrm>
              <a:off x="3808457" y="2431884"/>
              <a:ext cx="4824536" cy="1735628"/>
            </a:xfrm>
            <a:prstGeom prst="cloudCallout">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FFF8C007-4DEA-429C-825E-962104B5BA98}"/>
                </a:ext>
              </a:extLst>
            </p:cNvPr>
            <p:cNvSpPr txBox="1"/>
            <p:nvPr/>
          </p:nvSpPr>
          <p:spPr>
            <a:xfrm>
              <a:off x="4278566" y="2784787"/>
              <a:ext cx="4209317" cy="1661993"/>
            </a:xfrm>
            <a:prstGeom prst="rect">
              <a:avLst/>
            </a:prstGeom>
            <a:noFill/>
          </p:spPr>
          <p:txBody>
            <a:bodyPr wrap="square" rtlCol="0">
              <a:spAutoFit/>
            </a:bodyPr>
            <a:lstStyle/>
            <a:p>
              <a:r>
                <a:rPr lang="en-US" sz="2200" dirty="0" err="1">
                  <a:solidFill>
                    <a:srgbClr val="FF0000"/>
                  </a:solidFill>
                  <a:latin typeface="Arial" panose="020B0604020202020204" pitchFamily="34" charset="0"/>
                  <a:cs typeface="Arial" panose="020B0604020202020204" pitchFamily="34" charset="0"/>
                </a:rPr>
                <a:t>Seluruh</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kemampuan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matematis</a:t>
              </a:r>
              <a:r>
                <a:rPr lang="en-US" sz="2200" dirty="0">
                  <a:solidFill>
                    <a:srgbClr val="FF0000"/>
                  </a:solidFill>
                  <a:latin typeface="Arial" panose="020B0604020202020204" pitchFamily="34" charset="0"/>
                  <a:cs typeface="Arial" panose="020B0604020202020204" pitchFamily="34" charset="0"/>
                </a:rPr>
                <a:t> di </a:t>
              </a:r>
              <a:r>
                <a:rPr lang="en-US" sz="2200" dirty="0" err="1">
                  <a:solidFill>
                    <a:srgbClr val="FF0000"/>
                  </a:solidFill>
                  <a:latin typeface="Arial" panose="020B0604020202020204" pitchFamily="34" charset="0"/>
                  <a:cs typeface="Arial" panose="020B0604020202020204" pitchFamily="34" charset="0"/>
                </a:rPr>
                <a:t>atas</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dinamakan</a:t>
              </a:r>
              <a:r>
                <a:rPr lang="en-US" sz="2200" dirty="0">
                  <a:solidFill>
                    <a:srgbClr val="FF0000"/>
                  </a:solidFill>
                  <a:latin typeface="Arial" panose="020B0604020202020204" pitchFamily="34" charset="0"/>
                  <a:cs typeface="Arial" panose="020B0604020202020204" pitchFamily="34" charset="0"/>
                </a:rPr>
                <a:t> pula </a:t>
              </a:r>
              <a:r>
                <a:rPr lang="en-US" sz="2200" dirty="0" err="1">
                  <a:solidFill>
                    <a:srgbClr val="FF0000"/>
                  </a:solidFill>
                  <a:latin typeface="Arial" panose="020B0604020202020204" pitchFamily="34" charset="0"/>
                  <a:cs typeface="Arial" panose="020B0604020202020204" pitchFamily="34" charset="0"/>
                </a:rPr>
                <a:t>dengan</a:t>
              </a:r>
              <a:r>
                <a:rPr lang="en-US" sz="2200" dirty="0">
                  <a:solidFill>
                    <a:srgbClr val="FF0000"/>
                  </a:solidFill>
                  <a:latin typeface="Arial" panose="020B0604020202020204" pitchFamily="34" charset="0"/>
                  <a:cs typeface="Arial" panose="020B0604020202020204" pitchFamily="34" charset="0"/>
                </a:rPr>
                <a:t> hard skills </a:t>
              </a:r>
              <a:r>
                <a:rPr lang="en-US" sz="2200" dirty="0" err="1">
                  <a:solidFill>
                    <a:srgbClr val="FF0000"/>
                  </a:solidFill>
                  <a:latin typeface="Arial" panose="020B0604020202020204" pitchFamily="34" charset="0"/>
                  <a:cs typeface="Arial" panose="020B0604020202020204" pitchFamily="34" charset="0"/>
                </a:rPr>
                <a:t>matematis</a:t>
              </a:r>
              <a:endParaRPr lang="en-US" sz="2200" dirty="0">
                <a:solidFill>
                  <a:srgbClr val="FF0000"/>
                </a:solidFill>
                <a:latin typeface="Arial" panose="020B0604020202020204" pitchFamily="34" charset="0"/>
                <a:cs typeface="Arial" panose="020B0604020202020204" pitchFamily="34" charset="0"/>
              </a:endParaRPr>
            </a:p>
            <a:p>
              <a:endParaRPr lang="en-US" dirty="0"/>
            </a:p>
            <a:p>
              <a:endParaRPr lang="en-ID" dirty="0"/>
            </a:p>
          </p:txBody>
        </p:sp>
      </p:grpSp>
      <p:grpSp>
        <p:nvGrpSpPr>
          <p:cNvPr id="21" name="Group 20">
            <a:extLst>
              <a:ext uri="{FF2B5EF4-FFF2-40B4-BE49-F238E27FC236}">
                <a16:creationId xmlns:a16="http://schemas.microsoft.com/office/drawing/2014/main" id="{158F645E-A49E-43F7-BABC-5F9DBF5E96C7}"/>
              </a:ext>
            </a:extLst>
          </p:cNvPr>
          <p:cNvGrpSpPr/>
          <p:nvPr/>
        </p:nvGrpSpPr>
        <p:grpSpPr>
          <a:xfrm>
            <a:off x="827584" y="4605280"/>
            <a:ext cx="7200800" cy="1661993"/>
            <a:chOff x="672682" y="4605280"/>
            <a:chExt cx="7355702" cy="1964066"/>
          </a:xfrm>
        </p:grpSpPr>
        <p:pic>
          <p:nvPicPr>
            <p:cNvPr id="14" name="Picture 13" descr="Hasil gambar untuk self efficacy">
              <a:extLst>
                <a:ext uri="{FF2B5EF4-FFF2-40B4-BE49-F238E27FC236}">
                  <a16:creationId xmlns:a16="http://schemas.microsoft.com/office/drawing/2014/main" id="{F78AC3E3-CE9E-4302-9AC3-EB3438C84D0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6113" y="4901420"/>
              <a:ext cx="1502271" cy="1447704"/>
            </a:xfrm>
            <a:prstGeom prst="rect">
              <a:avLst/>
            </a:prstGeom>
            <a:noFill/>
            <a:ln>
              <a:noFill/>
            </a:ln>
          </p:spPr>
        </p:pic>
        <p:sp>
          <p:nvSpPr>
            <p:cNvPr id="17" name="Flowchart: Stored Data 16">
              <a:extLst>
                <a:ext uri="{FF2B5EF4-FFF2-40B4-BE49-F238E27FC236}">
                  <a16:creationId xmlns:a16="http://schemas.microsoft.com/office/drawing/2014/main" id="{34B07C12-0572-4C17-8397-1935CF5BD452}"/>
                </a:ext>
              </a:extLst>
            </p:cNvPr>
            <p:cNvSpPr/>
            <p:nvPr/>
          </p:nvSpPr>
          <p:spPr>
            <a:xfrm>
              <a:off x="672682" y="4605280"/>
              <a:ext cx="6491605" cy="1964066"/>
            </a:xfrm>
            <a:prstGeom prst="flowChartOnlineStorage">
              <a:avLst/>
            </a:prstGeom>
            <a:solidFill>
              <a:srgbClr val="CCCCFF"/>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400" dirty="0">
                <a:solidFill>
                  <a:srgbClr val="660066"/>
                </a:solidFill>
              </a:endParaRPr>
            </a:p>
          </p:txBody>
        </p:sp>
        <p:sp>
          <p:nvSpPr>
            <p:cNvPr id="18" name="TextBox 17">
              <a:extLst>
                <a:ext uri="{FF2B5EF4-FFF2-40B4-BE49-F238E27FC236}">
                  <a16:creationId xmlns:a16="http://schemas.microsoft.com/office/drawing/2014/main" id="{7E751BAA-594C-43F4-AD50-16D9DDAB59CE}"/>
                </a:ext>
              </a:extLst>
            </p:cNvPr>
            <p:cNvSpPr txBox="1"/>
            <p:nvPr/>
          </p:nvSpPr>
          <p:spPr>
            <a:xfrm>
              <a:off x="1285136" y="4751213"/>
              <a:ext cx="4510999" cy="1384995"/>
            </a:xfrm>
            <a:prstGeom prst="rect">
              <a:avLst/>
            </a:prstGeom>
            <a:noFill/>
          </p:spPr>
          <p:txBody>
            <a:bodyPr wrap="square" rtlCol="0">
              <a:spAutoFit/>
            </a:bodyPr>
            <a:lstStyle/>
            <a:p>
              <a:r>
                <a:rPr lang="en-US" sz="2200" dirty="0" err="1">
                  <a:solidFill>
                    <a:srgbClr val="9900CC"/>
                  </a:solidFill>
                  <a:latin typeface="Arial" panose="020B0604020202020204" pitchFamily="34" charset="0"/>
                  <a:cs typeface="Arial" panose="020B0604020202020204" pitchFamily="34" charset="0"/>
                </a:rPr>
                <a:t>Muncul</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Pertanyaan</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Bagaimana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cara</a:t>
              </a:r>
              <a:r>
                <a:rPr lang="en-US" sz="2200" dirty="0">
                  <a:solidFill>
                    <a:srgbClr val="9900CC"/>
                  </a:solidFill>
                  <a:latin typeface="Arial" panose="020B0604020202020204" pitchFamily="34" charset="0"/>
                  <a:cs typeface="Arial" panose="020B0604020202020204" pitchFamily="34" charset="0"/>
                </a:rPr>
                <a:t> </a:t>
              </a:r>
              <a:r>
                <a:rPr lang="en-US" sz="2200" dirty="0" err="1">
                  <a:solidFill>
                    <a:srgbClr val="9900CC"/>
                  </a:solidFill>
                  <a:latin typeface="Arial" panose="020B0604020202020204" pitchFamily="34" charset="0"/>
                  <a:cs typeface="Arial" panose="020B0604020202020204" pitchFamily="34" charset="0"/>
                </a:rPr>
                <a:t>membedakan</a:t>
              </a:r>
              <a:r>
                <a:rPr lang="en-US" sz="2200" dirty="0">
                  <a:solidFill>
                    <a:srgbClr val="9900CC"/>
                  </a:solidFill>
                  <a:latin typeface="Arial" panose="020B0604020202020204" pitchFamily="34" charset="0"/>
                  <a:cs typeface="Arial" panose="020B0604020202020204" pitchFamily="34" charset="0"/>
                </a:rPr>
                <a:t> hard skill yang HOT dan yang LOT?</a:t>
              </a:r>
              <a:endParaRPr lang="en-ID" sz="2200" dirty="0">
                <a:solidFill>
                  <a:srgbClr val="9900CC"/>
                </a:solidFill>
                <a:latin typeface="Arial" panose="020B0604020202020204" pitchFamily="34" charset="0"/>
                <a:cs typeface="Arial" panose="020B0604020202020204" pitchFamily="34" charset="0"/>
              </a:endParaRPr>
            </a:p>
            <a:p>
              <a:endParaRPr lang="en-ID" dirty="0"/>
            </a:p>
          </p:txBody>
        </p:sp>
      </p:grpSp>
    </p:spTree>
    <p:extLst>
      <p:ext uri="{BB962C8B-B14F-4D97-AF65-F5344CB8AC3E}">
        <p14:creationId xmlns:p14="http://schemas.microsoft.com/office/powerpoint/2010/main" val="428274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3A2AB71-D718-4294-AB3C-4B7C726E1D12}"/>
              </a:ext>
            </a:extLst>
          </p:cNvPr>
          <p:cNvSpPr txBox="1">
            <a:spLocks noChangeArrowheads="1"/>
          </p:cNvSpPr>
          <p:nvPr/>
        </p:nvSpPr>
        <p:spPr bwMode="auto">
          <a:xfrm>
            <a:off x="4245361" y="260647"/>
            <a:ext cx="4474840" cy="304698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a:solidFill>
              <a:srgbClr val="008000"/>
            </a:solidFill>
            <a:miter lim="800000"/>
            <a:headEnd/>
            <a:tailEnd/>
          </a:ln>
        </p:spPr>
        <p:txBody>
          <a:bodyPr wrap="square">
            <a:spAutoFit/>
          </a:bodyPr>
          <a:lstStyle/>
          <a:p>
            <a:r>
              <a:rPr lang="en-US" sz="2400" dirty="0">
                <a:solidFill>
                  <a:srgbClr val="008000"/>
                </a:solidFill>
                <a:latin typeface="Arial" panose="020B0604020202020204" pitchFamily="34" charset="0"/>
                <a:cs typeface="Arial" panose="020B0604020202020204" pitchFamily="34" charset="0"/>
              </a:rPr>
              <a:t>Hard skills </a:t>
            </a:r>
            <a:r>
              <a:rPr lang="en-US" sz="2400" dirty="0" err="1">
                <a:solidFill>
                  <a:srgbClr val="008000"/>
                </a:solidFill>
                <a:latin typeface="Arial" panose="020B0604020202020204" pitchFamily="34" charset="0"/>
                <a:cs typeface="Arial" panose="020B0604020202020204" pitchFamily="34" charset="0"/>
              </a:rPr>
              <a:t>matematis</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jenis</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apapun</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bila</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memuat</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tugas</a:t>
            </a:r>
            <a:r>
              <a:rPr lang="en-US" sz="2400" dirty="0">
                <a:solidFill>
                  <a:srgbClr val="008000"/>
                </a:solidFill>
                <a:latin typeface="Arial" panose="020B0604020202020204" pitchFamily="34" charset="0"/>
                <a:cs typeface="Arial" panose="020B0604020202020204" pitchFamily="34" charset="0"/>
              </a:rPr>
              <a:t> yang </a:t>
            </a:r>
            <a:r>
              <a:rPr lang="en-US" sz="2400" dirty="0" err="1">
                <a:solidFill>
                  <a:srgbClr val="008000"/>
                </a:solidFill>
                <a:latin typeface="Arial" panose="020B0604020202020204" pitchFamily="34" charset="0"/>
                <a:cs typeface="Arial" panose="020B0604020202020204" pitchFamily="34" charset="0"/>
              </a:rPr>
              <a:t>tidak</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rutin</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kompleks</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atau</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tidak</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sederhana</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maka</a:t>
            </a:r>
            <a:r>
              <a:rPr lang="en-US" sz="2400" dirty="0">
                <a:solidFill>
                  <a:srgbClr val="008000"/>
                </a:solidFill>
                <a:latin typeface="Arial" panose="020B0604020202020204" pitchFamily="34" charset="0"/>
                <a:cs typeface="Arial" panose="020B0604020202020204" pitchFamily="34" charset="0"/>
              </a:rPr>
              <a:t> hard skills </a:t>
            </a:r>
            <a:r>
              <a:rPr lang="en-US" sz="2400" dirty="0" err="1">
                <a:solidFill>
                  <a:srgbClr val="008000"/>
                </a:solidFill>
                <a:latin typeface="Arial" panose="020B0604020202020204" pitchFamily="34" charset="0"/>
                <a:cs typeface="Arial" panose="020B0604020202020204" pitchFamily="34" charset="0"/>
              </a:rPr>
              <a:t>tersebut</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tergolong</a:t>
            </a:r>
            <a:r>
              <a:rPr lang="en-US" sz="2400" dirty="0">
                <a:solidFill>
                  <a:srgbClr val="008000"/>
                </a:solidFill>
                <a:latin typeface="Arial" panose="020B0604020202020204" pitchFamily="34" charset="0"/>
                <a:cs typeface="Arial" panose="020B0604020202020204" pitchFamily="34" charset="0"/>
              </a:rPr>
              <a:t> HOTS. </a:t>
            </a:r>
            <a:r>
              <a:rPr lang="en-US" sz="2400" dirty="0" err="1">
                <a:solidFill>
                  <a:srgbClr val="008000"/>
                </a:solidFill>
                <a:latin typeface="Arial" panose="020B0604020202020204" pitchFamily="34" charset="0"/>
                <a:cs typeface="Arial" panose="020B0604020202020204" pitchFamily="34" charset="0"/>
              </a:rPr>
              <a:t>Sebaliknya</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bila</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hanya</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memuat</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perhitungan</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prosedural</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dia</a:t>
            </a:r>
            <a:r>
              <a:rPr lang="en-US" sz="2400" dirty="0">
                <a:solidFill>
                  <a:srgbClr val="008000"/>
                </a:solidFill>
                <a:latin typeface="Arial" panose="020B0604020202020204" pitchFamily="34" charset="0"/>
                <a:cs typeface="Arial" panose="020B0604020202020204" pitchFamily="34" charset="0"/>
              </a:rPr>
              <a:t> </a:t>
            </a:r>
            <a:r>
              <a:rPr lang="en-US" sz="2400" dirty="0" err="1">
                <a:solidFill>
                  <a:srgbClr val="008000"/>
                </a:solidFill>
                <a:latin typeface="Arial" panose="020B0604020202020204" pitchFamily="34" charset="0"/>
                <a:cs typeface="Arial" panose="020B0604020202020204" pitchFamily="34" charset="0"/>
              </a:rPr>
              <a:t>tergolong</a:t>
            </a:r>
            <a:r>
              <a:rPr lang="en-US" sz="2400" dirty="0">
                <a:solidFill>
                  <a:srgbClr val="008000"/>
                </a:solidFill>
                <a:latin typeface="Arial" panose="020B0604020202020204" pitchFamily="34" charset="0"/>
                <a:cs typeface="Arial" panose="020B0604020202020204" pitchFamily="34" charset="0"/>
              </a:rPr>
              <a:t> LOTS </a:t>
            </a:r>
            <a:endParaRPr lang="en-ID" sz="2400" dirty="0">
              <a:solidFill>
                <a:srgbClr val="008000"/>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6B25FFE0-696F-4A38-96DD-615B9A48F6E8}"/>
              </a:ext>
            </a:extLst>
          </p:cNvPr>
          <p:cNvGrpSpPr/>
          <p:nvPr/>
        </p:nvGrpSpPr>
        <p:grpSpPr>
          <a:xfrm>
            <a:off x="212872" y="260647"/>
            <a:ext cx="3615139" cy="2913379"/>
            <a:chOff x="-161936" y="2578134"/>
            <a:chExt cx="3816424" cy="3532855"/>
          </a:xfrm>
        </p:grpSpPr>
        <p:pic>
          <p:nvPicPr>
            <p:cNvPr id="19" name="Picture 2">
              <a:extLst>
                <a:ext uri="{FF2B5EF4-FFF2-40B4-BE49-F238E27FC236}">
                  <a16:creationId xmlns:a16="http://schemas.microsoft.com/office/drawing/2014/main" id="{44B25106-D9EC-42C2-B76A-585302FD9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2" y="2578134"/>
              <a:ext cx="3549774" cy="267765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F25911C-CD89-460E-87C8-E2610FBCC003}"/>
                </a:ext>
              </a:extLst>
            </p:cNvPr>
            <p:cNvSpPr txBox="1"/>
            <p:nvPr/>
          </p:nvSpPr>
          <p:spPr>
            <a:xfrm>
              <a:off x="-161936" y="5103296"/>
              <a:ext cx="3816424" cy="1007693"/>
            </a:xfrm>
            <a:prstGeom prst="rect">
              <a:avLst/>
            </a:prstGeom>
            <a:noFill/>
          </p:spPr>
          <p:txBody>
            <a:bodyPr wrap="square" rtlCol="0">
              <a:spAutoFit/>
            </a:bodyPr>
            <a:lstStyle/>
            <a:p>
              <a:pPr algn="ctr"/>
              <a:r>
                <a:rPr lang="en-US" sz="1600" b="1" dirty="0" err="1">
                  <a:solidFill>
                    <a:srgbClr val="FF0000"/>
                  </a:solidFill>
                  <a:latin typeface="Arial" panose="020B0604020202020204" pitchFamily="34" charset="0"/>
                  <a:cs typeface="Arial" panose="020B0604020202020204" pitchFamily="34" charset="0"/>
                </a:rPr>
                <a:t>Ikip</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Siliwangi</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Selenggarakan</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Diskusi</a:t>
              </a:r>
              <a:r>
                <a:rPr lang="en-US" sz="1600" b="1" dirty="0">
                  <a:solidFill>
                    <a:srgbClr val="FF0000"/>
                  </a:solidFill>
                  <a:latin typeface="Arial" panose="020B0604020202020204" pitchFamily="34" charset="0"/>
                  <a:cs typeface="Arial" panose="020B0604020202020204" pitchFamily="34" charset="0"/>
                </a:rPr>
                <a:t> Pendidikan </a:t>
              </a:r>
              <a:r>
                <a:rPr lang="en-US" sz="1600" b="1" dirty="0" err="1">
                  <a:solidFill>
                    <a:srgbClr val="FF0000"/>
                  </a:solidFill>
                  <a:latin typeface="Arial" panose="020B0604020202020204" pitchFamily="34" charset="0"/>
                  <a:cs typeface="Arial" panose="020B0604020202020204" pitchFamily="34" charset="0"/>
                </a:rPr>
                <a:t>Dengan</a:t>
              </a:r>
              <a:r>
                <a:rPr lang="en-US" sz="1600" b="1" dirty="0">
                  <a:solidFill>
                    <a:srgbClr val="FF0000"/>
                  </a:solidFill>
                  <a:latin typeface="Arial" panose="020B0604020202020204" pitchFamily="34" charset="0"/>
                  <a:cs typeface="Arial" panose="020B0604020202020204" pitchFamily="34" charset="0"/>
                </a:rPr>
                <a:t> IPG </a:t>
              </a:r>
            </a:p>
            <a:p>
              <a:pPr algn="ctr"/>
              <a:r>
                <a:rPr lang="en-US" sz="1600" b="1" dirty="0" err="1">
                  <a:solidFill>
                    <a:srgbClr val="FF0000"/>
                  </a:solidFill>
                  <a:latin typeface="Arial" panose="020B0604020202020204" pitchFamily="34" charset="0"/>
                  <a:cs typeface="Arial" panose="020B0604020202020204" pitchFamily="34" charset="0"/>
                </a:rPr>
                <a:t>Kampus</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Husein</a:t>
              </a:r>
              <a:r>
                <a:rPr lang="en-US" sz="1600" b="1" dirty="0">
                  <a:solidFill>
                    <a:srgbClr val="FF0000"/>
                  </a:solidFill>
                  <a:latin typeface="Arial" panose="020B0604020202020204" pitchFamily="34" charset="0"/>
                  <a:cs typeface="Arial" panose="020B0604020202020204" pitchFamily="34" charset="0"/>
                </a:rPr>
                <a:t> On Malaysia, 2018</a:t>
              </a:r>
              <a:endParaRPr lang="en-ID" sz="1600" b="1" dirty="0">
                <a:solidFill>
                  <a:srgbClr val="FF0000"/>
                </a:solidFill>
                <a:latin typeface="Arial" panose="020B0604020202020204" pitchFamily="34" charset="0"/>
                <a:cs typeface="Arial" panose="020B0604020202020204" pitchFamily="34" charset="0"/>
              </a:endParaRPr>
            </a:p>
          </p:txBody>
        </p:sp>
      </p:grpSp>
      <p:sp>
        <p:nvSpPr>
          <p:cNvPr id="3" name="Arrow: Curved Right 2">
            <a:extLst>
              <a:ext uri="{FF2B5EF4-FFF2-40B4-BE49-F238E27FC236}">
                <a16:creationId xmlns:a16="http://schemas.microsoft.com/office/drawing/2014/main" id="{BFF4EFDE-953A-4B96-A222-E0870E93C7A5}"/>
              </a:ext>
            </a:extLst>
          </p:cNvPr>
          <p:cNvSpPr/>
          <p:nvPr/>
        </p:nvSpPr>
        <p:spPr>
          <a:xfrm rot="1794734">
            <a:off x="3523905" y="2588511"/>
            <a:ext cx="597979" cy="957359"/>
          </a:xfrm>
          <a:prstGeom prst="curv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grpSp>
        <p:nvGrpSpPr>
          <p:cNvPr id="5" name="Group 4">
            <a:extLst>
              <a:ext uri="{FF2B5EF4-FFF2-40B4-BE49-F238E27FC236}">
                <a16:creationId xmlns:a16="http://schemas.microsoft.com/office/drawing/2014/main" id="{0AE6041D-50FC-46E9-9606-F34FDA337B91}"/>
              </a:ext>
            </a:extLst>
          </p:cNvPr>
          <p:cNvGrpSpPr/>
          <p:nvPr/>
        </p:nvGrpSpPr>
        <p:grpSpPr>
          <a:xfrm>
            <a:off x="200905" y="3477369"/>
            <a:ext cx="8716918" cy="3115553"/>
            <a:chOff x="200905" y="3477369"/>
            <a:chExt cx="8716918" cy="3115553"/>
          </a:xfrm>
        </p:grpSpPr>
        <p:sp>
          <p:nvSpPr>
            <p:cNvPr id="2" name="Speech Bubble: Rectangle with Corners Rounded 1">
              <a:extLst>
                <a:ext uri="{FF2B5EF4-FFF2-40B4-BE49-F238E27FC236}">
                  <a16:creationId xmlns:a16="http://schemas.microsoft.com/office/drawing/2014/main" id="{D343D134-0BB6-42AB-A2DC-6FFC0BD90DF2}"/>
                </a:ext>
              </a:extLst>
            </p:cNvPr>
            <p:cNvSpPr/>
            <p:nvPr/>
          </p:nvSpPr>
          <p:spPr>
            <a:xfrm>
              <a:off x="200905" y="3477369"/>
              <a:ext cx="3710387" cy="2370375"/>
            </a:xfrm>
            <a:prstGeom prst="wedgeRoundRectCallout">
              <a:avLst>
                <a:gd name="adj1" fmla="val 59760"/>
                <a:gd name="adj2" fmla="val 71371"/>
                <a:gd name="adj3" fmla="val 16667"/>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p>
            <a:p>
              <a:endParaRPr lang="en-US" sz="2400" dirty="0">
                <a:solidFill>
                  <a:srgbClr val="FF0000"/>
                </a:solidFill>
                <a:latin typeface="Arial" panose="020B0604020202020204" pitchFamily="34" charset="0"/>
                <a:cs typeface="Arial" panose="020B0604020202020204" pitchFamily="34" charset="0"/>
              </a:endParaRPr>
            </a:p>
            <a:p>
              <a:r>
                <a:rPr lang="en-US" sz="2400" dirty="0">
                  <a:solidFill>
                    <a:srgbClr val="FF0000"/>
                  </a:solidFill>
                  <a:latin typeface="Arial" panose="020B0604020202020204" pitchFamily="34" charset="0"/>
                  <a:cs typeface="Arial" panose="020B0604020202020204" pitchFamily="34" charset="0"/>
                </a:rPr>
                <a:t>                             </a:t>
              </a:r>
            </a:p>
            <a:p>
              <a:endParaRPr lang="en-US" sz="2400" dirty="0">
                <a:solidFill>
                  <a:srgbClr val="FF0000"/>
                </a:solidFill>
                <a:latin typeface="Arial" panose="020B0604020202020204" pitchFamily="34" charset="0"/>
                <a:cs typeface="Arial" panose="020B0604020202020204" pitchFamily="34" charset="0"/>
              </a:endParaRPr>
            </a:p>
            <a:p>
              <a:endParaRPr lang="en-US" sz="2400" b="1" dirty="0">
                <a:solidFill>
                  <a:srgbClr val="FF0000"/>
                </a:solidFill>
                <a:latin typeface="Arial" panose="020B0604020202020204" pitchFamily="34" charset="0"/>
                <a:cs typeface="Arial" panose="020B0604020202020204" pitchFamily="34" charset="0"/>
              </a:endParaRPr>
            </a:p>
            <a:p>
              <a:r>
                <a:rPr lang="en-US" sz="2400" dirty="0">
                  <a:solidFill>
                    <a:srgbClr val="FF0000"/>
                  </a:solidFill>
                  <a:latin typeface="Arial" panose="020B0604020202020204" pitchFamily="34" charset="0"/>
                  <a:cs typeface="Arial" panose="020B0604020202020204" pitchFamily="34" charset="0"/>
                </a:rPr>
                <a:t>Hard skills yang HOT </a:t>
              </a:r>
              <a:r>
                <a:rPr lang="en-US" sz="2400" dirty="0" err="1">
                  <a:solidFill>
                    <a:srgbClr val="FF0000"/>
                  </a:solidFill>
                  <a:latin typeface="Arial" panose="020B0604020202020204" pitchFamily="34" charset="0"/>
                  <a:cs typeface="Arial" panose="020B0604020202020204" pitchFamily="34" charset="0"/>
                </a:rPr>
                <a:t>sering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dinamakan</a:t>
              </a:r>
              <a:r>
                <a:rPr lang="en-US" sz="2400" dirty="0">
                  <a:solidFill>
                    <a:srgbClr val="FF0000"/>
                  </a:solidFill>
                  <a:latin typeface="Arial" panose="020B0604020202020204" pitchFamily="34" charset="0"/>
                  <a:cs typeface="Arial" panose="020B0604020202020204" pitchFamily="34" charset="0"/>
                </a:rPr>
                <a:t> pula </a:t>
              </a:r>
              <a:r>
                <a:rPr lang="en-US" sz="2400" dirty="0" err="1">
                  <a:solidFill>
                    <a:srgbClr val="FF0000"/>
                  </a:solidFill>
                  <a:latin typeface="Arial" panose="020B0604020202020204" pitchFamily="34" charset="0"/>
                  <a:cs typeface="Arial" panose="020B0604020202020204" pitchFamily="34" charset="0"/>
                </a:rPr>
                <a:t>dengan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istilah</a:t>
              </a:r>
              <a:r>
                <a:rPr lang="en-US" sz="2400" dirty="0">
                  <a:solidFill>
                    <a:srgbClr val="FF0000"/>
                  </a:solidFill>
                  <a:latin typeface="Arial" panose="020B0604020202020204" pitchFamily="34" charset="0"/>
                  <a:cs typeface="Arial" panose="020B0604020202020204" pitchFamily="34" charset="0"/>
                </a:rPr>
                <a:t> </a:t>
              </a:r>
              <a:r>
                <a:rPr lang="en-US" sz="2400" i="1" dirty="0">
                  <a:solidFill>
                    <a:srgbClr val="FF0000"/>
                  </a:solidFill>
                  <a:latin typeface="Arial" panose="020B0604020202020204" pitchFamily="34" charset="0"/>
                  <a:cs typeface="Arial" panose="020B0604020202020204" pitchFamily="34" charset="0"/>
                </a:rPr>
                <a:t>Mathematical Power </a:t>
              </a:r>
              <a:r>
                <a:rPr lang="en-US" sz="2400" dirty="0" err="1">
                  <a:solidFill>
                    <a:srgbClr val="FF0000"/>
                  </a:solidFill>
                  <a:latin typeface="Arial" panose="020B0604020202020204" pitchFamily="34" charset="0"/>
                  <a:cs typeface="Arial" panose="020B0604020202020204" pitchFamily="34" charset="0"/>
                </a:rPr>
                <a:t>atau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Daya</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matematis</a:t>
              </a:r>
              <a:r>
                <a:rPr lang="en-US" sz="2400" dirty="0">
                  <a:solidFill>
                    <a:srgbClr val="660066"/>
                  </a:solidFill>
                  <a:latin typeface="Arial" panose="020B0604020202020204" pitchFamily="34" charset="0"/>
                  <a:cs typeface="Arial" panose="020B0604020202020204" pitchFamily="34" charset="0"/>
                </a:rPr>
                <a:t> </a:t>
              </a:r>
              <a:endParaRPr lang="en-ID" sz="2400" dirty="0">
                <a:solidFill>
                  <a:srgbClr val="660066"/>
                </a:solidFill>
                <a:latin typeface="Arial" panose="020B0604020202020204" pitchFamily="34" charset="0"/>
                <a:cs typeface="Arial" panose="020B0604020202020204" pitchFamily="34" charset="0"/>
              </a:endParaRPr>
            </a:p>
            <a:p>
              <a:endParaRPr lang="en-US" sz="2400" dirty="0">
                <a:solidFill>
                  <a:srgbClr val="FF0000"/>
                </a:solidFill>
                <a:latin typeface="Arial" panose="020B0604020202020204" pitchFamily="34" charset="0"/>
                <a:cs typeface="Arial" panose="020B0604020202020204" pitchFamily="34" charset="0"/>
              </a:endParaRPr>
            </a:p>
            <a:p>
              <a:pPr algn="ctr"/>
              <a:endParaRPr lang="en-US" sz="2400" dirty="0">
                <a:solidFill>
                  <a:srgbClr val="FF0000"/>
                </a:solidFill>
                <a:latin typeface="Arial" panose="020B0604020202020204" pitchFamily="34" charset="0"/>
                <a:cs typeface="Arial" panose="020B0604020202020204" pitchFamily="34" charset="0"/>
              </a:endParaRPr>
            </a:p>
            <a:p>
              <a:pPr algn="ctr"/>
              <a:endParaRPr lang="en-US" sz="2400" dirty="0">
                <a:solidFill>
                  <a:srgbClr val="FF0000"/>
                </a:solidFill>
                <a:latin typeface="Arial" panose="020B0604020202020204" pitchFamily="34" charset="0"/>
                <a:cs typeface="Arial" panose="020B0604020202020204" pitchFamily="34" charset="0"/>
              </a:endParaRPr>
            </a:p>
            <a:p>
              <a:pPr algn="ctr"/>
              <a:endParaRPr lang="en-US" dirty="0"/>
            </a:p>
            <a:p>
              <a:pPr algn="ctr"/>
              <a:endParaRPr lang="en-US" dirty="0"/>
            </a:p>
            <a:p>
              <a:pPr algn="ctr"/>
              <a:endParaRPr lang="en-ID" dirty="0"/>
            </a:p>
          </p:txBody>
        </p:sp>
        <p:sp>
          <p:nvSpPr>
            <p:cNvPr id="11" name="Speech Bubble: Rectangle with Corners Rounded 10">
              <a:extLst>
                <a:ext uri="{FF2B5EF4-FFF2-40B4-BE49-F238E27FC236}">
                  <a16:creationId xmlns:a16="http://schemas.microsoft.com/office/drawing/2014/main" id="{9D971A23-76E2-4BEF-B5D8-75D900014ECD}"/>
                </a:ext>
              </a:extLst>
            </p:cNvPr>
            <p:cNvSpPr/>
            <p:nvPr/>
          </p:nvSpPr>
          <p:spPr>
            <a:xfrm>
              <a:off x="3999119" y="3527578"/>
              <a:ext cx="3001821" cy="912222"/>
            </a:xfrm>
            <a:prstGeom prst="wedgeRoundRectCallout">
              <a:avLst>
                <a:gd name="adj1" fmla="val 166"/>
                <a:gd name="adj2" fmla="val 90553"/>
                <a:gd name="adj3" fmla="val 16667"/>
              </a:avLst>
            </a:prstGeom>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6600"/>
                  </a:solidFill>
                  <a:latin typeface="Arial" panose="020B0604020202020204" pitchFamily="34" charset="0"/>
                  <a:cs typeface="Arial" panose="020B0604020202020204" pitchFamily="34" charset="0"/>
                </a:rPr>
                <a:t>Berikut</a:t>
              </a:r>
              <a:r>
                <a:rPr lang="en-US" sz="2400" dirty="0">
                  <a:solidFill>
                    <a:srgbClr val="006600"/>
                  </a:solidFill>
                  <a:latin typeface="Arial" panose="020B0604020202020204" pitchFamily="34" charset="0"/>
                  <a:cs typeface="Arial" panose="020B0604020202020204" pitchFamily="34" charset="0"/>
                </a:rPr>
                <a:t> </a:t>
              </a:r>
              <a:r>
                <a:rPr lang="en-US" sz="2400" dirty="0" err="1">
                  <a:solidFill>
                    <a:srgbClr val="006600"/>
                  </a:solidFill>
                  <a:latin typeface="Arial" panose="020B0604020202020204" pitchFamily="34" charset="0"/>
                  <a:cs typeface="Arial" panose="020B0604020202020204" pitchFamily="34" charset="0"/>
                </a:rPr>
                <a:t>ini</a:t>
              </a:r>
              <a:r>
                <a:rPr lang="en-US" sz="2400" dirty="0">
                  <a:solidFill>
                    <a:srgbClr val="006600"/>
                  </a:solidFill>
                  <a:latin typeface="Arial" panose="020B0604020202020204" pitchFamily="34" charset="0"/>
                  <a:cs typeface="Arial" panose="020B0604020202020204" pitchFamily="34" charset="0"/>
                </a:rPr>
                <a:t> </a:t>
              </a:r>
              <a:r>
                <a:rPr lang="en-US" sz="2400" dirty="0" err="1">
                  <a:solidFill>
                    <a:srgbClr val="006600"/>
                  </a:solidFill>
                  <a:latin typeface="Arial" panose="020B0604020202020204" pitchFamily="34" charset="0"/>
                  <a:cs typeface="Arial" panose="020B0604020202020204" pitchFamily="34" charset="0"/>
                </a:rPr>
                <a:t>beberapa</a:t>
              </a:r>
              <a:r>
                <a:rPr lang="en-US" sz="2400" dirty="0">
                  <a:solidFill>
                    <a:srgbClr val="006600"/>
                  </a:solidFill>
                  <a:latin typeface="Arial" panose="020B0604020202020204" pitchFamily="34" charset="0"/>
                  <a:cs typeface="Arial" panose="020B0604020202020204" pitchFamily="34" charset="0"/>
                </a:rPr>
                <a:t> </a:t>
              </a:r>
              <a:r>
                <a:rPr lang="en-US" sz="2400" dirty="0" err="1">
                  <a:solidFill>
                    <a:srgbClr val="006600"/>
                  </a:solidFill>
                  <a:latin typeface="Arial" panose="020B0604020202020204" pitchFamily="34" charset="0"/>
                  <a:cs typeface="Arial" panose="020B0604020202020204" pitchFamily="34" charset="0"/>
                </a:rPr>
                <a:t>definisi</a:t>
              </a:r>
              <a:r>
                <a:rPr lang="en-US" sz="2400" dirty="0">
                  <a:solidFill>
                    <a:srgbClr val="006600"/>
                  </a:solidFill>
                  <a:latin typeface="Arial" panose="020B0604020202020204" pitchFamily="34" charset="0"/>
                  <a:cs typeface="Arial" panose="020B0604020202020204" pitchFamily="34" charset="0"/>
                </a:rPr>
                <a:t> </a:t>
              </a:r>
              <a:r>
                <a:rPr lang="en-US" sz="2400" dirty="0" err="1">
                  <a:solidFill>
                    <a:srgbClr val="006600"/>
                  </a:solidFill>
                  <a:latin typeface="Arial" panose="020B0604020202020204" pitchFamily="34" charset="0"/>
                  <a:cs typeface="Arial" panose="020B0604020202020204" pitchFamily="34" charset="0"/>
                </a:rPr>
                <a:t>dari</a:t>
              </a:r>
              <a:r>
                <a:rPr lang="en-US" sz="2400" dirty="0">
                  <a:solidFill>
                    <a:srgbClr val="006600"/>
                  </a:solidFill>
                  <a:latin typeface="Arial" panose="020B0604020202020204" pitchFamily="34" charset="0"/>
                  <a:cs typeface="Arial" panose="020B0604020202020204" pitchFamily="34" charset="0"/>
                </a:rPr>
                <a:t> </a:t>
              </a:r>
              <a:r>
                <a:rPr lang="en-US" sz="2400" dirty="0" err="1">
                  <a:solidFill>
                    <a:srgbClr val="006600"/>
                  </a:solidFill>
                  <a:latin typeface="Arial" panose="020B0604020202020204" pitchFamily="34" charset="0"/>
                  <a:cs typeface="Arial" panose="020B0604020202020204" pitchFamily="34" charset="0"/>
                </a:rPr>
                <a:t>Daya</a:t>
              </a:r>
              <a:r>
                <a:rPr lang="en-US" sz="2400" dirty="0">
                  <a:solidFill>
                    <a:srgbClr val="006600"/>
                  </a:solidFill>
                  <a:latin typeface="Arial" panose="020B0604020202020204" pitchFamily="34" charset="0"/>
                  <a:cs typeface="Arial" panose="020B0604020202020204" pitchFamily="34" charset="0"/>
                </a:rPr>
                <a:t> </a:t>
              </a:r>
              <a:r>
                <a:rPr lang="en-US" sz="2400" dirty="0" err="1">
                  <a:solidFill>
                    <a:srgbClr val="006600"/>
                  </a:solidFill>
                  <a:latin typeface="Arial" panose="020B0604020202020204" pitchFamily="34" charset="0"/>
                  <a:cs typeface="Arial" panose="020B0604020202020204" pitchFamily="34" charset="0"/>
                </a:rPr>
                <a:t>Matematis</a:t>
              </a:r>
              <a:r>
                <a:rPr lang="en-US" sz="2400" dirty="0">
                  <a:solidFill>
                    <a:srgbClr val="006600"/>
                  </a:solidFill>
                  <a:latin typeface="Arial" panose="020B0604020202020204" pitchFamily="34" charset="0"/>
                  <a:cs typeface="Arial" panose="020B0604020202020204" pitchFamily="34" charset="0"/>
                </a:rPr>
                <a:t> </a:t>
              </a:r>
              <a:endParaRPr lang="en-ID" sz="2400" dirty="0">
                <a:solidFill>
                  <a:srgbClr val="006600"/>
                </a:solidFill>
                <a:latin typeface="Arial" panose="020B0604020202020204" pitchFamily="34" charset="0"/>
                <a:cs typeface="Arial" panose="020B0604020202020204" pitchFamily="34" charset="0"/>
              </a:endParaRPr>
            </a:p>
          </p:txBody>
        </p:sp>
        <p:pic>
          <p:nvPicPr>
            <p:cNvPr id="15" name="Picture 14" descr="Gambar terkait">
              <a:extLst>
                <a:ext uri="{FF2B5EF4-FFF2-40B4-BE49-F238E27FC236}">
                  <a16:creationId xmlns:a16="http://schemas.microsoft.com/office/drawing/2014/main" id="{B5664714-BFF4-4323-B15E-510D1DA45136}"/>
                </a:ext>
              </a:extLst>
            </p:cNvPr>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244823" y="3757942"/>
              <a:ext cx="1673000" cy="1733630"/>
            </a:xfrm>
            <a:prstGeom prst="rect">
              <a:avLst/>
            </a:prstGeom>
            <a:noFill/>
            <a:ln>
              <a:noFill/>
            </a:ln>
          </p:spPr>
        </p:pic>
        <p:pic>
          <p:nvPicPr>
            <p:cNvPr id="12" name="Picture 11">
              <a:extLst>
                <a:ext uri="{FF2B5EF4-FFF2-40B4-BE49-F238E27FC236}">
                  <a16:creationId xmlns:a16="http://schemas.microsoft.com/office/drawing/2014/main" id="{43B7B055-8274-43D3-9645-8B359C15BBC6}"/>
                </a:ext>
              </a:extLst>
            </p:cNvPr>
            <p:cNvPicPr/>
            <p:nvPr/>
          </p:nvPicPr>
          <p:blipFill>
            <a:blip r:embed="rId5"/>
            <a:srcRect/>
            <a:stretch>
              <a:fillRect/>
            </a:stretch>
          </p:blipFill>
          <p:spPr bwMode="auto">
            <a:xfrm>
              <a:off x="4508038" y="4758366"/>
              <a:ext cx="2505538" cy="1834556"/>
            </a:xfrm>
            <a:prstGeom prst="rect">
              <a:avLst/>
            </a:prstGeom>
            <a:noFill/>
            <a:ln w="9525">
              <a:noFill/>
              <a:miter lim="800000"/>
              <a:headEnd/>
              <a:tailEnd/>
            </a:ln>
          </p:spPr>
        </p:pic>
      </p:grpSp>
    </p:spTree>
    <p:extLst>
      <p:ext uri="{BB962C8B-B14F-4D97-AF65-F5344CB8AC3E}">
        <p14:creationId xmlns:p14="http://schemas.microsoft.com/office/powerpoint/2010/main" val="405177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8295</TotalTime>
  <Words>3146</Words>
  <Application>Microsoft Office PowerPoint</Application>
  <PresentationFormat>On-screen Show (4:3)</PresentationFormat>
  <Paragraphs>905</Paragraphs>
  <Slides>43</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Algerian</vt:lpstr>
      <vt:lpstr>-apple-system</vt:lpstr>
      <vt:lpstr>Arial</vt:lpstr>
      <vt:lpstr>Arial</vt:lpstr>
      <vt:lpstr>Calibri</vt:lpstr>
      <vt:lpstr>Cambria Math</vt:lpstr>
      <vt:lpstr>Raleway</vt:lpstr>
      <vt:lpstr>Symbol</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KEM</dc:title>
  <dc:creator>utari</dc:creator>
  <cp:lastModifiedBy>Utari Sumarmo</cp:lastModifiedBy>
  <cp:revision>628</cp:revision>
  <dcterms:created xsi:type="dcterms:W3CDTF">2012-10-09T12:38:52Z</dcterms:created>
  <dcterms:modified xsi:type="dcterms:W3CDTF">2021-09-12T14:40:23Z</dcterms:modified>
</cp:coreProperties>
</file>