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983" r:id="rId2"/>
    <p:sldId id="984" r:id="rId3"/>
    <p:sldId id="985" r:id="rId4"/>
    <p:sldId id="987" r:id="rId5"/>
    <p:sldId id="256" r:id="rId6"/>
    <p:sldId id="260" r:id="rId7"/>
    <p:sldId id="261" r:id="rId8"/>
    <p:sldId id="262" r:id="rId9"/>
    <p:sldId id="263" r:id="rId10"/>
    <p:sldId id="264" r:id="rId11"/>
    <p:sldId id="265" r:id="rId12"/>
    <p:sldId id="267" r:id="rId13"/>
    <p:sldId id="1023" r:id="rId14"/>
    <p:sldId id="269" r:id="rId15"/>
    <p:sldId id="270" r:id="rId16"/>
    <p:sldId id="283" r:id="rId17"/>
    <p:sldId id="1027" r:id="rId18"/>
    <p:sldId id="1031" r:id="rId19"/>
    <p:sldId id="1051" r:id="rId20"/>
    <p:sldId id="1052" r:id="rId21"/>
    <p:sldId id="1028" r:id="rId2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CCFFFF"/>
    <a:srgbClr val="9900CC"/>
    <a:srgbClr val="CCCCFF"/>
    <a:srgbClr val="CCECFF"/>
    <a:srgbClr val="006600"/>
    <a:srgbClr val="993300"/>
    <a:srgbClr val="FFCCCC"/>
    <a:srgbClr val="FFCC66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4" autoAdjust="0"/>
    <p:restoredTop sz="93185" autoAdjust="0"/>
  </p:normalViewPr>
  <p:slideViewPr>
    <p:cSldViewPr snapToGrid="0">
      <p:cViewPr varScale="1">
        <p:scale>
          <a:sx n="80" d="100"/>
          <a:sy n="80" d="100"/>
        </p:scale>
        <p:origin x="165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AF4465-C490-44F8-9CD4-99F1490B60A8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D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F07621-EC26-42A9-A59D-346163D572FF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41774264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2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4508036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9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98691202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17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6123918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ID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BF07621-EC26-42A9-A59D-346163D572FF}" type="slidenum">
              <a:rPr lang="en-ID" smtClean="0"/>
              <a:t>18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64268480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0522663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51634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85406957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737991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4429155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495613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1070974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08684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5476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560246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B445F-EA3B-45CC-9332-80406D9B7514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8061493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B445F-EA3B-45CC-9332-80406D9B7514}" type="datetimeFigureOut">
              <a:rPr lang="en-ID" smtClean="0"/>
              <a:t>12/09/2021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4C01C-E045-429D-B2AC-FADB1F7F84EC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55320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7.png"/><Relationship Id="rId4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eg"/><Relationship Id="rId5" Type="http://schemas.openxmlformats.org/officeDocument/2006/relationships/image" Target="../media/image25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0.wdp"/><Relationship Id="rId3" Type="http://schemas.openxmlformats.org/officeDocument/2006/relationships/image" Target="../media/image4.jpe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microsoft.com/office/2007/relationships/hdphoto" Target="../media/hdphoto9.wdp"/><Relationship Id="rId5" Type="http://schemas.openxmlformats.org/officeDocument/2006/relationships/image" Target="../media/image36.png"/><Relationship Id="rId4" Type="http://schemas.openxmlformats.org/officeDocument/2006/relationships/image" Target="../media/image3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3.jpeg"/><Relationship Id="rId5" Type="http://schemas.microsoft.com/office/2007/relationships/hdphoto" Target="../media/hdphoto10.wdp"/><Relationship Id="rId4" Type="http://schemas.openxmlformats.org/officeDocument/2006/relationships/image" Target="../media/image37.png"/></Relationships>
</file>

<file path=ppt/slides/_rels/slide19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jpeg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5.jpg"/><Relationship Id="rId4" Type="http://schemas.openxmlformats.org/officeDocument/2006/relationships/image" Target="../media/image38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1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7.jpeg"/><Relationship Id="rId7" Type="http://schemas.microsoft.com/office/2007/relationships/hdphoto" Target="../media/hdphoto2.wdp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microsoft.com/office/2007/relationships/hdphoto" Target="../media/hdphoto3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5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20.png"/><Relationship Id="rId7" Type="http://schemas.microsoft.com/office/2007/relationships/hdphoto" Target="../media/hdphoto6.wd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jpeg"/><Relationship Id="rId4" Type="http://schemas.microsoft.com/office/2007/relationships/hdphoto" Target="../media/hdphoto5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Keterangan foto tidak tersedia.">
            <a:extLst>
              <a:ext uri="{FF2B5EF4-FFF2-40B4-BE49-F238E27FC236}">
                <a16:creationId xmlns:a16="http://schemas.microsoft.com/office/drawing/2014/main" id="{9829446B-231C-4C69-89CE-9B5398B3DA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691" y="140593"/>
            <a:ext cx="8358618" cy="65768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5AFA8B8-ECDA-4F7C-816C-88EE01724BA6}"/>
              </a:ext>
            </a:extLst>
          </p:cNvPr>
          <p:cNvSpPr txBox="1"/>
          <p:nvPr/>
        </p:nvSpPr>
        <p:spPr>
          <a:xfrm>
            <a:off x="3596488" y="404664"/>
            <a:ext cx="5154821" cy="135421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i="1" dirty="0">
                <a:solidFill>
                  <a:srgbClr val="FF0000"/>
                </a:solidFill>
                <a:latin typeface="Algerian" panose="04020705040A02060702" pitchFamily="82" charset="0"/>
              </a:rPr>
              <a:t>RELIABLE &amp; FRIENDLY INSTITUTE</a:t>
            </a:r>
          </a:p>
          <a:p>
            <a:pPr algn="ctr"/>
            <a:r>
              <a:rPr lang="en-ID" sz="2000" b="1" dirty="0">
                <a:solidFill>
                  <a:srgbClr val="0033CC"/>
                </a:solidFill>
                <a:latin typeface="-apple-system"/>
              </a:rPr>
              <a:t>The Leader of Learning Innovation Entering World Class University</a:t>
            </a:r>
            <a:br>
              <a:rPr lang="en-ID" b="1" dirty="0">
                <a:solidFill>
                  <a:srgbClr val="0033CC"/>
                </a:solidFill>
                <a:latin typeface="-apple-system"/>
              </a:rPr>
            </a:br>
            <a:endParaRPr lang="en-US" b="1" i="1" dirty="0">
              <a:solidFill>
                <a:srgbClr val="FF0000"/>
              </a:solidFill>
              <a:latin typeface="Algerian" panose="04020705040A02060702" pitchFamily="8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7C8AC69-035B-4684-A837-3AC7AFA74C0B}"/>
              </a:ext>
            </a:extLst>
          </p:cNvPr>
          <p:cNvSpPr txBox="1"/>
          <p:nvPr/>
        </p:nvSpPr>
        <p:spPr>
          <a:xfrm>
            <a:off x="1024203" y="5093289"/>
            <a:ext cx="7707701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  <a:latin typeface="Arial" pitchFamily="34" charset="0"/>
                <a:cs typeface="Arial" pitchFamily="34" charset="0"/>
              </a:rPr>
              <a:t>UTARI SUMARMO, MASTA HUTAJULU</a:t>
            </a:r>
          </a:p>
          <a:p>
            <a:pPr algn="ctr"/>
            <a:r>
              <a:rPr lang="id-ID" altLang="en-US" b="1" dirty="0">
                <a:solidFill>
                  <a:srgbClr val="0000FF"/>
                </a:solidFill>
                <a:latin typeface="Arial" panose="020B0604020202020204" pitchFamily="34" charset="0"/>
              </a:rPr>
              <a:t>PROGRAM MAGISTER PENDIDIKAN MATEMATIKA</a:t>
            </a:r>
            <a:endParaRPr lang="en-US" b="1" dirty="0">
              <a:solidFill>
                <a:srgbClr val="0000FF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18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INSTITUT KEGURUAN DAN ILMU PENDIDIKAN</a:t>
            </a:r>
          </a:p>
          <a:p>
            <a:pPr algn="ctr"/>
            <a:r>
              <a:rPr lang="en-US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KAMPUS  BERKUALITAS, BIAYA PAS</a:t>
            </a:r>
          </a:p>
          <a:p>
            <a:pPr algn="ctr"/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b="1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Flowchart: Alternate Process 1">
            <a:extLst>
              <a:ext uri="{FF2B5EF4-FFF2-40B4-BE49-F238E27FC236}">
                <a16:creationId xmlns:a16="http://schemas.microsoft.com/office/drawing/2014/main" id="{98F7AC26-6F8E-4941-A5DE-FD633C01EE02}"/>
              </a:ext>
            </a:extLst>
          </p:cNvPr>
          <p:cNvSpPr/>
          <p:nvPr/>
        </p:nvSpPr>
        <p:spPr>
          <a:xfrm>
            <a:off x="3491880" y="1585829"/>
            <a:ext cx="5068746" cy="684232"/>
          </a:xfrm>
          <a:prstGeom prst="flowChartAlternateProcess">
            <a:avLst/>
          </a:prstGeom>
          <a:solidFill>
            <a:srgbClr val="FF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br>
              <a:rPr lang="id-ID" altLang="en-US" sz="1600" dirty="0">
                <a:solidFill>
                  <a:srgbClr val="006600"/>
                </a:solidFill>
                <a:latin typeface="Arial" panose="020B0604020202020204" pitchFamily="34" charset="0"/>
              </a:rPr>
            </a:br>
            <a:endParaRPr lang="en-US" altLang="en-US" sz="1600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0066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endParaRPr lang="en-US" altLang="en-US" sz="1600" b="1" dirty="0">
              <a:solidFill>
                <a:srgbClr val="C00000"/>
              </a:solidFill>
              <a:latin typeface="Arial" panose="020B0604020202020204" pitchFamily="34" charset="0"/>
            </a:endParaRPr>
          </a:p>
          <a:p>
            <a:pPr algn="ctr"/>
            <a: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HANDOUT  MATAKULIAH </a:t>
            </a:r>
            <a:b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</a:br>
            <a:r>
              <a:rPr lang="id-ID" altLang="en-US" sz="1600" b="1" dirty="0">
                <a:solidFill>
                  <a:srgbClr val="C00000"/>
                </a:solidFill>
                <a:latin typeface="Arial" panose="020B0604020202020204" pitchFamily="34" charset="0"/>
              </a:rPr>
              <a:t>PROSES BERPIKIR MATEMATIK</a:t>
            </a:r>
            <a:br>
              <a:rPr lang="id-ID" altLang="en-US" sz="1600" dirty="0">
                <a:latin typeface="Arial" panose="020B0604020202020204" pitchFamily="34" charset="0"/>
              </a:rPr>
            </a:br>
            <a:br>
              <a:rPr lang="id-ID" altLang="en-US" sz="1600" dirty="0">
                <a:latin typeface="Arial" panose="020B0604020202020204" pitchFamily="34" charset="0"/>
              </a:rPr>
            </a:br>
            <a:br>
              <a:rPr lang="id-ID" altLang="en-US" sz="2000" b="1" dirty="0">
                <a:solidFill>
                  <a:srgbClr val="000099"/>
                </a:solidFill>
                <a:latin typeface="Arial" panose="020B0604020202020204" pitchFamily="34" charset="0"/>
              </a:rPr>
            </a:br>
            <a:endParaRPr lang="en-US" altLang="en-US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endParaRPr lang="en-US" sz="2000" b="1" dirty="0">
              <a:solidFill>
                <a:srgbClr val="000099"/>
              </a:solidFill>
              <a:latin typeface="Arial" panose="020B0604020202020204" pitchFamily="34" charset="0"/>
            </a:endParaRPr>
          </a:p>
          <a:p>
            <a:pPr algn="ctr"/>
            <a:endParaRPr lang="en-ID" sz="2400" dirty="0"/>
          </a:p>
        </p:txBody>
      </p:sp>
    </p:spTree>
    <p:extLst>
      <p:ext uri="{BB962C8B-B14F-4D97-AF65-F5344CB8AC3E}">
        <p14:creationId xmlns:p14="http://schemas.microsoft.com/office/powerpoint/2010/main" val="6365987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2D94A734-A7A0-4FF0-9E4E-E359E749AF3A}"/>
              </a:ext>
            </a:extLst>
          </p:cNvPr>
          <p:cNvSpPr/>
          <p:nvPr/>
        </p:nvSpPr>
        <p:spPr>
          <a:xfrm>
            <a:off x="3618751" y="516363"/>
            <a:ext cx="5274881" cy="1681077"/>
          </a:xfrm>
          <a:prstGeom prst="wedgeRoundRectCallout">
            <a:avLst>
              <a:gd name="adj1" fmla="val -33719"/>
              <a:gd name="adj2" fmla="val 68794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400" dirty="0">
              <a:solidFill>
                <a:srgbClr val="66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Ini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analisis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kami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bahwa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di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atas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tergolong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LOT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HOT</a:t>
            </a:r>
            <a:endParaRPr lang="en-US" sz="24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0099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7799961-1387-4C11-B24B-AA9E2FA2810C}"/>
              </a:ext>
            </a:extLst>
          </p:cNvPr>
          <p:cNvGrpSpPr/>
          <p:nvPr/>
        </p:nvGrpSpPr>
        <p:grpSpPr>
          <a:xfrm>
            <a:off x="0" y="171525"/>
            <a:ext cx="3317630" cy="6051308"/>
            <a:chOff x="180921" y="264950"/>
            <a:chExt cx="3317630" cy="6051308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1C0BFF43-DA1B-45D8-9834-1AA9CACCD288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84581" y="264950"/>
              <a:ext cx="2510311" cy="2182377"/>
            </a:xfrm>
            <a:prstGeom prst="rect">
              <a:avLst/>
            </a:prstGeom>
          </p:spPr>
        </p:pic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57E2DA40-DF66-4F5D-B007-75F7EA7DA12D}"/>
                </a:ext>
              </a:extLst>
            </p:cNvPr>
            <p:cNvSpPr txBox="1"/>
            <p:nvPr/>
          </p:nvSpPr>
          <p:spPr>
            <a:xfrm>
              <a:off x="180921" y="2674185"/>
              <a:ext cx="3317630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Pelaksanaan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pembelajaran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baik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mem-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buat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menjadi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lebih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0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sz="20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0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94FCF083-C88E-4B49-8FE9-E7CFFC4A2A81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2964" y="4286281"/>
              <a:ext cx="2022668" cy="202997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5" name="Arrow: Up 14">
              <a:extLst>
                <a:ext uri="{FF2B5EF4-FFF2-40B4-BE49-F238E27FC236}">
                  <a16:creationId xmlns:a16="http://schemas.microsoft.com/office/drawing/2014/main" id="{AD4632C9-AEFD-4ABC-BDB1-92FBCACD8DB5}"/>
                </a:ext>
              </a:extLst>
            </p:cNvPr>
            <p:cNvSpPr/>
            <p:nvPr/>
          </p:nvSpPr>
          <p:spPr>
            <a:xfrm>
              <a:off x="882266" y="2455954"/>
              <a:ext cx="332251" cy="417408"/>
            </a:xfrm>
            <a:prstGeom prst="up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6" name="Arrow: Down 15">
              <a:extLst>
                <a:ext uri="{FF2B5EF4-FFF2-40B4-BE49-F238E27FC236}">
                  <a16:creationId xmlns:a16="http://schemas.microsoft.com/office/drawing/2014/main" id="{B5190DCE-4112-4386-BADE-9C830CFCD603}"/>
                </a:ext>
              </a:extLst>
            </p:cNvPr>
            <p:cNvSpPr/>
            <p:nvPr/>
          </p:nvSpPr>
          <p:spPr>
            <a:xfrm>
              <a:off x="722518" y="3721394"/>
              <a:ext cx="332251" cy="458689"/>
            </a:xfrm>
            <a:prstGeom prst="down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</p:grpSp>
      <p:sp>
        <p:nvSpPr>
          <p:cNvPr id="17" name="Thought Bubble: Cloud 16">
            <a:extLst>
              <a:ext uri="{FF2B5EF4-FFF2-40B4-BE49-F238E27FC236}">
                <a16:creationId xmlns:a16="http://schemas.microsoft.com/office/drawing/2014/main" id="{E5CE36FC-61BB-4529-BF8B-2635A274B865}"/>
              </a:ext>
            </a:extLst>
          </p:cNvPr>
          <p:cNvSpPr/>
          <p:nvPr/>
        </p:nvSpPr>
        <p:spPr>
          <a:xfrm>
            <a:off x="3541942" y="2447327"/>
            <a:ext cx="5242601" cy="1681076"/>
          </a:xfrm>
          <a:prstGeom prst="cloudCallout">
            <a:avLst>
              <a:gd name="adj1" fmla="val 30272"/>
              <a:gd name="adj2" fmla="val 58232"/>
            </a:avLst>
          </a:prstGeom>
          <a:solidFill>
            <a:srgbClr val="CC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Sekarang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pelajari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topik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baru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Pemecahan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Masalah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Matematis</a:t>
            </a:r>
            <a:r>
              <a:rPr lang="en-US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(PMM)</a:t>
            </a:r>
            <a:endParaRPr lang="en-ID" sz="2400" dirty="0">
              <a:solidFill>
                <a:srgbClr val="00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6A87CC45-6300-4361-B469-9C1369351AED}"/>
              </a:ext>
            </a:extLst>
          </p:cNvPr>
          <p:cNvGrpSpPr/>
          <p:nvPr/>
        </p:nvGrpSpPr>
        <p:grpSpPr>
          <a:xfrm>
            <a:off x="2708031" y="4330454"/>
            <a:ext cx="6197880" cy="2027525"/>
            <a:chOff x="2708031" y="4330454"/>
            <a:chExt cx="6197880" cy="2027525"/>
          </a:xfrm>
        </p:grpSpPr>
        <p:sp>
          <p:nvSpPr>
            <p:cNvPr id="19" name="AutoShape 2">
              <a:extLst>
                <a:ext uri="{FF2B5EF4-FFF2-40B4-BE49-F238E27FC236}">
                  <a16:creationId xmlns:a16="http://schemas.microsoft.com/office/drawing/2014/main" id="{728C366A-9EA2-4C6E-A41B-8ACE70167E5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1630" y="4330454"/>
              <a:ext cx="4064281" cy="2027525"/>
            </a:xfrm>
            <a:prstGeom prst="wedgeRoundRectCallout">
              <a:avLst>
                <a:gd name="adj1" fmla="val -60704"/>
                <a:gd name="adj2" fmla="val -711"/>
                <a:gd name="adj3" fmla="val 16667"/>
              </a:avLst>
            </a:prstGeom>
            <a:solidFill>
              <a:srgbClr val="99FFCC"/>
            </a:solidFill>
            <a:ln w="19050">
              <a:solidFill>
                <a:srgbClr val="008000"/>
              </a:solidFill>
              <a:miter lim="800000"/>
              <a:headEnd/>
              <a:tailEnd/>
            </a:ln>
          </p:spPr>
          <p:txBody>
            <a:bodyPr/>
            <a:lstStyle/>
            <a:p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 </a:t>
              </a:r>
              <a:r>
                <a:rPr lang="en-US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pelajari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satu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buku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sumber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MK </a:t>
              </a:r>
              <a:r>
                <a:rPr lang="en-US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sumber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lainnya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Kemudian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rangkum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pentingnya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indikator</a:t>
              </a:r>
              <a:r>
                <a:rPr lang="en-US" sz="2400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PMM</a:t>
              </a:r>
              <a:endParaRPr lang="en-ID" sz="24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0" name="Picture 19">
              <a:extLst>
                <a:ext uri="{FF2B5EF4-FFF2-40B4-BE49-F238E27FC236}">
                  <a16:creationId xmlns:a16="http://schemas.microsoft.com/office/drawing/2014/main" id="{271DBCEB-A480-4BA1-BFC4-AF73B8653E2E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708031" y="4362542"/>
              <a:ext cx="1693891" cy="196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278710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>
            <a:extLst>
              <a:ext uri="{FF2B5EF4-FFF2-40B4-BE49-F238E27FC236}">
                <a16:creationId xmlns:a16="http://schemas.microsoft.com/office/drawing/2014/main" id="{E892159E-C452-4B0E-8541-F4C540118123}"/>
              </a:ext>
            </a:extLst>
          </p:cNvPr>
          <p:cNvGrpSpPr/>
          <p:nvPr/>
        </p:nvGrpSpPr>
        <p:grpSpPr>
          <a:xfrm>
            <a:off x="359662" y="580648"/>
            <a:ext cx="8280246" cy="2570605"/>
            <a:chOff x="359662" y="580648"/>
            <a:chExt cx="8280246" cy="2570605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F3349F84-0C9A-4935-AF4D-F22C03FB494C}"/>
                </a:ext>
              </a:extLst>
            </p:cNvPr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59662" y="613836"/>
              <a:ext cx="1797764" cy="1650699"/>
            </a:xfrm>
            <a:prstGeom prst="rect">
              <a:avLst/>
            </a:prstGeom>
            <a:ln>
              <a:solidFill>
                <a:srgbClr val="FF0000"/>
              </a:solidFill>
            </a:ln>
          </p:spPr>
        </p:pic>
        <p:sp>
          <p:nvSpPr>
            <p:cNvPr id="13" name="Speech Bubble: Rectangle with Corners Rounded 12">
              <a:extLst>
                <a:ext uri="{FF2B5EF4-FFF2-40B4-BE49-F238E27FC236}">
                  <a16:creationId xmlns:a16="http://schemas.microsoft.com/office/drawing/2014/main" id="{26E0C743-9907-4AE3-9BEF-66A4C779E993}"/>
                </a:ext>
              </a:extLst>
            </p:cNvPr>
            <p:cNvSpPr/>
            <p:nvPr/>
          </p:nvSpPr>
          <p:spPr>
            <a:xfrm>
              <a:off x="2391508" y="580648"/>
              <a:ext cx="6248400" cy="2570605"/>
            </a:xfrm>
            <a:prstGeom prst="wedgeRoundRectCallout">
              <a:avLst>
                <a:gd name="adj1" fmla="val -40918"/>
                <a:gd name="adj2" fmla="val 56688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Muncul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beberapa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pertanyaan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</a:p>
            <a:p>
              <a:pPr marL="446088" indent="-446088">
                <a:buAutoNum type="arabicPeriod"/>
              </a:pP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Apa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dimaksud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dengan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Pemecahan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Masalah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  <a:p>
              <a:pPr marL="446088" indent="-446088">
                <a:buAutoNum type="arabicPeriod"/>
              </a:pP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Mengapa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(PMM)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penting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dikuasai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siswa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 </a:t>
              </a:r>
            </a:p>
            <a:p>
              <a:pPr marL="446088" indent="-446088">
                <a:buAutoNum type="arabicPeriod"/>
              </a:pP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Apa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langkah-langkah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PMM? </a:t>
              </a:r>
            </a:p>
            <a:p>
              <a:pPr marL="446088" indent="-446088"/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4.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Apakah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PMM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tergolong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LOT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atau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HOT?</a:t>
              </a:r>
              <a:endParaRPr lang="en-ID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US" sz="2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215CEB18-25FD-4ADA-A61B-4B8123DE265E}"/>
              </a:ext>
            </a:extLst>
          </p:cNvPr>
          <p:cNvGrpSpPr/>
          <p:nvPr/>
        </p:nvGrpSpPr>
        <p:grpSpPr>
          <a:xfrm>
            <a:off x="359662" y="2618608"/>
            <a:ext cx="8348476" cy="4105065"/>
            <a:chOff x="359662" y="2606885"/>
            <a:chExt cx="8348476" cy="4105065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C1451FBE-5E06-4A0F-BDFB-8BA301C11EB7}"/>
                </a:ext>
              </a:extLst>
            </p:cNvPr>
            <p:cNvSpPr txBox="1"/>
            <p:nvPr/>
          </p:nvSpPr>
          <p:spPr>
            <a:xfrm>
              <a:off x="2459738" y="3429000"/>
              <a:ext cx="6248400" cy="3282950"/>
            </a:xfrm>
            <a:prstGeom prst="rect">
              <a:avLst/>
            </a:prstGeom>
            <a:solidFill>
              <a:srgbClr val="CCFFFF"/>
            </a:solidFill>
            <a:ln>
              <a:solidFill>
                <a:srgbClr val="0070C0"/>
              </a:solidFill>
            </a:ln>
          </p:spPr>
          <p:txBody>
            <a:bodyPr wrap="square" rtlCol="0">
              <a:sp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Ini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jawaban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kami:</a:t>
              </a:r>
            </a:p>
            <a:p>
              <a:pPr marL="342900" indent="-342900">
                <a:lnSpc>
                  <a:spcPct val="115000"/>
                </a:lnSpc>
                <a:spcAft>
                  <a:spcPts val="1000"/>
                </a:spcAft>
                <a:buAutoNum type="arabicPeriod"/>
              </a:pPr>
              <a:r>
                <a:rPr lang="en-US" sz="2400" kern="100" dirty="0" err="1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P</a:t>
              </a:r>
              <a:r>
                <a:rPr lang="en-US" sz="2400" kern="1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engertian</a:t>
              </a:r>
              <a:r>
                <a:rPr lang="en-US" sz="24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 PMM </a:t>
              </a:r>
              <a:r>
                <a:rPr lang="en-US" sz="2400" kern="1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dari</a:t>
              </a:r>
              <a:r>
                <a:rPr lang="en-US" sz="24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beberapa</a:t>
              </a:r>
              <a:r>
                <a:rPr lang="en-US" sz="24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pakar</a:t>
              </a:r>
              <a:r>
                <a:rPr lang="en-US" sz="24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</a:rPr>
                <a:t>.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400" kern="1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endParaRPr>
            </a:p>
            <a:p>
              <a:pPr marL="342900" indent="-342900">
                <a:lnSpc>
                  <a:spcPct val="115000"/>
                </a:lnSpc>
                <a:spcAft>
                  <a:spcPts val="1000"/>
                </a:spcAft>
                <a:buAutoNum type="arabicPeriod"/>
              </a:pPr>
              <a:r>
                <a:rPr lang="en-US" sz="2400" kern="100" dirty="0" err="1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Alasan</a:t>
              </a:r>
              <a:r>
                <a:rPr lang="en-US" sz="2400" kern="100" dirty="0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pentingnya</a:t>
              </a:r>
              <a:r>
                <a:rPr lang="en-US" sz="2400" kern="100" dirty="0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penguasaan</a:t>
              </a:r>
              <a:r>
                <a:rPr lang="en-US" sz="2400" kern="100" dirty="0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 PMM oleh </a:t>
              </a:r>
              <a:r>
                <a:rPr lang="en-US" sz="2400" kern="100" dirty="0" err="1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</a:rPr>
                <a:t>siswa</a:t>
              </a:r>
              <a:endParaRPr lang="en-US" sz="2400" kern="100" dirty="0">
                <a:solidFill>
                  <a:srgbClr val="0033CC"/>
                </a:solidFill>
                <a:latin typeface="Arial" panose="020B0604020202020204" pitchFamily="34" charset="0"/>
                <a:ea typeface="SimSun" panose="02010600030101010101" pitchFamily="2" charset="-122"/>
              </a:endParaRPr>
            </a:p>
            <a:p>
              <a:endParaRPr lang="en-ID" dirty="0"/>
            </a:p>
            <a:p>
              <a:endParaRPr lang="en-ID" dirty="0"/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818784A1-8B08-4E9E-9DDA-72F0A4AB31AE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31"/>
            <a:stretch/>
          </p:blipFill>
          <p:spPr bwMode="auto">
            <a:xfrm>
              <a:off x="359662" y="2606885"/>
              <a:ext cx="1855658" cy="1644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4119FAF-9158-4F23-A2CE-96386FFC4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7691" y="4622352"/>
              <a:ext cx="1689735" cy="1726013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66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263961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>
            <a:extLst>
              <a:ext uri="{FF2B5EF4-FFF2-40B4-BE49-F238E27FC236}">
                <a16:creationId xmlns:a16="http://schemas.microsoft.com/office/drawing/2014/main" id="{A774655B-4FDD-465A-80C8-8B8F974432A1}"/>
              </a:ext>
            </a:extLst>
          </p:cNvPr>
          <p:cNvGrpSpPr/>
          <p:nvPr/>
        </p:nvGrpSpPr>
        <p:grpSpPr>
          <a:xfrm>
            <a:off x="494096" y="365210"/>
            <a:ext cx="8162430" cy="1870575"/>
            <a:chOff x="576758" y="364231"/>
            <a:chExt cx="8162430" cy="18705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482083F0-DB50-428A-9913-AE578B98FE63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31"/>
            <a:stretch/>
          </p:blipFill>
          <p:spPr bwMode="auto">
            <a:xfrm>
              <a:off x="576758" y="590576"/>
              <a:ext cx="2074400" cy="1644230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3" name="Rounded Rectangular Callout 13">
              <a:extLst>
                <a:ext uri="{FF2B5EF4-FFF2-40B4-BE49-F238E27FC236}">
                  <a16:creationId xmlns:a16="http://schemas.microsoft.com/office/drawing/2014/main" id="{C87B3B58-623A-4517-895B-83E94335ACAA}"/>
                </a:ext>
              </a:extLst>
            </p:cNvPr>
            <p:cNvSpPr/>
            <p:nvPr/>
          </p:nvSpPr>
          <p:spPr>
            <a:xfrm>
              <a:off x="2895600" y="364231"/>
              <a:ext cx="5843588" cy="1870575"/>
            </a:xfrm>
            <a:prstGeom prst="wedgeRoundRectCallout">
              <a:avLst>
                <a:gd name="adj1" fmla="val 4355"/>
                <a:gd name="adj2" fmla="val 66033"/>
                <a:gd name="adj3" fmla="val 16667"/>
              </a:avLst>
            </a:prstGeom>
            <a:solidFill>
              <a:srgbClr val="FFCCFF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endParaRPr lang="id-ID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id-ID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cermati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pendapat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Polya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“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Pemecahan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masalah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adalah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usaha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mencari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jalan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keluar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suatu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masalah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tidak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mudah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diselesaikan</a:t>
              </a:r>
              <a:r>
                <a:rPr lang="en-US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”. </a:t>
              </a:r>
              <a:endParaRPr lang="en-ID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id-ID" sz="2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id-ID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id-ID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640AC635-14CE-4F2D-8F77-3C4AC12B6518}"/>
              </a:ext>
            </a:extLst>
          </p:cNvPr>
          <p:cNvGrpSpPr/>
          <p:nvPr/>
        </p:nvGrpSpPr>
        <p:grpSpPr>
          <a:xfrm>
            <a:off x="455428" y="2348957"/>
            <a:ext cx="8201098" cy="1644230"/>
            <a:chOff x="455428" y="2348957"/>
            <a:chExt cx="8201098" cy="1644230"/>
          </a:xfrm>
        </p:grpSpPr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6B5080AB-3F3C-4CA0-B2FD-02EE12011A18}"/>
                </a:ext>
              </a:extLst>
            </p:cNvPr>
            <p:cNvSpPr/>
            <p:nvPr/>
          </p:nvSpPr>
          <p:spPr>
            <a:xfrm>
              <a:off x="455428" y="2348957"/>
              <a:ext cx="4995803" cy="1644230"/>
            </a:xfrm>
            <a:prstGeom prst="wedgeRoundRectCallout">
              <a:avLst>
                <a:gd name="adj1" fmla="val -38894"/>
                <a:gd name="adj2" fmla="val 82195"/>
                <a:gd name="adj3" fmla="val 16667"/>
              </a:avLst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Kalau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begitu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soal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rutin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sederhana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dan LOW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bukan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PMM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ya?Jadi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PMM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pasti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tergolong</a:t>
              </a:r>
              <a:r>
                <a:rPr lang="en-US" sz="24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pada 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HOT </a:t>
              </a:r>
              <a:r>
                <a:rPr lang="en-US" sz="24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matematis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</a:t>
              </a:r>
            </a:p>
            <a:p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sp>
          <p:nvSpPr>
            <p:cNvPr id="3" name="Thought Bubble: Cloud 2">
              <a:extLst>
                <a:ext uri="{FF2B5EF4-FFF2-40B4-BE49-F238E27FC236}">
                  <a16:creationId xmlns:a16="http://schemas.microsoft.com/office/drawing/2014/main" id="{DB90F240-AEF0-48BA-AE49-DDA9529A356D}"/>
                </a:ext>
              </a:extLst>
            </p:cNvPr>
            <p:cNvSpPr/>
            <p:nvPr/>
          </p:nvSpPr>
          <p:spPr>
            <a:xfrm>
              <a:off x="5843588" y="2588167"/>
              <a:ext cx="2812938" cy="972781"/>
            </a:xfrm>
            <a:prstGeom prst="cloudCallout">
              <a:avLst>
                <a:gd name="adj1" fmla="val -22311"/>
                <a:gd name="adj2" fmla="val 81422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Benarkah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  <a:endParaRPr lang="en-ID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C14A9225-AFF1-4166-93FF-C3F8C5AA1D82}"/>
              </a:ext>
            </a:extLst>
          </p:cNvPr>
          <p:cNvGrpSpPr/>
          <p:nvPr/>
        </p:nvGrpSpPr>
        <p:grpSpPr>
          <a:xfrm>
            <a:off x="343751" y="3942118"/>
            <a:ext cx="8481472" cy="2693802"/>
            <a:chOff x="343751" y="3942118"/>
            <a:chExt cx="8481472" cy="2693802"/>
          </a:xfrm>
        </p:grpSpPr>
        <p:pic>
          <p:nvPicPr>
            <p:cNvPr id="7" name="Picture 6" descr="Gambar terkait">
              <a:extLst>
                <a:ext uri="{FF2B5EF4-FFF2-40B4-BE49-F238E27FC236}">
                  <a16:creationId xmlns:a16="http://schemas.microsoft.com/office/drawing/2014/main" id="{22D5D805-30E9-4E46-8708-DA5E2EED80A2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92318" y="5214848"/>
              <a:ext cx="1754514" cy="13584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" name="Flowchart: Alternate Process 3">
              <a:extLst>
                <a:ext uri="{FF2B5EF4-FFF2-40B4-BE49-F238E27FC236}">
                  <a16:creationId xmlns:a16="http://schemas.microsoft.com/office/drawing/2014/main" id="{765A1B20-9289-4824-841F-FB4937DACE89}"/>
                </a:ext>
              </a:extLst>
            </p:cNvPr>
            <p:cNvSpPr/>
            <p:nvPr/>
          </p:nvSpPr>
          <p:spPr>
            <a:xfrm>
              <a:off x="4897170" y="3942118"/>
              <a:ext cx="3928053" cy="2693802"/>
            </a:xfrm>
            <a:prstGeom prst="flowChartAlternateProcess">
              <a:avLst/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Nah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teman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tulis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penjelasan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4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sini</a:t>
              </a:r>
              <a:r>
                <a:rPr lang="en-US" sz="24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endParaRPr lang="en-US" sz="24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6" name="Thought Bubble: Cloud 5">
              <a:extLst>
                <a:ext uri="{FF2B5EF4-FFF2-40B4-BE49-F238E27FC236}">
                  <a16:creationId xmlns:a16="http://schemas.microsoft.com/office/drawing/2014/main" id="{51FA7AE3-54EA-46E6-8754-BF0193472340}"/>
                </a:ext>
              </a:extLst>
            </p:cNvPr>
            <p:cNvSpPr/>
            <p:nvPr/>
          </p:nvSpPr>
          <p:spPr>
            <a:xfrm>
              <a:off x="2158594" y="3993187"/>
              <a:ext cx="2620029" cy="1200605"/>
            </a:xfrm>
            <a:prstGeom prst="cloudCallout">
              <a:avLst>
                <a:gd name="adj1" fmla="val 48520"/>
                <a:gd name="adj2" fmla="val 5319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Ayo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simpulkan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! </a:t>
              </a:r>
              <a:endParaRPr lang="en-ID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Gambar 42">
              <a:extLst>
                <a:ext uri="{FF2B5EF4-FFF2-40B4-BE49-F238E27FC236}">
                  <a16:creationId xmlns:a16="http://schemas.microsoft.com/office/drawing/2014/main" id="{6F5D5C9C-0FE8-4361-A023-9898CE87351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5"/>
            <a:stretch>
              <a:fillRect/>
            </a:stretch>
          </p:blipFill>
          <p:spPr bwMode="auto">
            <a:xfrm>
              <a:off x="343751" y="4660233"/>
              <a:ext cx="987993" cy="1913590"/>
            </a:xfrm>
            <a:prstGeom prst="rect">
              <a:avLst/>
            </a:prstGeom>
            <a:solidFill>
              <a:srgbClr val="FFCCFF"/>
            </a:solidFill>
          </p:spPr>
        </p:pic>
        <p:sp>
          <p:nvSpPr>
            <p:cNvPr id="17" name="Kotak Teks 43">
              <a:extLst>
                <a:ext uri="{FF2B5EF4-FFF2-40B4-BE49-F238E27FC236}">
                  <a16:creationId xmlns:a16="http://schemas.microsoft.com/office/drawing/2014/main" id="{86471D7D-6180-4EF5-BF0B-7F177069DD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24558" y="4635526"/>
              <a:ext cx="715489" cy="1913589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SEMANGAT !!!</a:t>
              </a:r>
              <a:endParaRPr lang="en-ID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430442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peech Bubble: Rectangle with Corners Rounded 11">
            <a:extLst>
              <a:ext uri="{FF2B5EF4-FFF2-40B4-BE49-F238E27FC236}">
                <a16:creationId xmlns:a16="http://schemas.microsoft.com/office/drawing/2014/main" id="{6D25CE70-8869-4426-82DB-528155D1F8FE}"/>
              </a:ext>
            </a:extLst>
          </p:cNvPr>
          <p:cNvSpPr/>
          <p:nvPr/>
        </p:nvSpPr>
        <p:spPr>
          <a:xfrm>
            <a:off x="160581" y="3798248"/>
            <a:ext cx="4299490" cy="1924020"/>
          </a:xfrm>
          <a:prstGeom prst="wedgeRoundRectCallout">
            <a:avLst>
              <a:gd name="adj1" fmla="val 48562"/>
              <a:gd name="adj2" fmla="val -68588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400" dirty="0">
              <a:solidFill>
                <a:srgbClr val="0066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err="1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Misalkan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satu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soal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hanya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langkah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pertama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matematika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itu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sudah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PMM?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  <a:p>
            <a:pPr algn="ctr"/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en-ID" sz="20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Speech Bubble: Rectangle with Corners Rounded 14">
            <a:extLst>
              <a:ext uri="{FF2B5EF4-FFF2-40B4-BE49-F238E27FC236}">
                <a16:creationId xmlns:a16="http://schemas.microsoft.com/office/drawing/2014/main" id="{9F6291B0-F22A-4533-887B-CAB4FD742DF0}"/>
              </a:ext>
            </a:extLst>
          </p:cNvPr>
          <p:cNvSpPr/>
          <p:nvPr/>
        </p:nvSpPr>
        <p:spPr>
          <a:xfrm>
            <a:off x="4572000" y="3166609"/>
            <a:ext cx="4255628" cy="3187299"/>
          </a:xfrm>
          <a:prstGeom prst="wedgeRoundRectCallout">
            <a:avLst>
              <a:gd name="adj1" fmla="val -49461"/>
              <a:gd name="adj2" fmla="val 59828"/>
              <a:gd name="adj3" fmla="val 16667"/>
            </a:avLst>
          </a:prstGeom>
          <a:solidFill>
            <a:srgbClr val="CCCCFF"/>
          </a:solidFill>
          <a:ln>
            <a:solidFill>
              <a:srgbClr val="66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1000"/>
              </a:spcAft>
            </a:pPr>
            <a:endParaRPr lang="en-US" sz="2400" dirty="0">
              <a:solidFill>
                <a:srgbClr val="66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en-US" sz="2400" dirty="0">
              <a:solidFill>
                <a:srgbClr val="66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Nah,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kalau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baru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mengiden-tikasi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kecukupan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data dan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membuat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model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-tika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saja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belum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sampai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menyelesaikan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Jadi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tugas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tersebut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bukan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PMM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Jadi 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PMM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harus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memuat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ke-4 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langkahnya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spcAft>
                <a:spcPts val="1000"/>
              </a:spcAft>
            </a:pPr>
            <a:endParaRPr lang="en-ID" sz="2000" dirty="0"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52116EAD-E03F-4B18-981A-CC1BA0EE60D4}"/>
              </a:ext>
            </a:extLst>
          </p:cNvPr>
          <p:cNvGrpSpPr/>
          <p:nvPr/>
        </p:nvGrpSpPr>
        <p:grpSpPr>
          <a:xfrm>
            <a:off x="316372" y="361390"/>
            <a:ext cx="8511256" cy="3301192"/>
            <a:chOff x="316372" y="361390"/>
            <a:chExt cx="8511256" cy="3301192"/>
          </a:xfrm>
        </p:grpSpPr>
        <p:sp>
          <p:nvSpPr>
            <p:cNvPr id="9" name="Speech Bubble: Rectangle with Corners Rounded 8">
              <a:extLst>
                <a:ext uri="{FF2B5EF4-FFF2-40B4-BE49-F238E27FC236}">
                  <a16:creationId xmlns:a16="http://schemas.microsoft.com/office/drawing/2014/main" id="{78D430A7-D89A-44CC-BEFF-39319F5E0C63}"/>
                </a:ext>
              </a:extLst>
            </p:cNvPr>
            <p:cNvSpPr/>
            <p:nvPr/>
          </p:nvSpPr>
          <p:spPr>
            <a:xfrm>
              <a:off x="2063262" y="361390"/>
              <a:ext cx="6764366" cy="2588401"/>
            </a:xfrm>
            <a:prstGeom prst="wedgeRoundRectCallout">
              <a:avLst>
                <a:gd name="adj1" fmla="val -45306"/>
                <a:gd name="adj2" fmla="val 62705"/>
                <a:gd name="adj3" fmla="val 16667"/>
              </a:avLst>
            </a:prstGeom>
            <a:solidFill>
              <a:srgbClr val="CCE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ID" sz="24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ID" sz="2400" b="1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Selanjutnya</a:t>
              </a:r>
              <a:r>
                <a:rPr lang="en-ID" sz="2400" b="1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ID" sz="2400" b="1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Polya</a:t>
              </a:r>
              <a:r>
                <a:rPr lang="en-ID" sz="2400" b="1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ID" sz="2400" b="1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mengemukakan</a:t>
              </a:r>
              <a:endParaRPr lang="en-ID" sz="2400" b="1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</a:t>
              </a:r>
              <a:r>
                <a:rPr lang="id-ID" sz="24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angkah-Langkah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PMM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sebagai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berikut</a:t>
              </a:r>
              <a:r>
                <a:rPr lang="id-ID" sz="24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</a:t>
              </a:r>
              <a:endParaRPr lang="en-ID" sz="24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360363" lvl="2" indent="-360363">
                <a:buFont typeface="+mj-lt"/>
                <a:buAutoNum type="alphaLcPeriod"/>
                <a:tabLst>
                  <a:tab pos="1530350" algn="l"/>
                </a:tabLst>
              </a:pPr>
              <a:r>
                <a:rPr lang="fi-FI" sz="2400" kern="1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Mengidentifikasi data diketahui, ditanyakan dan memeriksa kecukupannya</a:t>
              </a:r>
              <a:endParaRPr lang="en-ID" sz="2400" kern="1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265113" lvl="2" indent="-265113">
                <a:buFont typeface="+mj-lt"/>
                <a:buAutoNum type="alphaLcPeriod"/>
                <a:tabLst>
                  <a:tab pos="5557838" algn="l"/>
                </a:tabLst>
              </a:pPr>
              <a:r>
                <a:rPr lang="fi-FI" sz="24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Membuat model matematis dari masalah</a:t>
              </a:r>
              <a:endParaRPr lang="en-ID" sz="24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lvl="2" indent="-228600">
                <a:buFont typeface="+mj-lt"/>
                <a:buAutoNum type="alphaLcPeriod"/>
                <a:tabLst>
                  <a:tab pos="1530350" algn="l"/>
                </a:tabLst>
              </a:pPr>
              <a:r>
                <a:rPr lang="fi-FI" sz="24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Menyelesaikan model matematika</a:t>
              </a:r>
              <a:endParaRPr lang="en-ID" sz="24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marL="0" lvl="2" indent="-228600">
                <a:buFont typeface="+mj-lt"/>
                <a:buAutoNum type="alphaLcPeriod"/>
                <a:tabLst>
                  <a:tab pos="1530350" algn="l"/>
                </a:tabLst>
              </a:pPr>
              <a:r>
                <a:rPr lang="fi-FI" sz="24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Memeriksa kebenaran hasil atau jawaba</a:t>
              </a:r>
              <a:r>
                <a:rPr lang="fi-FI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</a:t>
              </a:r>
              <a:endPara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ID" sz="20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3FC09823-B7F0-47A7-A92E-BF478362CE39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921" r="5959" b="19703"/>
            <a:stretch/>
          </p:blipFill>
          <p:spPr bwMode="auto">
            <a:xfrm>
              <a:off x="316372" y="361390"/>
              <a:ext cx="1477257" cy="1518774"/>
            </a:xfrm>
            <a:prstGeom prst="rect">
              <a:avLst/>
            </a:prstGeom>
            <a:ln>
              <a:solidFill>
                <a:srgbClr val="0033CC"/>
              </a:solidFill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3" descr="Gambar terkait">
              <a:extLst>
                <a:ext uri="{FF2B5EF4-FFF2-40B4-BE49-F238E27FC236}">
                  <a16:creationId xmlns:a16="http://schemas.microsoft.com/office/drawing/2014/main" id="{FB694597-8F16-4E01-8B6B-44DF9E3C40D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9376"/>
            <a:stretch>
              <a:fillRect/>
            </a:stretch>
          </p:blipFill>
          <p:spPr bwMode="auto">
            <a:xfrm>
              <a:off x="316372" y="2049755"/>
              <a:ext cx="1600067" cy="161282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7BA3F0F9-2C12-4420-A83E-E44BF479F3CE}"/>
              </a:ext>
            </a:extLst>
          </p:cNvPr>
          <p:cNvSpPr/>
          <p:nvPr/>
        </p:nvSpPr>
        <p:spPr>
          <a:xfrm>
            <a:off x="316372" y="5758228"/>
            <a:ext cx="4143699" cy="812497"/>
          </a:xfrm>
          <a:prstGeom prst="wedgeRoundRectCallout">
            <a:avLst>
              <a:gd name="adj1" fmla="val 36432"/>
              <a:gd name="adj2" fmla="val 68271"/>
              <a:gd name="adj3" fmla="val 16667"/>
            </a:avLst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Mari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cermati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berikut</a:t>
            </a:r>
            <a:endParaRPr lang="en-ID" sz="2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144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5" grpId="0" animBg="1"/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id="{5A1C7075-1457-4FB7-BC5B-9E89FC5FA7E7}"/>
              </a:ext>
            </a:extLst>
          </p:cNvPr>
          <p:cNvGrpSpPr/>
          <p:nvPr/>
        </p:nvGrpSpPr>
        <p:grpSpPr>
          <a:xfrm>
            <a:off x="442832" y="3429000"/>
            <a:ext cx="8461014" cy="3236437"/>
            <a:chOff x="442832" y="3429000"/>
            <a:chExt cx="8461014" cy="3236437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4986F022-AA88-454D-93B7-463A66AA0194}"/>
                </a:ext>
              </a:extLst>
            </p:cNvPr>
            <p:cNvPicPr/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7431"/>
            <a:stretch/>
          </p:blipFill>
          <p:spPr bwMode="auto">
            <a:xfrm>
              <a:off x="5176316" y="3449257"/>
              <a:ext cx="1499400" cy="1505321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pic>
          <p:nvPicPr>
            <p:cNvPr id="14" name="Picture 13" descr="Hasil gambar untuk pasti bisa">
              <a:extLst>
                <a:ext uri="{FF2B5EF4-FFF2-40B4-BE49-F238E27FC236}">
                  <a16:creationId xmlns:a16="http://schemas.microsoft.com/office/drawing/2014/main" id="{5CEFF9BE-5C28-42CC-99C6-8046FD878CCD}"/>
                </a:ext>
              </a:extLst>
            </p:cNvPr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918737" y="3429000"/>
              <a:ext cx="1486474" cy="1505321"/>
            </a:xfrm>
            <a:prstGeom prst="rect">
              <a:avLst/>
            </a:prstGeom>
            <a:noFill/>
            <a:ln>
              <a:noFill/>
            </a:ln>
          </p:spPr>
        </p:pic>
        <p:grpSp>
          <p:nvGrpSpPr>
            <p:cNvPr id="11" name="Group 10">
              <a:extLst>
                <a:ext uri="{FF2B5EF4-FFF2-40B4-BE49-F238E27FC236}">
                  <a16:creationId xmlns:a16="http://schemas.microsoft.com/office/drawing/2014/main" id="{C4C5CC22-DF05-47EC-80F5-E948E5C01992}"/>
                </a:ext>
              </a:extLst>
            </p:cNvPr>
            <p:cNvGrpSpPr/>
            <p:nvPr/>
          </p:nvGrpSpPr>
          <p:grpSpPr>
            <a:xfrm>
              <a:off x="442832" y="3551080"/>
              <a:ext cx="4222891" cy="3114357"/>
              <a:chOff x="670828" y="3321843"/>
              <a:chExt cx="4471784" cy="2303700"/>
            </a:xfrm>
          </p:grpSpPr>
          <p:sp>
            <p:nvSpPr>
              <p:cNvPr id="5" name="Double Wave 4">
                <a:extLst>
                  <a:ext uri="{FF2B5EF4-FFF2-40B4-BE49-F238E27FC236}">
                    <a16:creationId xmlns:a16="http://schemas.microsoft.com/office/drawing/2014/main" id="{47FBB06F-B565-493A-9E97-1550DD74A654}"/>
                  </a:ext>
                </a:extLst>
              </p:cNvPr>
              <p:cNvSpPr/>
              <p:nvPr/>
            </p:nvSpPr>
            <p:spPr>
              <a:xfrm>
                <a:off x="670828" y="3321843"/>
                <a:ext cx="4471784" cy="2303700"/>
              </a:xfrm>
              <a:prstGeom prst="doubleWave">
                <a:avLst/>
              </a:prstGeom>
              <a:solidFill>
                <a:srgbClr val="CCCCFF"/>
              </a:solidFill>
              <a:ln>
                <a:solidFill>
                  <a:srgbClr val="9933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A2D68E4-17FD-44E3-A9B1-4CD8B89E72E8}"/>
                  </a:ext>
                </a:extLst>
              </p:cNvPr>
              <p:cNvSpPr txBox="1"/>
              <p:nvPr/>
            </p:nvSpPr>
            <p:spPr>
              <a:xfrm>
                <a:off x="813224" y="3544314"/>
                <a:ext cx="4186990" cy="3187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200" dirty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Nah, </a:t>
                </a:r>
                <a:r>
                  <a:rPr lang="en-US" sz="2200" dirty="0" err="1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ini</a:t>
                </a:r>
                <a:r>
                  <a:rPr lang="en-US" sz="2200" dirty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penyelesaian</a:t>
                </a:r>
                <a:r>
                  <a:rPr lang="en-US" sz="2200" dirty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kami:</a:t>
                </a:r>
                <a:endParaRPr lang="en-ID" sz="22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0" name="Speech Bubble: Rectangle with Corners Rounded 9">
              <a:extLst>
                <a:ext uri="{FF2B5EF4-FFF2-40B4-BE49-F238E27FC236}">
                  <a16:creationId xmlns:a16="http://schemas.microsoft.com/office/drawing/2014/main" id="{F06C1E6A-A847-4352-A3BA-CC47CD2EA167}"/>
                </a:ext>
              </a:extLst>
            </p:cNvPr>
            <p:cNvSpPr/>
            <p:nvPr/>
          </p:nvSpPr>
          <p:spPr>
            <a:xfrm>
              <a:off x="4829673" y="4974835"/>
              <a:ext cx="4074173" cy="1505321"/>
            </a:xfrm>
            <a:prstGeom prst="wedgeRoundRectCallout">
              <a:avLst>
                <a:gd name="adj1" fmla="val -44941"/>
                <a:gd name="adj2" fmla="val 76999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l"/>
              <a:endPara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GB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Coba</a:t>
              </a:r>
              <a:r>
                <a: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periksa</a:t>
              </a:r>
              <a:r>
                <a: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GB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benarkah</a:t>
              </a:r>
              <a:r>
                <a: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GB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bawah</a:t>
              </a:r>
              <a:r>
                <a: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GB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tergolong</a:t>
              </a:r>
              <a:r>
                <a: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pada PMM? </a:t>
              </a:r>
              <a:r>
                <a:rPr lang="en-GB" sz="24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Mengapa</a:t>
              </a:r>
              <a:r>
                <a:rPr lang="en-GB" sz="24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    </a:t>
              </a:r>
            </a:p>
            <a:p>
              <a:pPr algn="l"/>
              <a:endParaRPr lang="en-GB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GB" sz="18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</a:t>
              </a:r>
              <a:endParaRPr lang="en-ID" sz="1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E0EC20AE-9EEB-4A0E-8AFB-F92D5D305CA0}"/>
              </a:ext>
            </a:extLst>
          </p:cNvPr>
          <p:cNvGrpSpPr/>
          <p:nvPr/>
        </p:nvGrpSpPr>
        <p:grpSpPr>
          <a:xfrm>
            <a:off x="239516" y="314642"/>
            <a:ext cx="8810700" cy="3134615"/>
            <a:chOff x="239516" y="314642"/>
            <a:chExt cx="8810700" cy="3134615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55D3AE6C-2DD4-4EB0-8068-76B1C92F2820}"/>
                </a:ext>
              </a:extLst>
            </p:cNvPr>
            <p:cNvGrpSpPr/>
            <p:nvPr/>
          </p:nvGrpSpPr>
          <p:grpSpPr>
            <a:xfrm>
              <a:off x="1876363" y="314642"/>
              <a:ext cx="7173853" cy="3114358"/>
              <a:chOff x="1501224" y="449457"/>
              <a:chExt cx="7173853" cy="2616889"/>
            </a:xfrm>
          </p:grpSpPr>
          <p:sp>
            <p:nvSpPr>
              <p:cNvPr id="7" name="Flowchart: Stored Data 6">
                <a:extLst>
                  <a:ext uri="{FF2B5EF4-FFF2-40B4-BE49-F238E27FC236}">
                    <a16:creationId xmlns:a16="http://schemas.microsoft.com/office/drawing/2014/main" id="{D6C94828-128C-41A5-A1E0-80883FE52C2E}"/>
                  </a:ext>
                </a:extLst>
              </p:cNvPr>
              <p:cNvSpPr/>
              <p:nvPr/>
            </p:nvSpPr>
            <p:spPr>
              <a:xfrm rot="10800000">
                <a:off x="1501224" y="449458"/>
                <a:ext cx="7039441" cy="2616888"/>
              </a:xfrm>
              <a:prstGeom prst="flowChartOnlineStorage">
                <a:avLst/>
              </a:prstGeom>
              <a:gradFill flip="none" rotWithShape="1">
                <a:gsLst>
                  <a:gs pos="0">
                    <a:srgbClr val="92D050">
                      <a:tint val="66000"/>
                      <a:satMod val="160000"/>
                    </a:srgbClr>
                  </a:gs>
                  <a:gs pos="50000">
                    <a:srgbClr val="92D050">
                      <a:tint val="44500"/>
                      <a:satMod val="160000"/>
                    </a:srgbClr>
                  </a:gs>
                  <a:gs pos="100000">
                    <a:srgbClr val="92D050">
                      <a:tint val="23500"/>
                      <a:satMod val="160000"/>
                    </a:srgbClr>
                  </a:gs>
                </a:gsLst>
                <a:lin ang="5400000" scaled="1"/>
                <a:tileRect/>
              </a:gra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D0D96173-A77F-4A10-8C88-554E96C05AB4}"/>
                  </a:ext>
                </a:extLst>
              </p:cNvPr>
              <p:cNvSpPr txBox="1"/>
              <p:nvPr/>
            </p:nvSpPr>
            <p:spPr>
              <a:xfrm>
                <a:off x="2426677" y="449457"/>
                <a:ext cx="6248400" cy="256028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id-ID" sz="2400" dirty="0">
                    <a:solidFill>
                      <a:srgbClr val="0066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Lantai ruang kelas 7 berbentuk persegi panjang berukuran 9,5 m x 8 m akan dipasang keramik berukuran 30 cm x 30 cm. Satu dus keramik berisi 20 keping dan harganya Rp.40.000,00. Hitunglah biaya yang diperlukan untuk membeli keramik untuk menutupi lantai tersebut! Jelaskan cara menghitungny</a:t>
                </a:r>
                <a:r>
                  <a:rPr lang="id-ID" sz="2400" dirty="0">
                    <a:solidFill>
                      <a:srgbClr val="006600"/>
                    </a:solidFill>
                    <a:effectLst/>
                    <a:latin typeface="Arial" panose="020B060402020202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a! </a:t>
                </a:r>
                <a:endPara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9DB8338-1CFF-4D46-BBBE-1D4157281AE8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349" y="504093"/>
              <a:ext cx="2229282" cy="191086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416AC3EA-CA07-497A-AE59-62FC1D1DC991}"/>
                </a:ext>
              </a:extLst>
            </p:cNvPr>
            <p:cNvSpPr txBox="1"/>
            <p:nvPr/>
          </p:nvSpPr>
          <p:spPr>
            <a:xfrm>
              <a:off x="239516" y="2433594"/>
              <a:ext cx="2439208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rgbClr val="0033CC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Ujian Sidang Tesis Tahap I dari 3 Dosen Penguji</a:t>
              </a:r>
              <a:endParaRPr lang="en-ID" sz="2000" dirty="0">
                <a:solidFill>
                  <a:srgbClr val="0033CC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06243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5">
            <a:extLst>
              <a:ext uri="{FF2B5EF4-FFF2-40B4-BE49-F238E27FC236}">
                <a16:creationId xmlns:a16="http://schemas.microsoft.com/office/drawing/2014/main" id="{ADF5ED62-B808-41F0-B9F2-A782E1CE49FA}"/>
              </a:ext>
            </a:extLst>
          </p:cNvPr>
          <p:cNvSpPr txBox="1">
            <a:spLocks/>
          </p:cNvSpPr>
          <p:nvPr/>
        </p:nvSpPr>
        <p:spPr>
          <a:xfrm>
            <a:off x="2627783" y="595767"/>
            <a:ext cx="6172583" cy="4105187"/>
          </a:xfrm>
          <a:prstGeom prst="wedgeRoundRectCallout">
            <a:avLst>
              <a:gd name="adj1" fmla="val 3349"/>
              <a:gd name="adj2" fmla="val 59592"/>
              <a:gd name="adj3" fmla="val 16667"/>
            </a:avLst>
          </a:prstGeom>
          <a:solidFill>
            <a:srgbClr val="FFCCFF"/>
          </a:solidFill>
          <a:ln w="25400" cap="flat" cmpd="sng" algn="ctr">
            <a:solidFill>
              <a:srgbClr val="FF0000"/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id-ID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endParaRPr lang="id-ID" sz="24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br>
              <a:rPr lang="id-ID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id-ID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en-US" sz="29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>
              <a:tabLst>
                <a:tab pos="985838" algn="l"/>
              </a:tabLst>
            </a:pPr>
            <a:endParaRPr lang="en-GB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985838" algn="l"/>
              </a:tabLst>
            </a:pPr>
            <a:endParaRPr lang="en-GB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985838" algn="l"/>
              </a:tabLst>
            </a:pPr>
            <a:endParaRPr lang="en-GB" sz="9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985838" algn="l"/>
              </a:tabLst>
            </a:pP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Suatu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akan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membentuk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Tim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kontes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kepemimpinan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SMA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Terdaftar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ada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kelas-10, 5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kelas-11, dan 6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kelas-12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berkompetisi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Tim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terdiri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seorang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seorang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wakil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seorang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sekretaris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Tingkat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wakil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dan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wakil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ketua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lebih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tinggi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tingkat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sekretaris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Berapa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banyak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dapat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disusun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Jawablah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pertanyaan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tersebut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.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cara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berbeda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bandingkan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9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hasilnya</a:t>
            </a:r>
            <a:r>
              <a:rPr lang="en-GB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l">
              <a:tabLst>
                <a:tab pos="985838" algn="l"/>
              </a:tabLst>
            </a:pPr>
            <a:endParaRPr lang="en-GB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985838" algn="l"/>
              </a:tabLst>
            </a:pPr>
            <a:endParaRPr lang="en-GB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985838" algn="l"/>
              </a:tabLst>
            </a:pPr>
            <a:endParaRPr lang="en-ID" sz="80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>
              <a:tabLst>
                <a:tab pos="985838" algn="l"/>
              </a:tabLst>
            </a:pPr>
            <a:r>
              <a:rPr lang="en-US" sz="8000" dirty="0">
                <a:latin typeface="Arial" panose="020B0604020202020204" pitchFamily="34" charset="0"/>
                <a:cs typeface="Arial" panose="020B0604020202020204" pitchFamily="34" charset="0"/>
              </a:rPr>
              <a:t> </a:t>
            </a:r>
            <a:endParaRPr lang="en-ID" sz="8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br>
              <a: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endParaRPr lang="en-US" sz="8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endParaRPr lang="en-US" sz="8000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l"/>
            <a:br>
              <a:rPr lang="en-US" sz="80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200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2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br>
              <a: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</a:br>
            <a:r>
              <a:rPr lang="id-ID" sz="2900" dirty="0">
                <a:latin typeface="Arial" pitchFamily="34" charset="0"/>
                <a:cs typeface="Arial" pitchFamily="34" charset="0"/>
              </a:rPr>
              <a:t> </a:t>
            </a:r>
            <a:br>
              <a:rPr lang="id-ID" sz="2900" dirty="0">
                <a:latin typeface="Arial" pitchFamily="34" charset="0"/>
                <a:cs typeface="Arial" pitchFamily="34" charset="0"/>
              </a:rPr>
            </a:br>
            <a:br>
              <a:rPr lang="id-ID" sz="2400" dirty="0">
                <a:latin typeface="Arial" pitchFamily="34" charset="0"/>
                <a:cs typeface="Arial" pitchFamily="34" charset="0"/>
              </a:rPr>
            </a:br>
            <a:br>
              <a:rPr lang="id-ID" sz="2400" dirty="0">
                <a:latin typeface="Arial" pitchFamily="34" charset="0"/>
                <a:cs typeface="Arial" pitchFamily="34" charset="0"/>
              </a:rPr>
            </a:br>
            <a:endParaRPr lang="id-ID" sz="2400" dirty="0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84A90C90-8470-477B-AC80-813C9A247BEE}"/>
              </a:ext>
            </a:extLst>
          </p:cNvPr>
          <p:cNvGrpSpPr/>
          <p:nvPr/>
        </p:nvGrpSpPr>
        <p:grpSpPr>
          <a:xfrm>
            <a:off x="277379" y="4801094"/>
            <a:ext cx="8663943" cy="1655751"/>
            <a:chOff x="277379" y="4801094"/>
            <a:chExt cx="8663943" cy="1655751"/>
          </a:xfrm>
        </p:grpSpPr>
        <p:sp>
          <p:nvSpPr>
            <p:cNvPr id="5" name="Text Box 22">
              <a:extLst>
                <a:ext uri="{FF2B5EF4-FFF2-40B4-BE49-F238E27FC236}">
                  <a16:creationId xmlns:a16="http://schemas.microsoft.com/office/drawing/2014/main" id="{DCB210B4-5BAA-49BE-B26E-80E0FCC10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77379" y="4801094"/>
              <a:ext cx="4435298" cy="1616931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2700000" scaled="1"/>
              <a:tileRect/>
            </a:gradFill>
            <a:ln w="6350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r>
                <a:rPr kumimoji="0" lang="en-US" altLang="en-US" sz="2400" i="0" u="none" strike="noStrike" cap="none" normalizeH="0" baseline="0" dirty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Cara  </a:t>
              </a:r>
              <a:r>
                <a:rPr kumimoji="0" lang="en-US" altLang="en-US" sz="2400" i="0" u="none" strike="noStrike" cap="none" normalizeH="0" baseline="0" dirty="0" err="1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terbaik</a:t>
              </a:r>
              <a:r>
                <a:rPr kumimoji="0" lang="en-US" altLang="en-US" sz="2400" i="0" u="none" strike="noStrike" cap="none" normalizeH="0" baseline="0" dirty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i="0" u="none" strike="noStrike" cap="none" normalizeH="0" baseline="0" dirty="0" err="1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melawan</a:t>
              </a:r>
              <a:r>
                <a:rPr kumimoji="0" lang="en-US" altLang="en-US" sz="2400" i="0" u="none" strike="noStrike" cap="none" normalizeH="0" baseline="0" dirty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rasa </a:t>
              </a:r>
              <a:r>
                <a:rPr kumimoji="0" lang="en-US" altLang="en-US" sz="2400" i="0" u="none" strike="noStrike" cap="none" normalizeH="0" baseline="0" dirty="0" err="1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cemas</a:t>
              </a:r>
              <a:r>
                <a:rPr kumimoji="0" lang="en-US" altLang="en-US" sz="2400" i="0" u="none" strike="noStrike" cap="none" normalizeH="0" baseline="0" dirty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i="0" u="none" strike="noStrike" cap="none" normalizeH="0" baseline="0" dirty="0" err="1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adalah</a:t>
              </a:r>
              <a:r>
                <a:rPr kumimoji="0" lang="en-US" altLang="en-US" sz="2400" i="0" u="none" strike="noStrike" cap="none" normalizeH="0" baseline="0" dirty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i="0" u="none" strike="noStrike" cap="none" normalizeH="0" baseline="0" dirty="0" err="1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kumimoji="0" lang="en-US" altLang="en-US" sz="2400" i="0" u="none" strike="noStrike" cap="none" normalizeH="0" baseline="0" dirty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i="0" u="none" strike="noStrike" cap="none" normalizeH="0" baseline="0" dirty="0" err="1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mening-katkan</a:t>
              </a:r>
              <a:r>
                <a:rPr kumimoji="0" lang="en-US" altLang="en-US" sz="2400" i="0" u="none" strike="noStrike" cap="none" normalizeH="0" baseline="0" dirty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rasa </a:t>
              </a:r>
              <a:r>
                <a:rPr kumimoji="0" lang="en-US" altLang="en-US" sz="2400" i="0" u="none" strike="noStrike" cap="none" normalizeH="0" baseline="0" dirty="0" err="1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percaya</a:t>
              </a:r>
              <a:r>
                <a:rPr kumimoji="0" lang="en-US" altLang="en-US" sz="2400" i="0" u="none" strike="noStrike" cap="none" normalizeH="0" baseline="0" dirty="0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kumimoji="0" lang="en-US" altLang="en-US" sz="2400" i="0" u="none" strike="noStrike" cap="none" normalizeH="0" baseline="0" dirty="0" err="1">
                  <a:ln>
                    <a:noFill/>
                  </a:ln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diri</a:t>
              </a:r>
              <a:endParaRPr kumimoji="0" lang="en-US" altLang="en-US" sz="2400" i="0" u="none" strike="noStrike" cap="none" normalizeH="0" baseline="0" dirty="0">
                <a:ln>
                  <a:noFill/>
                </a:ln>
                <a:solidFill>
                  <a:srgbClr val="0066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en-US" altLang="en-US" sz="22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  <p:grpSp>
          <p:nvGrpSpPr>
            <p:cNvPr id="9" name="Group 8">
              <a:extLst>
                <a:ext uri="{FF2B5EF4-FFF2-40B4-BE49-F238E27FC236}">
                  <a16:creationId xmlns:a16="http://schemas.microsoft.com/office/drawing/2014/main" id="{D87D529C-1246-4643-B0C1-F606446FEAC5}"/>
                </a:ext>
              </a:extLst>
            </p:cNvPr>
            <p:cNvGrpSpPr/>
            <p:nvPr/>
          </p:nvGrpSpPr>
          <p:grpSpPr>
            <a:xfrm>
              <a:off x="4892015" y="5297233"/>
              <a:ext cx="2446631" cy="1159612"/>
              <a:chOff x="4431612" y="6071485"/>
              <a:chExt cx="2193680" cy="1159612"/>
            </a:xfrm>
          </p:grpSpPr>
          <p:sp>
            <p:nvSpPr>
              <p:cNvPr id="7" name="Wave 6">
                <a:extLst>
                  <a:ext uri="{FF2B5EF4-FFF2-40B4-BE49-F238E27FC236}">
                    <a16:creationId xmlns:a16="http://schemas.microsoft.com/office/drawing/2014/main" id="{F1FC0861-5498-4E26-8C05-29CC4C7AE5AB}"/>
                  </a:ext>
                </a:extLst>
              </p:cNvPr>
              <p:cNvSpPr/>
              <p:nvPr/>
            </p:nvSpPr>
            <p:spPr>
              <a:xfrm>
                <a:off x="4431612" y="6071485"/>
                <a:ext cx="2193680" cy="1159612"/>
              </a:xfrm>
              <a:prstGeom prst="wave">
                <a:avLst>
                  <a:gd name="adj1" fmla="val 12500"/>
                  <a:gd name="adj2" fmla="val 122"/>
                </a:avLst>
              </a:prstGeom>
              <a:solidFill>
                <a:srgbClr val="CCCCFF"/>
              </a:solidFill>
              <a:ln w="9525">
                <a:solidFill>
                  <a:srgbClr val="9900CC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2A4E41C-561B-465E-BF34-E586001F2233}"/>
                  </a:ext>
                </a:extLst>
              </p:cNvPr>
              <p:cNvSpPr txBox="1"/>
              <p:nvPr/>
            </p:nvSpPr>
            <p:spPr>
              <a:xfrm>
                <a:off x="4584140" y="6220104"/>
                <a:ext cx="1888626" cy="830997"/>
              </a:xfrm>
              <a:prstGeom prst="rect">
                <a:avLst/>
              </a:prstGeom>
              <a:noFill/>
              <a:ln w="9525"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Mari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kita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coba</a:t>
                </a:r>
                <a:r>
                  <a:rPr lang="en-US" sz="2400" dirty="0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66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selesaikan</a:t>
                </a:r>
                <a:endParaRPr lang="en-ID" sz="2400" dirty="0">
                  <a:solidFill>
                    <a:srgbClr val="660066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1" name="Picture 10" descr="Hasil gambar untuk pasti bisa">
              <a:extLst>
                <a:ext uri="{FF2B5EF4-FFF2-40B4-BE49-F238E27FC236}">
                  <a16:creationId xmlns:a16="http://schemas.microsoft.com/office/drawing/2014/main" id="{8AB986CC-2A7C-4CB7-BFFF-26B251BCEAD5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08762" y="5022002"/>
              <a:ext cx="1432560" cy="1384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200E4583-82E0-4A18-BEAF-442AFBE303DC}"/>
              </a:ext>
            </a:extLst>
          </p:cNvPr>
          <p:cNvGrpSpPr/>
          <p:nvPr/>
        </p:nvGrpSpPr>
        <p:grpSpPr>
          <a:xfrm>
            <a:off x="0" y="439974"/>
            <a:ext cx="2916116" cy="4520682"/>
            <a:chOff x="0" y="439974"/>
            <a:chExt cx="2916116" cy="4520682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162C2549-DFA0-4CDF-8018-580A2713E9C0}"/>
                </a:ext>
              </a:extLst>
            </p:cNvPr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277379" y="439974"/>
              <a:ext cx="2171065" cy="1555750"/>
            </a:xfrm>
            <a:prstGeom prst="rect">
              <a:avLst/>
            </a:prstGeom>
          </p:spPr>
        </p:pic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5601F47-535C-41E6-A9A3-2C83048CF857}"/>
                </a:ext>
              </a:extLst>
            </p:cNvPr>
            <p:cNvSpPr txBox="1"/>
            <p:nvPr/>
          </p:nvSpPr>
          <p:spPr>
            <a:xfrm>
              <a:off x="0" y="1815413"/>
              <a:ext cx="2916116" cy="92333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Rapat Kerja IMES-IndoMS dan Sejumlah Pengurus Periode 2017-2019</a:t>
              </a:r>
              <a:endParaRPr lang="en-ID" sz="3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65B464D7-A55F-4AB6-B2E4-1DF10E8A06D9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20764" y="2675671"/>
              <a:ext cx="1786255" cy="12414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8A188110-C4F6-48D3-A066-3943F52E0FC1}"/>
                </a:ext>
              </a:extLst>
            </p:cNvPr>
            <p:cNvSpPr txBox="1"/>
            <p:nvPr/>
          </p:nvSpPr>
          <p:spPr>
            <a:xfrm>
              <a:off x="103932" y="3760327"/>
              <a:ext cx="2523851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800" dirty="0">
                  <a:solidFill>
                    <a:srgbClr val="9900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Rektor, Ketua dan Anggota Senat </a:t>
              </a:r>
              <a:r>
                <a:rPr lang="en-US" sz="1800" dirty="0">
                  <a:solidFill>
                    <a:srgbClr val="9900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IKIP </a:t>
              </a:r>
              <a:r>
                <a:rPr lang="id-ID" sz="1800" dirty="0">
                  <a:solidFill>
                    <a:srgbClr val="9900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Sebelum Acara </a:t>
              </a:r>
              <a:r>
                <a:rPr lang="en-US" sz="1800" dirty="0" err="1">
                  <a:solidFill>
                    <a:srgbClr val="9900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Wisuda</a:t>
              </a:r>
              <a:endParaRPr lang="en-ID" sz="32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280601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>
            <a:extLst>
              <a:ext uri="{FF2B5EF4-FFF2-40B4-BE49-F238E27FC236}">
                <a16:creationId xmlns:a16="http://schemas.microsoft.com/office/drawing/2014/main" id="{523D11A4-8EB5-431B-97BD-4E60DD723A7C}"/>
              </a:ext>
            </a:extLst>
          </p:cNvPr>
          <p:cNvGrpSpPr/>
          <p:nvPr/>
        </p:nvGrpSpPr>
        <p:grpSpPr>
          <a:xfrm>
            <a:off x="2353661" y="4460281"/>
            <a:ext cx="6407195" cy="2514950"/>
            <a:chOff x="2353661" y="4460281"/>
            <a:chExt cx="6407195" cy="2514950"/>
          </a:xfrm>
        </p:grpSpPr>
        <p:pic>
          <p:nvPicPr>
            <p:cNvPr id="10" name="Picture 9" descr="Hasil gambar untuk pasti bisa">
              <a:extLst>
                <a:ext uri="{FF2B5EF4-FFF2-40B4-BE49-F238E27FC236}">
                  <a16:creationId xmlns:a16="http://schemas.microsoft.com/office/drawing/2014/main" id="{D2408922-B533-4880-A43C-5D1577A6DD3A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003468" y="4778381"/>
              <a:ext cx="1757388" cy="165228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" name="Double Wave 2">
              <a:extLst>
                <a:ext uri="{FF2B5EF4-FFF2-40B4-BE49-F238E27FC236}">
                  <a16:creationId xmlns:a16="http://schemas.microsoft.com/office/drawing/2014/main" id="{C0CE246D-F5A7-4E43-AB6B-8BCB9215C4A0}"/>
                </a:ext>
              </a:extLst>
            </p:cNvPr>
            <p:cNvSpPr/>
            <p:nvPr/>
          </p:nvSpPr>
          <p:spPr>
            <a:xfrm>
              <a:off x="2353661" y="4460281"/>
              <a:ext cx="4368523" cy="2244479"/>
            </a:xfrm>
            <a:prstGeom prst="doubleWave">
              <a:avLst>
                <a:gd name="adj1" fmla="val 6250"/>
                <a:gd name="adj2" fmla="val 0"/>
              </a:avLst>
            </a:prstGeom>
            <a:gradFill flip="none" rotWithShape="1">
              <a:gsLst>
                <a:gs pos="0">
                  <a:srgbClr val="FFCC66">
                    <a:tint val="66000"/>
                    <a:satMod val="160000"/>
                  </a:srgbClr>
                </a:gs>
                <a:gs pos="50000">
                  <a:srgbClr val="FFCC66">
                    <a:tint val="44500"/>
                    <a:satMod val="160000"/>
                  </a:srgbClr>
                </a:gs>
                <a:gs pos="100000">
                  <a:srgbClr val="FFCC66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DFC866F-67F2-4CEE-8F46-567E7E8893E5}"/>
                </a:ext>
              </a:extLst>
            </p:cNvPr>
            <p:cNvSpPr txBox="1"/>
            <p:nvPr/>
          </p:nvSpPr>
          <p:spPr>
            <a:xfrm>
              <a:off x="2381898" y="4720163"/>
              <a:ext cx="4593333" cy="225506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penelesaian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400" dirty="0">
                  <a:solidFill>
                    <a:srgbClr val="9933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</a:t>
              </a:r>
            </a:p>
            <a:p>
              <a:endParaRPr lang="en-US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9933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EA3DDA5-A296-4999-A126-BB54948F0524}"/>
              </a:ext>
            </a:extLst>
          </p:cNvPr>
          <p:cNvGrpSpPr/>
          <p:nvPr/>
        </p:nvGrpSpPr>
        <p:grpSpPr>
          <a:xfrm>
            <a:off x="1" y="345299"/>
            <a:ext cx="2764456" cy="5983842"/>
            <a:chOff x="1" y="345299"/>
            <a:chExt cx="2764456" cy="5983842"/>
          </a:xfrm>
        </p:grpSpPr>
        <p:pic>
          <p:nvPicPr>
            <p:cNvPr id="8" name="Picture 7" descr="Gambar terkait">
              <a:extLst>
                <a:ext uri="{FF2B5EF4-FFF2-40B4-BE49-F238E27FC236}">
                  <a16:creationId xmlns:a16="http://schemas.microsoft.com/office/drawing/2014/main" id="{31DA94DD-BF09-4E87-A23C-51916224AE93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9819" y="4879903"/>
              <a:ext cx="1689735" cy="144923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7CAC8B3B-3F66-4973-B4B3-BDC0C3B8BDD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6072" y="3153890"/>
              <a:ext cx="1689735" cy="1726013"/>
            </a:xfrm>
            <a:prstGeom prst="rect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6600"/>
              </a:solidFill>
            </a:ln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A82FB7B2-D46A-4E2A-87F9-E88319FEBD97}"/>
                </a:ext>
              </a:extLst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429819" y="345299"/>
              <a:ext cx="1949966" cy="162417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06B5B50C-A069-4589-8773-E6D2CD2EA751}"/>
                </a:ext>
              </a:extLst>
            </p:cNvPr>
            <p:cNvSpPr txBox="1"/>
            <p:nvPr/>
          </p:nvSpPr>
          <p:spPr>
            <a:xfrm>
              <a:off x="1" y="1969477"/>
              <a:ext cx="2764456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Bapak Dick Doang Berfoto dengan Rektor dan Panitia</a:t>
              </a:r>
              <a:r>
                <a:rPr lang="en-US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</a:p>
            <a:p>
              <a:pPr algn="ctr"/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Pencerahan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mahasiswa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endParaRPr lang="en-ID" sz="3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999F1C6E-2AF8-43FB-97E9-E3262D0A68DA}"/>
              </a:ext>
            </a:extLst>
          </p:cNvPr>
          <p:cNvGrpSpPr/>
          <p:nvPr/>
        </p:nvGrpSpPr>
        <p:grpSpPr>
          <a:xfrm>
            <a:off x="2764457" y="362755"/>
            <a:ext cx="5664435" cy="4071601"/>
            <a:chOff x="2764457" y="362755"/>
            <a:chExt cx="5664435" cy="4071601"/>
          </a:xfrm>
        </p:grpSpPr>
        <p:sp>
          <p:nvSpPr>
            <p:cNvPr id="7" name="Title 5">
              <a:extLst>
                <a:ext uri="{FF2B5EF4-FFF2-40B4-BE49-F238E27FC236}">
                  <a16:creationId xmlns:a16="http://schemas.microsoft.com/office/drawing/2014/main" id="{91CA79A8-CB4C-497E-957A-444AD2A11A17}"/>
                </a:ext>
              </a:extLst>
            </p:cNvPr>
            <p:cNvSpPr txBox="1">
              <a:spLocks/>
            </p:cNvSpPr>
            <p:nvPr/>
          </p:nvSpPr>
          <p:spPr>
            <a:xfrm>
              <a:off x="2764457" y="2294894"/>
              <a:ext cx="5664435" cy="2139462"/>
            </a:xfrm>
            <a:prstGeom prst="wedgeRoundRectCallout">
              <a:avLst>
                <a:gd name="adj1" fmla="val 749"/>
                <a:gd name="adj2" fmla="val 60627"/>
                <a:gd name="adj3" fmla="val 16667"/>
              </a:avLst>
            </a:prstGeom>
            <a:solidFill>
              <a:srgbClr val="FFCCFF"/>
            </a:solidFill>
            <a:ln w="25400" cap="flat" cmpd="sng" algn="ctr">
              <a:solidFill>
                <a:srgbClr val="FF0000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vert="horz" lIns="91440" tIns="45720" rIns="91440" bIns="45720" rtlCol="0" anchor="ctr">
              <a:normAutofit fontScale="25000" lnSpcReduction="20000"/>
            </a:bodyPr>
            <a:lstStyle>
              <a:lvl1pPr algn="ctr" defTabSz="914400" rtl="0" eaLnBrk="1" latinLnBrk="0" hangingPunct="1">
                <a:spcBef>
                  <a:spcPct val="0"/>
                </a:spcBef>
                <a:buNone/>
                <a:defRPr sz="44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>
                <a:defRPr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endParaRPr lang="id-ID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endParaRPr lang="id-ID" sz="24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br>
                <a:rPr lang="id-ID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id-ID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2900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8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8000" dirty="0">
                <a:solidFill>
                  <a:srgbClr val="FF0000"/>
                </a:solidFill>
                <a:latin typeface="Arial" pitchFamily="34" charset="0"/>
                <a:cs typeface="Arial" pitchFamily="34" charset="0"/>
              </a:endParaRPr>
            </a:p>
            <a:p>
              <a:pPr algn="l"/>
              <a:endParaRPr lang="en-US" sz="9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Sekarang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susun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latihan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PMM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sendiri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selesaikan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Kemudian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jelaskan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apakah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itu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tergolong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LOT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HOT.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Jangan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lupa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sertakan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alasannya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Ingat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teman</a:t>
              </a:r>
              <a:r>
                <a:rPr lang="en-US" sz="96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96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hindarkan</a:t>
              </a:r>
              <a:r>
                <a:rPr lang="en-US" sz="96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96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kasus</a:t>
              </a:r>
              <a:r>
                <a:rPr lang="en-US" sz="96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96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Plagiarisme</a:t>
              </a:r>
              <a:endParaRPr lang="en-US" sz="96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lang="en-US" sz="8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lang="en-US" sz="80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endParaRPr lang="en-US" sz="8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l"/>
              <a:br>
                <a:rPr lang="en-US" sz="8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8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8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8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80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br>
                <a:rPr lang="en-ID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</a:br>
              <a:r>
                <a:rPr lang="en-US" dirty="0"/>
                <a:t> </a:t>
              </a:r>
              <a:br>
                <a:rPr lang="en-ID" dirty="0"/>
              </a:br>
              <a:br>
                <a:rPr lang="en-US" altLang="en-US" sz="2700" dirty="0">
                  <a:solidFill>
                    <a:srgbClr val="006600"/>
                  </a:solidFill>
                  <a:latin typeface="Arial" panose="020B0604020202020204" pitchFamily="34" charset="0"/>
                </a:rPr>
              </a:br>
              <a:br>
                <a:rPr lang="en-US" altLang="en-US" sz="2700" dirty="0">
                  <a:solidFill>
                    <a:srgbClr val="006600"/>
                  </a:solidFill>
                  <a:latin typeface="Arial" panose="020B0604020202020204" pitchFamily="34" charset="0"/>
                </a:rPr>
              </a:br>
              <a:br>
                <a:rPr lang="en-US" altLang="en-US" sz="2700" dirty="0">
                  <a:solidFill>
                    <a:srgbClr val="006600"/>
                  </a:solidFill>
                  <a:latin typeface="Arial" panose="020B0604020202020204" pitchFamily="34" charset="0"/>
                </a:rPr>
              </a:br>
              <a:br>
                <a:rPr lang="en-US" altLang="en-US" sz="2700" dirty="0">
                  <a:solidFill>
                    <a:srgbClr val="006600"/>
                  </a:solidFill>
                  <a:latin typeface="Arial" panose="020B0604020202020204" pitchFamily="34" charset="0"/>
                </a:rPr>
              </a:br>
              <a:br>
                <a:rPr lang="en-US" altLang="en-US" sz="2700" dirty="0">
                  <a:solidFill>
                    <a:srgbClr val="006600"/>
                  </a:solidFill>
                  <a:latin typeface="Arial" panose="020B0604020202020204" pitchFamily="34" charset="0"/>
                </a:rPr>
              </a:br>
              <a:br>
                <a:rPr lang="en-US" altLang="en-US" sz="2700" dirty="0">
                  <a:solidFill>
                    <a:srgbClr val="006600"/>
                  </a:solidFill>
                  <a:latin typeface="Arial" panose="020B0604020202020204" pitchFamily="34" charset="0"/>
                </a:rPr>
              </a:br>
              <a:br>
                <a:rPr lang="en-US" altLang="en-US" sz="2700" dirty="0">
                  <a:solidFill>
                    <a:srgbClr val="006600"/>
                  </a:solidFill>
                  <a:latin typeface="Arial" panose="020B0604020202020204" pitchFamily="34" charset="0"/>
                </a:rPr>
              </a:br>
              <a:br>
                <a:rPr lang="en-US" altLang="en-US" sz="2900" dirty="0">
                  <a:solidFill>
                    <a:srgbClr val="006600"/>
                  </a:solidFill>
                  <a:latin typeface="Arial" panose="020B0604020202020204" pitchFamily="34" charset="0"/>
                </a:rPr>
              </a:br>
              <a:br>
                <a:rPr lang="en-US" altLang="en-US" sz="2900" dirty="0">
                  <a:solidFill>
                    <a:srgbClr val="006600"/>
                  </a:solidFill>
                  <a:latin typeface="Arial" panose="020B0604020202020204" pitchFamily="34" charset="0"/>
                </a:rPr>
              </a:br>
              <a:br>
                <a:rPr lang="en-US" altLang="en-US" sz="2900" dirty="0">
                  <a:solidFill>
                    <a:srgbClr val="006600"/>
                  </a:solidFill>
                  <a:latin typeface="Arial" panose="020B0604020202020204" pitchFamily="34" charset="0"/>
                </a:rPr>
              </a:br>
              <a:br>
                <a:rPr lang="en-US" altLang="en-US" sz="2900" dirty="0">
                  <a:solidFill>
                    <a:srgbClr val="006600"/>
                  </a:solidFill>
                  <a:latin typeface="Arial" panose="020B0604020202020204" pitchFamily="34" charset="0"/>
                </a:rPr>
              </a:br>
              <a:br>
                <a:rPr lang="en-US" altLang="en-US" sz="2900" dirty="0">
                  <a:solidFill>
                    <a:srgbClr val="006600"/>
                  </a:solidFill>
                  <a:latin typeface="Arial" panose="020B0604020202020204" pitchFamily="34" charset="0"/>
                </a:rPr>
              </a:br>
              <a:br>
                <a:rPr lang="en-US" altLang="en-US" sz="2900" dirty="0">
                  <a:solidFill>
                    <a:srgbClr val="006600"/>
                  </a:solidFill>
                  <a:latin typeface="Arial" panose="020B0604020202020204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br>
                <a:rPr lang="en-US" sz="2900" b="1" dirty="0">
                  <a:solidFill>
                    <a:srgbClr val="C00000"/>
                  </a:solidFill>
                  <a:latin typeface="Arial" pitchFamily="34" charset="0"/>
                  <a:cs typeface="Arial" pitchFamily="34" charset="0"/>
                </a:rPr>
              </a:br>
              <a:r>
                <a:rPr lang="id-ID" sz="2900" dirty="0">
                  <a:latin typeface="Arial" pitchFamily="34" charset="0"/>
                  <a:cs typeface="Arial" pitchFamily="34" charset="0"/>
                </a:rPr>
                <a:t> </a:t>
              </a:r>
              <a:br>
                <a:rPr lang="id-ID" sz="2900" dirty="0">
                  <a:latin typeface="Arial" pitchFamily="34" charset="0"/>
                  <a:cs typeface="Arial" pitchFamily="34" charset="0"/>
                </a:rPr>
              </a:br>
              <a:br>
                <a:rPr lang="id-ID" sz="2400" dirty="0">
                  <a:latin typeface="Arial" pitchFamily="34" charset="0"/>
                  <a:cs typeface="Arial" pitchFamily="34" charset="0"/>
                </a:rPr>
              </a:br>
              <a:br>
                <a:rPr lang="id-ID" sz="2400" dirty="0">
                  <a:latin typeface="Arial" pitchFamily="34" charset="0"/>
                  <a:cs typeface="Arial" pitchFamily="34" charset="0"/>
                </a:rPr>
              </a:br>
              <a:endParaRPr lang="id-ID" sz="24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8" name="Flowchart: Alternate Process 17">
              <a:extLst>
                <a:ext uri="{FF2B5EF4-FFF2-40B4-BE49-F238E27FC236}">
                  <a16:creationId xmlns:a16="http://schemas.microsoft.com/office/drawing/2014/main" id="{D0F02666-4121-4A05-8D91-E1013C0964A0}"/>
                </a:ext>
              </a:extLst>
            </p:cNvPr>
            <p:cNvSpPr/>
            <p:nvPr/>
          </p:nvSpPr>
          <p:spPr>
            <a:xfrm>
              <a:off x="3053719" y="362755"/>
              <a:ext cx="5298830" cy="1811747"/>
            </a:xfrm>
            <a:prstGeom prst="flowChartAlternateProcess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Nah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penyelesaian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kami:</a:t>
              </a:r>
            </a:p>
            <a:p>
              <a:pPr algn="ctr"/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dirty="0">
                <a:solidFill>
                  <a:srgbClr val="0033CC"/>
                </a:solidFill>
              </a:endParaRPr>
            </a:p>
            <a:p>
              <a:pPr algn="ctr"/>
              <a:endParaRPr lang="en-US" sz="2400" dirty="0">
                <a:solidFill>
                  <a:srgbClr val="0033CC"/>
                </a:solidFill>
              </a:endParaRPr>
            </a:p>
            <a:p>
              <a:pPr algn="ctr"/>
              <a:endParaRPr lang="en-US" sz="2400" dirty="0">
                <a:solidFill>
                  <a:srgbClr val="0033CC"/>
                </a:solidFill>
              </a:endParaRPr>
            </a:p>
            <a:p>
              <a:pPr algn="ctr"/>
              <a:endParaRPr lang="en-ID" sz="2400" dirty="0">
                <a:solidFill>
                  <a:srgbClr val="0033CC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53171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10F96B9C-AAEB-4A53-84A6-DEFF6F5BC728}"/>
              </a:ext>
            </a:extLst>
          </p:cNvPr>
          <p:cNvGrpSpPr/>
          <p:nvPr/>
        </p:nvGrpSpPr>
        <p:grpSpPr>
          <a:xfrm>
            <a:off x="328246" y="610838"/>
            <a:ext cx="3083169" cy="3103047"/>
            <a:chOff x="328246" y="610838"/>
            <a:chExt cx="3083169" cy="3103047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C373FC5C-8EBE-43C4-A33C-79EAF4A9E2B9}"/>
                </a:ext>
              </a:extLst>
            </p:cNvPr>
            <p:cNvPicPr/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8246" y="610838"/>
              <a:ext cx="2743200" cy="18510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2" name="Text Box 2">
              <a:extLst>
                <a:ext uri="{FF2B5EF4-FFF2-40B4-BE49-F238E27FC236}">
                  <a16:creationId xmlns:a16="http://schemas.microsoft.com/office/drawing/2014/main" id="{509330BF-3E5B-4494-820F-45432A3A1C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28246" y="2438029"/>
              <a:ext cx="3083169" cy="127585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buClrTx/>
                <a:buSzTx/>
                <a:buFontTx/>
                <a:buNone/>
                <a:tabLst/>
              </a:pPr>
              <a:r>
                <a:rPr kumimoji="0" lang="id-ID" altLang="en-US" b="0" i="0" u="none" strike="noStrike" cap="none" normalizeH="0" baseline="0" dirty="0">
                  <a:ln>
                    <a:noFill/>
                  </a:ln>
                  <a:solidFill>
                    <a:srgbClr val="0033CC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Sambutan LL DIKTI pada Acara Wisuda Sarjana dan Pascasarjana IKIP Siliwangi</a:t>
              </a:r>
              <a:endParaRPr kumimoji="0" lang="en-ID" altLang="en-US" b="0" i="0" u="none" strike="noStrike" cap="none" normalizeH="0" baseline="0" dirty="0">
                <a:ln>
                  <a:noFill/>
                </a:ln>
                <a:solidFill>
                  <a:srgbClr val="0033CC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ts val="800"/>
                </a:spcAft>
                <a:buClrTx/>
                <a:buSzTx/>
                <a:buFontTx/>
                <a:buNone/>
                <a:tabLst/>
              </a:pPr>
              <a:endParaRPr kumimoji="0" lang="id-ID" altLang="en-US" sz="9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</a:endParaRPr>
            </a:p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US" altLang="en-US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:a16="http://schemas.microsoft.com/office/drawing/2014/main" id="{B02C074D-9912-4FD2-B59B-485271C86385}"/>
              </a:ext>
            </a:extLst>
          </p:cNvPr>
          <p:cNvGrpSpPr/>
          <p:nvPr/>
        </p:nvGrpSpPr>
        <p:grpSpPr>
          <a:xfrm>
            <a:off x="668215" y="3533907"/>
            <a:ext cx="2862897" cy="2795436"/>
            <a:chOff x="668215" y="3533907"/>
            <a:chExt cx="2862897" cy="279543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9731770-51F2-4F18-AD7A-5BE446E6B7ED}"/>
                </a:ext>
              </a:extLst>
            </p:cNvPr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68215" y="3533907"/>
              <a:ext cx="2743200" cy="2149105"/>
            </a:xfrm>
            <a:prstGeom prst="rect">
              <a:avLst/>
            </a:prstGeom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3DCCA8EC-708B-4D45-9E4B-939DAF97A21F}"/>
                </a:ext>
              </a:extLst>
            </p:cNvPr>
            <p:cNvSpPr txBox="1"/>
            <p:nvPr/>
          </p:nvSpPr>
          <p:spPr>
            <a:xfrm>
              <a:off x="786297" y="5683012"/>
              <a:ext cx="274481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sibuk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kerja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dipantau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guru</a:t>
              </a:r>
              <a:endParaRPr lang="en-ID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0292686A-4121-4E9D-A6D7-74D75EAAF56B}"/>
              </a:ext>
            </a:extLst>
          </p:cNvPr>
          <p:cNvGrpSpPr/>
          <p:nvPr/>
        </p:nvGrpSpPr>
        <p:grpSpPr>
          <a:xfrm>
            <a:off x="3200400" y="610839"/>
            <a:ext cx="5371207" cy="5636322"/>
            <a:chOff x="3200400" y="610839"/>
            <a:chExt cx="5371207" cy="5636322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43AB7798-8621-4EC3-BA93-DEA976E3892E}"/>
                </a:ext>
              </a:extLst>
            </p:cNvPr>
            <p:cNvSpPr/>
            <p:nvPr/>
          </p:nvSpPr>
          <p:spPr>
            <a:xfrm>
              <a:off x="3200400" y="610839"/>
              <a:ext cx="5345723" cy="1851007"/>
            </a:xfrm>
            <a:prstGeom prst="wedgeRoundRectCallout">
              <a:avLst>
                <a:gd name="adj1" fmla="val -940"/>
                <a:gd name="adj2" fmla="val 68763"/>
                <a:gd name="adj3" fmla="val 16667"/>
              </a:avLst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Teman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sebelum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melanjutkan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perkuliahan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dengan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topik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baru</a:t>
              </a:r>
              <a:r>
                <a:rPr lang="en-US" sz="2400" dirty="0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mari</a:t>
              </a:r>
              <a:r>
                <a:rPr lang="en-US" sz="2400" dirty="0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susun</a:t>
              </a:r>
              <a:r>
                <a:rPr lang="en-US" sz="2400" dirty="0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lebih</a:t>
              </a:r>
              <a:r>
                <a:rPr lang="en-US" sz="2400" dirty="0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dulu</a:t>
              </a:r>
              <a:r>
                <a:rPr lang="en-US" sz="2400" dirty="0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rangkuman</a:t>
              </a:r>
              <a:r>
                <a:rPr lang="en-US" sz="2400" dirty="0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tentang</a:t>
              </a:r>
              <a:r>
                <a:rPr lang="en-US" sz="2400" dirty="0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koneksi</a:t>
              </a:r>
              <a:r>
                <a:rPr lang="en-US" sz="2400" dirty="0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pemecahan</a:t>
              </a:r>
              <a:r>
                <a:rPr lang="en-US" sz="2400" dirty="0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masalah</a:t>
              </a:r>
              <a:r>
                <a:rPr lang="en-US" sz="2400" dirty="0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matematis</a:t>
              </a:r>
              <a:endPara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6" name="Gambar 31">
              <a:extLst>
                <a:ext uri="{FF2B5EF4-FFF2-40B4-BE49-F238E27FC236}">
                  <a16:creationId xmlns:a16="http://schemas.microsoft.com/office/drawing/2014/main" id="{92F7B1EC-BE77-47E2-BEFE-93629A1109F7}"/>
                </a:ext>
              </a:extLst>
            </p:cNvPr>
            <p:cNvPicPr/>
            <p:nvPr/>
          </p:nvPicPr>
          <p:blipFill>
            <a:blip r:embed="rId5" cstate="print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88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04" y="3054895"/>
              <a:ext cx="1556703" cy="1397108"/>
            </a:xfrm>
            <a:prstGeom prst="rect">
              <a:avLst/>
            </a:prstGeom>
          </p:spPr>
        </p:pic>
        <p:sp>
          <p:nvSpPr>
            <p:cNvPr id="8" name="Flowchart: Stored Data 7">
              <a:extLst>
                <a:ext uri="{FF2B5EF4-FFF2-40B4-BE49-F238E27FC236}">
                  <a16:creationId xmlns:a16="http://schemas.microsoft.com/office/drawing/2014/main" id="{95FE8DD5-52C4-459E-9A8E-241F1EE6FF69}"/>
                </a:ext>
              </a:extLst>
            </p:cNvPr>
            <p:cNvSpPr/>
            <p:nvPr/>
          </p:nvSpPr>
          <p:spPr>
            <a:xfrm>
              <a:off x="3602302" y="2848587"/>
              <a:ext cx="3982530" cy="3398574"/>
            </a:xfrm>
            <a:prstGeom prst="flowChartOnlineStorage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rangkuman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kami.</a:t>
              </a:r>
            </a:p>
            <a:p>
              <a:pPr algn="ctr"/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ID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74B18426-01F9-4B7A-BFDD-C0628C405F2B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4904" y="4472049"/>
              <a:ext cx="1556703" cy="1501982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</p:grpSp>
    </p:spTree>
    <p:extLst>
      <p:ext uri="{BB962C8B-B14F-4D97-AF65-F5344CB8AC3E}">
        <p14:creationId xmlns:p14="http://schemas.microsoft.com/office/powerpoint/2010/main" val="1422946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>
            <a:extLst>
              <a:ext uri="{FF2B5EF4-FFF2-40B4-BE49-F238E27FC236}">
                <a16:creationId xmlns:a16="http://schemas.microsoft.com/office/drawing/2014/main" id="{514DDEBB-3E86-4B0A-AB6B-B17D46603634}"/>
              </a:ext>
            </a:extLst>
          </p:cNvPr>
          <p:cNvGrpSpPr/>
          <p:nvPr/>
        </p:nvGrpSpPr>
        <p:grpSpPr>
          <a:xfrm>
            <a:off x="330866" y="513788"/>
            <a:ext cx="2755257" cy="3135324"/>
            <a:chOff x="-127793" y="188667"/>
            <a:chExt cx="5171472" cy="2519984"/>
          </a:xfrm>
        </p:grpSpPr>
        <p:pic>
          <p:nvPicPr>
            <p:cNvPr id="18" name="Picture 2" descr="Keterangan foto tidak tersedia.">
              <a:extLst>
                <a:ext uri="{FF2B5EF4-FFF2-40B4-BE49-F238E27FC236}">
                  <a16:creationId xmlns:a16="http://schemas.microsoft.com/office/drawing/2014/main" id="{48D5B6E9-47E5-4792-8DC8-F52BEDF9471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127793" y="188667"/>
              <a:ext cx="4896546" cy="25199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3533FF31-E90F-49A3-9A17-B9487D4C074A}"/>
                </a:ext>
              </a:extLst>
            </p:cNvPr>
            <p:cNvSpPr txBox="1"/>
            <p:nvPr/>
          </p:nvSpPr>
          <p:spPr>
            <a:xfrm>
              <a:off x="886688" y="343294"/>
              <a:ext cx="4057529" cy="108247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000" b="1" i="1" dirty="0">
                  <a:solidFill>
                    <a:srgbClr val="006600"/>
                  </a:solidFill>
                  <a:latin typeface="Algerian" panose="04020705040A02060702" pitchFamily="82" charset="0"/>
                </a:rPr>
                <a:t>RELIABLE &amp; FRIENDLY INSTITUTE</a:t>
              </a:r>
            </a:p>
            <a:p>
              <a:pPr algn="ctr"/>
              <a:br>
                <a:rPr lang="en-ID" b="1" dirty="0">
                  <a:solidFill>
                    <a:srgbClr val="0033CC"/>
                  </a:solidFill>
                  <a:latin typeface="-apple-system"/>
                </a:rPr>
              </a:br>
              <a:endParaRPr lang="en-US" b="1" i="1" dirty="0">
                <a:solidFill>
                  <a:srgbClr val="FF0000"/>
                </a:solidFill>
                <a:latin typeface="Algerian" panose="04020705040A02060702" pitchFamily="82" charset="0"/>
              </a:endParaRP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05C6F305-68FB-4568-A78B-644A06A53724}"/>
                </a:ext>
              </a:extLst>
            </p:cNvPr>
            <p:cNvSpPr txBox="1"/>
            <p:nvPr/>
          </p:nvSpPr>
          <p:spPr>
            <a:xfrm>
              <a:off x="70333" y="2031174"/>
              <a:ext cx="4973346" cy="55443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ID" b="1" dirty="0">
                  <a:solidFill>
                    <a:srgbClr val="FFFF00"/>
                  </a:solidFill>
                  <a:latin typeface="-apple-system"/>
                </a:rPr>
                <a:t>The Leader of Learning Innovation Entering World Class University</a:t>
              </a:r>
              <a:endParaRPr lang="en-ID" dirty="0">
                <a:solidFill>
                  <a:srgbClr val="FFFF00"/>
                </a:solidFill>
              </a:endParaRPr>
            </a:p>
          </p:txBody>
        </p:sp>
      </p:grpSp>
      <p:sp>
        <p:nvSpPr>
          <p:cNvPr id="21" name="Speech Bubble: Rectangle with Corners Rounded 20">
            <a:extLst>
              <a:ext uri="{FF2B5EF4-FFF2-40B4-BE49-F238E27FC236}">
                <a16:creationId xmlns:a16="http://schemas.microsoft.com/office/drawing/2014/main" id="{160D4BC7-74D3-4A54-A7A5-5B8F04947502}"/>
              </a:ext>
            </a:extLst>
          </p:cNvPr>
          <p:cNvSpPr/>
          <p:nvPr/>
        </p:nvSpPr>
        <p:spPr>
          <a:xfrm>
            <a:off x="3200400" y="610839"/>
            <a:ext cx="5615354" cy="1840833"/>
          </a:xfrm>
          <a:prstGeom prst="wedgeRoundRectCallout">
            <a:avLst>
              <a:gd name="adj1" fmla="val -940"/>
              <a:gd name="adj2" fmla="val 68763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endParaRPr lang="en-US" sz="2400" dirty="0">
              <a:solidFill>
                <a:srgbClr val="66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66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66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66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66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Teman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jangan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lupa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ya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minggu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depan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melanjutkan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perkuliahan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topik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penalaran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induktif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deduktif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matematis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 Menyusun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soal</a:t>
            </a:r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Latihan  dan </a:t>
            </a:r>
            <a:r>
              <a:rPr lang="en-US" sz="2400" dirty="0" err="1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menyelesaikannya</a:t>
            </a:r>
            <a:endParaRPr lang="en-US" sz="24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660066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           </a:t>
            </a:r>
          </a:p>
          <a:p>
            <a:endParaRPr lang="en-US" sz="24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660066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4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251CA7D-418B-4142-9F4F-55D42F76B2BD}"/>
              </a:ext>
            </a:extLst>
          </p:cNvPr>
          <p:cNvGrpSpPr/>
          <p:nvPr/>
        </p:nvGrpSpPr>
        <p:grpSpPr>
          <a:xfrm>
            <a:off x="275028" y="2514356"/>
            <a:ext cx="7867273" cy="3951462"/>
            <a:chOff x="275028" y="2514356"/>
            <a:chExt cx="7867273" cy="3951462"/>
          </a:xfrm>
        </p:grpSpPr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F6ABE4D8-AB1A-4A5B-B716-0E9780467E97}"/>
                </a:ext>
              </a:extLst>
            </p:cNvPr>
            <p:cNvSpPr/>
            <p:nvPr/>
          </p:nvSpPr>
          <p:spPr>
            <a:xfrm>
              <a:off x="275028" y="3841496"/>
              <a:ext cx="5733049" cy="2139336"/>
            </a:xfrm>
            <a:prstGeom prst="wedgeRoundRectCallout">
              <a:avLst>
                <a:gd name="adj1" fmla="val -661"/>
                <a:gd name="adj2" fmla="val 65219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40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Sekarang</a:t>
              </a:r>
              <a:r>
                <a:rPr lang="en-US" sz="24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4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mari</a:t>
              </a:r>
              <a:r>
                <a:rPr lang="en-US" sz="24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bersiap-siap</a:t>
              </a:r>
              <a:r>
                <a:rPr lang="en-US" sz="24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untuk</a:t>
              </a:r>
              <a:r>
                <a:rPr lang="en-US" sz="24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mempelajari</a:t>
              </a:r>
              <a:r>
                <a:rPr lang="en-US" sz="24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penalaran</a:t>
              </a:r>
              <a:r>
                <a:rPr lang="en-US" sz="24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induktif</a:t>
              </a:r>
              <a:r>
                <a:rPr lang="en-US" sz="24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dan </a:t>
              </a:r>
              <a:r>
                <a:rPr lang="en-US" sz="24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penelaran</a:t>
              </a:r>
              <a:r>
                <a:rPr lang="en-US" sz="24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deduktif</a:t>
              </a:r>
              <a:r>
                <a:rPr lang="en-US" sz="24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. Mari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cermati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salah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satu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buku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sumber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kita</a:t>
              </a:r>
              <a:r>
                <a:rPr lang="en-US" sz="2400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40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4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02F4620-FEC4-48A1-A4EC-B84B7528DC8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2576" y="4624985"/>
              <a:ext cx="1779725" cy="1840833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56213C88-3B0F-468B-A4AA-2FA8F895A838}"/>
                </a:ext>
              </a:extLst>
            </p:cNvPr>
            <p:cNvPicPr/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6362576" y="2514356"/>
              <a:ext cx="1693891" cy="19633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916356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peech Bubble: Rectangle with Corners Rounded 32">
            <a:extLst>
              <a:ext uri="{FF2B5EF4-FFF2-40B4-BE49-F238E27FC236}">
                <a16:creationId xmlns:a16="http://schemas.microsoft.com/office/drawing/2014/main" id="{96BA2949-43F4-4663-A1DE-7DE52B723F76}"/>
              </a:ext>
            </a:extLst>
          </p:cNvPr>
          <p:cNvSpPr/>
          <p:nvPr/>
        </p:nvSpPr>
        <p:spPr>
          <a:xfrm>
            <a:off x="553454" y="498735"/>
            <a:ext cx="5714562" cy="3952949"/>
          </a:xfrm>
          <a:prstGeom prst="wedgeRoundRectCallout">
            <a:avLst>
              <a:gd name="adj1" fmla="val 57517"/>
              <a:gd name="adj2" fmla="val 44069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8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Kegiatan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perkuliahan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S2 Pendidikan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antara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meliputi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pembentukan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matematika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pengamatan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terhadap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atau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kasus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memahami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penerapannya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mencari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contoh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soal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lain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konsep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dibahas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serta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menyajikan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hasil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penelitian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minat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melalui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poster, meng-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gambarkan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bahwa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memiliki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kebebasan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untuk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berekspresi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berpikir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berinovasi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sesuai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dengan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200" dirty="0" err="1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minatnya</a:t>
            </a:r>
            <a:r>
              <a: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ID" sz="2200" dirty="0">
              <a:solidFill>
                <a:srgbClr val="008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F72CD6DB-93B0-461D-B749-FAA2B3E1536E}"/>
              </a:ext>
            </a:extLst>
          </p:cNvPr>
          <p:cNvSpPr txBox="1"/>
          <p:nvPr/>
        </p:nvSpPr>
        <p:spPr>
          <a:xfrm>
            <a:off x="3357747" y="7831805"/>
            <a:ext cx="5142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berkelompok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berani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menyajikan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pekerjaannya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endParaRPr lang="en-ID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2E46061-B22F-4CBA-BA3A-CC202C6EE2CC}"/>
              </a:ext>
            </a:extLst>
          </p:cNvPr>
          <p:cNvGrpSpPr/>
          <p:nvPr/>
        </p:nvGrpSpPr>
        <p:grpSpPr>
          <a:xfrm>
            <a:off x="497063" y="3416230"/>
            <a:ext cx="8149873" cy="3264901"/>
            <a:chOff x="553454" y="3416230"/>
            <a:chExt cx="8149873" cy="3264901"/>
          </a:xfrm>
        </p:grpSpPr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F7D1A23F-281B-459A-839F-CC69EBFC3997}"/>
                </a:ext>
              </a:extLst>
            </p:cNvPr>
            <p:cNvSpPr/>
            <p:nvPr/>
          </p:nvSpPr>
          <p:spPr>
            <a:xfrm>
              <a:off x="553454" y="4632158"/>
              <a:ext cx="5142019" cy="2048973"/>
            </a:xfrm>
            <a:prstGeom prst="roundRect">
              <a:avLst/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265113" indent="-265113"/>
              <a:endParaRPr lang="en-US" sz="2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65113" indent="-265113"/>
              <a:endParaRPr lang="en-US" sz="22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2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Tugas</a:t>
              </a:r>
              <a:r>
                <a:rPr lang="en-US" sz="22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kelompok</a:t>
              </a:r>
              <a:r>
                <a:rPr lang="en-US" sz="22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menyusun</a:t>
              </a:r>
              <a:r>
                <a:rPr lang="en-US" sz="22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soal</a:t>
              </a:r>
              <a:r>
                <a:rPr lang="en-US" sz="22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Latihan dan </a:t>
              </a:r>
              <a:r>
                <a:rPr lang="en-US" sz="22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solusinya</a:t>
              </a:r>
              <a:r>
                <a:rPr lang="en-US" sz="22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  </a:t>
              </a:r>
              <a:r>
                <a:rPr lang="en-US" sz="22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tentang</a:t>
              </a:r>
              <a:r>
                <a:rPr lang="en-US" sz="22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Hard skills </a:t>
              </a:r>
              <a:r>
                <a:rPr lang="en-US" sz="22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matematis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,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sesuai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dg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prinsip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MBKM </a:t>
              </a:r>
              <a:endParaRPr lang="en-US" sz="2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Oh,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senangnya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berlatih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menyusun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menyajikannya</a:t>
              </a:r>
              <a:endParaRPr lang="en-ID" sz="22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65113" indent="-265113"/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marL="265113" indent="-265113"/>
              <a:endParaRPr lang="en-US" sz="2200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1159E32F-D79B-433C-A73C-8CFD41EF61E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2">
                  <a:tint val="45000"/>
                  <a:satMod val="400000"/>
                </a:schemeClr>
              </a:duotone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86147" y="3416230"/>
              <a:ext cx="1517180" cy="1477328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  <p:pic>
          <p:nvPicPr>
            <p:cNvPr id="18" name="Picture 17" descr="Hasil gambar untuk gambar kartun belajar trigonometri">
              <a:extLst>
                <a:ext uri="{FF2B5EF4-FFF2-40B4-BE49-F238E27FC236}">
                  <a16:creationId xmlns:a16="http://schemas.microsoft.com/office/drawing/2014/main" id="{57F31EC6-31C8-44FC-A9FF-2F30EDCE2BE2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28756" y="4966081"/>
              <a:ext cx="1864702" cy="1640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D374BEB1-9F49-4040-AA40-AA10EFE421EA}"/>
              </a:ext>
            </a:extLst>
          </p:cNvPr>
          <p:cNvGrpSpPr/>
          <p:nvPr/>
        </p:nvGrpSpPr>
        <p:grpSpPr>
          <a:xfrm>
            <a:off x="6268016" y="176187"/>
            <a:ext cx="2671447" cy="3210390"/>
            <a:chOff x="6268016" y="176187"/>
            <a:chExt cx="2671447" cy="321039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8B42F2EC-845F-462F-8BEE-43246504B88A}"/>
                </a:ext>
              </a:extLst>
            </p:cNvPr>
            <p:cNvSpPr txBox="1"/>
            <p:nvPr/>
          </p:nvSpPr>
          <p:spPr>
            <a:xfrm>
              <a:off x="6268016" y="1909249"/>
              <a:ext cx="2671447" cy="147732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bebas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kreatif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menjelaskan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hasil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penelitiannya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menggunakan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poster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saat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ujian</a:t>
              </a:r>
              <a:r>
                <a:rPr lang="en-US" dirty="0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66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tesis</a:t>
              </a:r>
              <a:endParaRPr lang="en-ID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4" name="Picture 23">
              <a:extLst>
                <a:ext uri="{FF2B5EF4-FFF2-40B4-BE49-F238E27FC236}">
                  <a16:creationId xmlns:a16="http://schemas.microsoft.com/office/drawing/2014/main" id="{C89DB36D-A463-4390-B452-97EFC9140CE0}"/>
                </a:ext>
              </a:extLst>
            </p:cNvPr>
            <p:cNvPicPr/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5168" y="176187"/>
              <a:ext cx="2229282" cy="170340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844636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>
            <a:extLst>
              <a:ext uri="{FF2B5EF4-FFF2-40B4-BE49-F238E27FC236}">
                <a16:creationId xmlns:a16="http://schemas.microsoft.com/office/drawing/2014/main" id="{960A4408-C867-4DAA-8E63-E572135450C5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739" t="47942" r="13555" b="29530"/>
          <a:stretch/>
        </p:blipFill>
        <p:spPr bwMode="auto">
          <a:xfrm>
            <a:off x="5240215" y="2309072"/>
            <a:ext cx="3274872" cy="201686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8A22AE81-6F51-4859-8D14-1BDF0A87E3F4}"/>
              </a:ext>
            </a:extLst>
          </p:cNvPr>
          <p:cNvGrpSpPr/>
          <p:nvPr/>
        </p:nvGrpSpPr>
        <p:grpSpPr>
          <a:xfrm>
            <a:off x="292242" y="2894158"/>
            <a:ext cx="4783850" cy="1355667"/>
            <a:chOff x="718590" y="2997798"/>
            <a:chExt cx="4911009" cy="1355667"/>
          </a:xfrm>
        </p:grpSpPr>
        <p:sp>
          <p:nvSpPr>
            <p:cNvPr id="6" name="Speech Bubble: Rectangle with Corners Rounded 5">
              <a:extLst>
                <a:ext uri="{FF2B5EF4-FFF2-40B4-BE49-F238E27FC236}">
                  <a16:creationId xmlns:a16="http://schemas.microsoft.com/office/drawing/2014/main" id="{E9E4D1D6-8C98-4C77-9F70-DC15659E8D67}"/>
                </a:ext>
              </a:extLst>
            </p:cNvPr>
            <p:cNvSpPr/>
            <p:nvPr/>
          </p:nvSpPr>
          <p:spPr>
            <a:xfrm>
              <a:off x="718590" y="2997798"/>
              <a:ext cx="4593710" cy="1355667"/>
            </a:xfrm>
            <a:prstGeom prst="wedgeRoundRectCallout">
              <a:avLst>
                <a:gd name="adj1" fmla="val 65325"/>
                <a:gd name="adj2" fmla="val -1468"/>
                <a:gd name="adj3" fmla="val 16667"/>
              </a:avLst>
            </a:prstGeom>
            <a:solidFill>
              <a:srgbClr val="CCFF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BC7A8335-D20E-4B1C-B388-39864940FD8F}"/>
                </a:ext>
              </a:extLst>
            </p:cNvPr>
            <p:cNvSpPr txBox="1"/>
            <p:nvPr/>
          </p:nvSpPr>
          <p:spPr>
            <a:xfrm>
              <a:off x="1035889" y="3055598"/>
              <a:ext cx="4593710" cy="1200329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spcAft>
                  <a:spcPts val="1000"/>
                </a:spcAft>
              </a:pPr>
              <a:r>
                <a:rPr lang="id-ID" sz="2400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Sebelum belajar mari kita berdoa dulu, agar belajar kita diberkahi Alloh SWT. Amiin</a:t>
              </a:r>
              <a:endParaRPr lang="en-ID" sz="24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8207B57-EDCD-429E-998C-530B785B91E2}"/>
              </a:ext>
            </a:extLst>
          </p:cNvPr>
          <p:cNvGrpSpPr/>
          <p:nvPr/>
        </p:nvGrpSpPr>
        <p:grpSpPr>
          <a:xfrm>
            <a:off x="3118339" y="309608"/>
            <a:ext cx="5577596" cy="1847244"/>
            <a:chOff x="-6116" y="-117978"/>
            <a:chExt cx="4280643" cy="1565215"/>
          </a:xfrm>
        </p:grpSpPr>
        <p:sp>
          <p:nvSpPr>
            <p:cNvPr id="24" name="Flowchart: Terminator 23">
              <a:extLst>
                <a:ext uri="{FF2B5EF4-FFF2-40B4-BE49-F238E27FC236}">
                  <a16:creationId xmlns:a16="http://schemas.microsoft.com/office/drawing/2014/main" id="{B2B6B2E9-5B21-42D7-9692-9373B1FB0B07}"/>
                </a:ext>
              </a:extLst>
            </p:cNvPr>
            <p:cNvSpPr/>
            <p:nvPr/>
          </p:nvSpPr>
          <p:spPr>
            <a:xfrm>
              <a:off x="-6116" y="-117978"/>
              <a:ext cx="4274527" cy="1565215"/>
            </a:xfrm>
            <a:prstGeom prst="flowChartTerminator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endParaRPr lang="en-ID"/>
            </a:p>
          </p:txBody>
        </p:sp>
        <p:sp>
          <p:nvSpPr>
            <p:cNvPr id="25" name="Text Box 240">
              <a:extLst>
                <a:ext uri="{FF2B5EF4-FFF2-40B4-BE49-F238E27FC236}">
                  <a16:creationId xmlns:a16="http://schemas.microsoft.com/office/drawing/2014/main" id="{4E695BC6-7AB6-4650-8559-443B5C00C643}"/>
                </a:ext>
              </a:extLst>
            </p:cNvPr>
            <p:cNvSpPr txBox="1"/>
            <p:nvPr/>
          </p:nvSpPr>
          <p:spPr>
            <a:xfrm>
              <a:off x="0" y="-64323"/>
              <a:ext cx="4274527" cy="1063918"/>
            </a:xfrm>
            <a:prstGeom prst="rect">
              <a:avLst/>
            </a:prstGeom>
            <a:noFill/>
            <a:ln w="6350">
              <a:noFill/>
            </a:ln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r>
                <a:rPr lang="id-ID" sz="2400" b="1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id-ID" sz="2400" b="1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LK</a:t>
              </a:r>
              <a:r>
                <a:rPr lang="en-US" sz="2400" b="1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</a:t>
              </a:r>
              <a:r>
                <a:rPr lang="en-US" sz="2400" b="1" dirty="0">
                  <a:solidFill>
                    <a:srgbClr val="0080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MK PBM </a:t>
              </a:r>
              <a:endParaRPr lang="en-ID" sz="2400" b="1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en-US" sz="2400" dirty="0" err="1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Pertemuan</a:t>
              </a:r>
              <a:r>
                <a:rPr lang="en-US" sz="2400" dirty="0">
                  <a:solidFill>
                    <a:srgbClr val="008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5, dan 6</a:t>
              </a:r>
              <a:endParaRPr lang="en-ID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id-ID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Materi: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Koneksi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Pemecahan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Masalah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endParaRPr lang="en-ID" sz="24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endParaRPr lang="en-US" sz="2000" b="1" dirty="0">
                <a:solidFill>
                  <a:srgbClr val="008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 algn="ctr"/>
              <a:endParaRPr lang="en-ID" sz="20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id-ID" sz="1100" dirty="0"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C4E1B66E-BCCA-49A6-B604-5B696F491637}"/>
              </a:ext>
            </a:extLst>
          </p:cNvPr>
          <p:cNvGrpSpPr/>
          <p:nvPr/>
        </p:nvGrpSpPr>
        <p:grpSpPr>
          <a:xfrm>
            <a:off x="156628" y="309608"/>
            <a:ext cx="2867926" cy="2944846"/>
            <a:chOff x="156628" y="309608"/>
            <a:chExt cx="2867926" cy="2944846"/>
          </a:xfrm>
        </p:grpSpPr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6701A6A0-0555-49A1-975A-7D11F1FB5D03}"/>
                </a:ext>
              </a:extLst>
            </p:cNvPr>
            <p:cNvPicPr/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292242" y="309608"/>
              <a:ext cx="2474404" cy="14668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51A20FF6-FBC7-42B8-A799-A1C419A7F090}"/>
                </a:ext>
              </a:extLst>
            </p:cNvPr>
            <p:cNvSpPr txBox="1"/>
            <p:nvPr/>
          </p:nvSpPr>
          <p:spPr>
            <a:xfrm>
              <a:off x="156628" y="1777126"/>
              <a:ext cx="2867926" cy="1477328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id-ID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Sambutan LL DIKTI pada Acara Wisuda Sarjana dan Pascasarjana IKIP Siliwangi</a:t>
              </a:r>
              <a:r>
                <a:rPr lang="en-US" sz="18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2019</a:t>
              </a:r>
              <a:endParaRPr lang="en-ID" sz="3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 algn="ctr"/>
              <a:r>
                <a:rPr lang="id-ID" sz="1800" dirty="0"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 </a:t>
              </a:r>
              <a:endParaRPr lang="en-ID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endParaRPr>
            </a:p>
          </p:txBody>
        </p: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6DD459D0-5E61-48A7-9384-A6EBE3B82533}"/>
              </a:ext>
            </a:extLst>
          </p:cNvPr>
          <p:cNvGrpSpPr/>
          <p:nvPr/>
        </p:nvGrpSpPr>
        <p:grpSpPr>
          <a:xfrm>
            <a:off x="156628" y="4402045"/>
            <a:ext cx="8531338" cy="2492129"/>
            <a:chOff x="156628" y="4402045"/>
            <a:chExt cx="8531338" cy="2492129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2B95206-E059-4679-96A1-843CEB881C9C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95292" y="4537158"/>
              <a:ext cx="2286497" cy="149268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" name="Flowchart: Stored Data 1">
              <a:extLst>
                <a:ext uri="{FF2B5EF4-FFF2-40B4-BE49-F238E27FC236}">
                  <a16:creationId xmlns:a16="http://schemas.microsoft.com/office/drawing/2014/main" id="{0FD6B68A-BF19-4354-91B9-E44FB0E8B77A}"/>
                </a:ext>
              </a:extLst>
            </p:cNvPr>
            <p:cNvSpPr/>
            <p:nvPr/>
          </p:nvSpPr>
          <p:spPr>
            <a:xfrm>
              <a:off x="156628" y="4455554"/>
              <a:ext cx="6713095" cy="2380284"/>
            </a:xfrm>
            <a:prstGeom prst="flowChartOnlineStorag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AB33C0-2DDC-4001-9AD8-E0318A3A7343}"/>
                </a:ext>
              </a:extLst>
            </p:cNvPr>
            <p:cNvSpPr txBox="1"/>
            <p:nvPr/>
          </p:nvSpPr>
          <p:spPr>
            <a:xfrm>
              <a:off x="562211" y="4402045"/>
              <a:ext cx="5733081" cy="193899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Kita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lanjutkan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pembahasan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materi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baru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latin typeface="Arial" panose="020B0604020202020204" pitchFamily="34" charset="0"/>
                  <a:cs typeface="Arial" panose="020B0604020202020204" pitchFamily="34" charset="0"/>
                </a:rPr>
                <a:t>yaitu</a:t>
              </a:r>
              <a:r>
                <a:rPr lang="en-US" sz="2400" dirty="0"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Koneksi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Pemecahan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Masalah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Matematis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(PMM)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Namun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ingat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ya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teman2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materi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lama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jangan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dibiarkan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terkubur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Mengapa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?</a:t>
              </a:r>
              <a:endParaRPr lang="en-ID" sz="2400" dirty="0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FA9ADCA-F09F-46FC-B5BC-373B6EF9CC2D}"/>
                </a:ext>
              </a:extLst>
            </p:cNvPr>
            <p:cNvSpPr txBox="1"/>
            <p:nvPr/>
          </p:nvSpPr>
          <p:spPr>
            <a:xfrm>
              <a:off x="6295293" y="5970844"/>
              <a:ext cx="239267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Seminar Proposal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Penelitian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menggunakan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Poster </a:t>
              </a:r>
              <a:endParaRPr lang="en-ID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18097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F72CD6DB-93B0-461D-B749-FAA2B3E1536E}"/>
              </a:ext>
            </a:extLst>
          </p:cNvPr>
          <p:cNvSpPr txBox="1"/>
          <p:nvPr/>
        </p:nvSpPr>
        <p:spPr>
          <a:xfrm>
            <a:off x="3357747" y="7831805"/>
            <a:ext cx="51420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Pembelajaran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oleh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mahasiswa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sekolah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yang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mendorong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siswa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aktif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belajar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berkelompok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dan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berani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menyajikan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pekerjaannya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di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depan</a:t>
            </a:r>
            <a:r>
              <a:rPr lang="en-US" dirty="0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solidFill>
                  <a:srgbClr val="0066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kelas</a:t>
            </a:r>
            <a:endParaRPr lang="en-ID" dirty="0">
              <a:solidFill>
                <a:srgbClr val="0066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6F26A7A-51D0-42D9-B45E-FECB3835CDFE}"/>
              </a:ext>
            </a:extLst>
          </p:cNvPr>
          <p:cNvGrpSpPr/>
          <p:nvPr/>
        </p:nvGrpSpPr>
        <p:grpSpPr>
          <a:xfrm>
            <a:off x="500466" y="285099"/>
            <a:ext cx="7999300" cy="2710763"/>
            <a:chOff x="500466" y="285099"/>
            <a:chExt cx="7999300" cy="2710763"/>
          </a:xfrm>
        </p:grpSpPr>
        <p:sp>
          <p:nvSpPr>
            <p:cNvPr id="33" name="Speech Bubble: Rectangle with Corners Rounded 32">
              <a:extLst>
                <a:ext uri="{FF2B5EF4-FFF2-40B4-BE49-F238E27FC236}">
                  <a16:creationId xmlns:a16="http://schemas.microsoft.com/office/drawing/2014/main" id="{96BA2949-43F4-4663-A1DE-7DE52B723F76}"/>
                </a:ext>
              </a:extLst>
            </p:cNvPr>
            <p:cNvSpPr/>
            <p:nvPr/>
          </p:nvSpPr>
          <p:spPr>
            <a:xfrm>
              <a:off x="500466" y="285099"/>
              <a:ext cx="5714562" cy="2710763"/>
            </a:xfrm>
            <a:prstGeom prst="wedgeRoundRectCallout">
              <a:avLst>
                <a:gd name="adj1" fmla="val 57517"/>
                <a:gd name="adj2" fmla="val 44069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8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Demikian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pula,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menerapkan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hasil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perkuliahan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melalui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pelaksanaan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pembelajaran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sekolah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mendorong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aktif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bertanya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senang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bekerja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bersedia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sukarela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menyajikan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hasil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pekerjaannya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depan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kelas</a:t>
              </a:r>
              <a:r>
                <a:rPr lang="en-US" sz="2200" dirty="0">
                  <a:solidFill>
                    <a:srgbClr val="008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008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E149F88D-6BB1-4ACE-8E86-668377645E57}"/>
                </a:ext>
              </a:extLst>
            </p:cNvPr>
            <p:cNvPicPr/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2600" y="449758"/>
              <a:ext cx="2087166" cy="1887659"/>
            </a:xfrm>
            <a:prstGeom prst="rect">
              <a:avLst/>
            </a:prstGeom>
          </p:spPr>
        </p:pic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E756818-002A-495A-A064-BA5DC746F82B}"/>
              </a:ext>
            </a:extLst>
          </p:cNvPr>
          <p:cNvGrpSpPr/>
          <p:nvPr/>
        </p:nvGrpSpPr>
        <p:grpSpPr>
          <a:xfrm>
            <a:off x="562442" y="2879827"/>
            <a:ext cx="7937324" cy="3867159"/>
            <a:chOff x="562442" y="2879827"/>
            <a:chExt cx="7937324" cy="3867159"/>
          </a:xfrm>
        </p:grpSpPr>
        <p:sp>
          <p:nvSpPr>
            <p:cNvPr id="35" name="Flowchart: Punched Tape 34">
              <a:extLst>
                <a:ext uri="{FF2B5EF4-FFF2-40B4-BE49-F238E27FC236}">
                  <a16:creationId xmlns:a16="http://schemas.microsoft.com/office/drawing/2014/main" id="{D8972065-F4CD-4FD3-9293-5676882DD919}"/>
                </a:ext>
              </a:extLst>
            </p:cNvPr>
            <p:cNvSpPr/>
            <p:nvPr/>
          </p:nvSpPr>
          <p:spPr>
            <a:xfrm>
              <a:off x="3351369" y="4859328"/>
              <a:ext cx="5148397" cy="1887658"/>
            </a:xfrm>
            <a:prstGeom prst="flowChartPunchedTape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Situasi-situasi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tersebut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menggambar-kan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perkuliahan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S2 Pendidikan 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Matematika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sudah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menganut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sebagian</a:t>
              </a:r>
              <a:r>
                <a:rPr lang="en-US" sz="220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Prinsip</a:t>
              </a:r>
              <a:r>
                <a:rPr lang="en-US" sz="22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Merdeka </a:t>
              </a:r>
              <a:r>
                <a:rPr lang="en-US" sz="22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endParaRPr lang="en-US" sz="22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ID" sz="2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CB226C36-740A-4C5B-9DD9-06EB85011990}"/>
                </a:ext>
              </a:extLst>
            </p:cNvPr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1348" y="3146223"/>
              <a:ext cx="2219210" cy="1887658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6470109-D1C5-4686-B88C-8DFCC0A03C9A}"/>
                </a:ext>
              </a:extLst>
            </p:cNvPr>
            <p:cNvPicPr/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14048" y="2879827"/>
              <a:ext cx="2385718" cy="1789364"/>
            </a:xfrm>
            <a:prstGeom prst="rect">
              <a:avLst/>
            </a:prstGeom>
          </p:spPr>
        </p:pic>
        <p:grpSp>
          <p:nvGrpSpPr>
            <p:cNvPr id="21" name="Group 20">
              <a:extLst>
                <a:ext uri="{FF2B5EF4-FFF2-40B4-BE49-F238E27FC236}">
                  <a16:creationId xmlns:a16="http://schemas.microsoft.com/office/drawing/2014/main" id="{1489CAC6-469F-4482-AB75-978062A92798}"/>
                </a:ext>
              </a:extLst>
            </p:cNvPr>
            <p:cNvGrpSpPr/>
            <p:nvPr/>
          </p:nvGrpSpPr>
          <p:grpSpPr>
            <a:xfrm>
              <a:off x="562442" y="3429000"/>
              <a:ext cx="2744815" cy="2793150"/>
              <a:chOff x="786297" y="3536193"/>
              <a:chExt cx="2744815" cy="2793150"/>
            </a:xfrm>
          </p:grpSpPr>
          <p:pic>
            <p:nvPicPr>
              <p:cNvPr id="22" name="Picture 21">
                <a:extLst>
                  <a:ext uri="{FF2B5EF4-FFF2-40B4-BE49-F238E27FC236}">
                    <a16:creationId xmlns:a16="http://schemas.microsoft.com/office/drawing/2014/main" id="{57B44775-B286-402B-8284-69A3DC2D6C4D}"/>
                  </a:ext>
                </a:extLst>
              </p:cNvPr>
              <p:cNvPicPr/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787104" y="3536193"/>
                <a:ext cx="2743200" cy="2149105"/>
              </a:xfrm>
              <a:prstGeom prst="rect">
                <a:avLst/>
              </a:prstGeom>
            </p:spPr>
          </p:pic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D1DD46D-2BE2-4594-B3BF-E58517C9DFF6}"/>
                  </a:ext>
                </a:extLst>
              </p:cNvPr>
              <p:cNvSpPr txBox="1"/>
              <p:nvPr/>
            </p:nvSpPr>
            <p:spPr>
              <a:xfrm>
                <a:off x="786297" y="5683012"/>
                <a:ext cx="274481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Siswa</a:t>
                </a:r>
                <a:r>
                  <a:rPr lang="en-US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sibuk</a:t>
                </a:r>
                <a:r>
                  <a:rPr lang="en-US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dalam</a:t>
                </a:r>
                <a:r>
                  <a:rPr lang="en-US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kerja</a:t>
                </a:r>
                <a:r>
                  <a:rPr lang="en-US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kelompok</a:t>
                </a:r>
                <a:r>
                  <a:rPr lang="en-US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dipantau</a:t>
                </a:r>
                <a:r>
                  <a:rPr lang="en-US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guru</a:t>
                </a:r>
                <a:endParaRPr lang="en-ID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805179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Hasil gambar untuk kata mutiara motivasi belajar">
            <a:extLst>
              <a:ext uri="{FF2B5EF4-FFF2-40B4-BE49-F238E27FC236}">
                <a16:creationId xmlns:a16="http://schemas.microsoft.com/office/drawing/2014/main" id="{8390B089-E2FC-41A1-B884-24D4151C855A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1843" y="3745867"/>
            <a:ext cx="4480852" cy="273699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43AB7798-8621-4EC3-BA93-DEA976E3892E}"/>
              </a:ext>
            </a:extLst>
          </p:cNvPr>
          <p:cNvSpPr/>
          <p:nvPr/>
        </p:nvSpPr>
        <p:spPr>
          <a:xfrm>
            <a:off x="4448846" y="484296"/>
            <a:ext cx="4304945" cy="1929225"/>
          </a:xfrm>
          <a:prstGeom prst="wedgeRoundRectCallout">
            <a:avLst>
              <a:gd name="adj1" fmla="val -3049"/>
              <a:gd name="adj2" fmla="val 71992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endParaRPr lang="en-US" sz="2000" dirty="0">
              <a:solidFill>
                <a:srgbClr val="66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66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r>
              <a:rPr lang="en-US" sz="24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Sebelum</a:t>
            </a:r>
            <a:r>
              <a:rPr lang="en-US" sz="24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tutup</a:t>
            </a:r>
            <a:r>
              <a:rPr lang="en-US" sz="24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berdoa</a:t>
            </a:r>
            <a:r>
              <a:rPr lang="en-US" sz="24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agar </a:t>
            </a:r>
            <a:r>
              <a:rPr lang="en-US" sz="24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materi</a:t>
            </a:r>
            <a:r>
              <a:rPr lang="en-US" sz="24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 </a:t>
            </a:r>
            <a:r>
              <a:rPr lang="en-US" sz="24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kita</a:t>
            </a:r>
            <a:r>
              <a:rPr lang="en-US" sz="24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pelajari</a:t>
            </a:r>
            <a:r>
              <a:rPr lang="en-US" sz="24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bermanfaat</a:t>
            </a:r>
            <a:r>
              <a:rPr lang="en-US" sz="24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untuk</a:t>
            </a:r>
            <a:r>
              <a:rPr lang="en-US" sz="24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perkuliahan</a:t>
            </a:r>
            <a:r>
              <a:rPr lang="en-US" sz="24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selanjutnya</a:t>
            </a:r>
            <a:r>
              <a:rPr lang="en-US" sz="2400" dirty="0">
                <a:solidFill>
                  <a:srgbClr val="9900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endParaRPr lang="en-US" sz="2000" dirty="0">
              <a:solidFill>
                <a:srgbClr val="FF0000"/>
              </a:solidFill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US" sz="2000" dirty="0">
              <a:solidFill>
                <a:srgbClr val="FF0000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endParaRPr lang="en-ID" sz="20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13" name="Picture 12" descr="Gambar terkait">
            <a:extLst>
              <a:ext uri="{FF2B5EF4-FFF2-40B4-BE49-F238E27FC236}">
                <a16:creationId xmlns:a16="http://schemas.microsoft.com/office/drawing/2014/main" id="{A031F5E1-C2C3-4CA9-B59A-2422AB4BDE0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9815" y="3553729"/>
            <a:ext cx="2696707" cy="2503059"/>
          </a:xfrm>
          <a:prstGeom prst="rect">
            <a:avLst/>
          </a:prstGeom>
          <a:solidFill>
            <a:srgbClr val="FFCCCC"/>
          </a:solidFill>
          <a:ln>
            <a:solidFill>
              <a:srgbClr val="FF0000"/>
            </a:solidFill>
          </a:ln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EFAB7A68-0897-4DA4-A2FC-14E2859758EC}"/>
              </a:ext>
            </a:extLst>
          </p:cNvPr>
          <p:cNvGrpSpPr/>
          <p:nvPr/>
        </p:nvGrpSpPr>
        <p:grpSpPr>
          <a:xfrm>
            <a:off x="215427" y="391474"/>
            <a:ext cx="3870102" cy="3162255"/>
            <a:chOff x="215427" y="391474"/>
            <a:chExt cx="3969134" cy="3162255"/>
          </a:xfrm>
        </p:grpSpPr>
        <p:pic>
          <p:nvPicPr>
            <p:cNvPr id="15" name="Picture 2">
              <a:extLst>
                <a:ext uri="{FF2B5EF4-FFF2-40B4-BE49-F238E27FC236}">
                  <a16:creationId xmlns:a16="http://schemas.microsoft.com/office/drawing/2014/main" id="{B8E7197E-E776-4EE0-AFF0-7205D9207B5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6294" y="391474"/>
              <a:ext cx="3858267" cy="212360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FB48D088-1ACE-4F47-9EF8-D6F3D6331B4F}"/>
                </a:ext>
              </a:extLst>
            </p:cNvPr>
            <p:cNvSpPr txBox="1"/>
            <p:nvPr/>
          </p:nvSpPr>
          <p:spPr>
            <a:xfrm>
              <a:off x="215427" y="2414956"/>
              <a:ext cx="3969134" cy="113877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ID" b="0" i="0" dirty="0">
                  <a:solidFill>
                    <a:srgbClr val="333333"/>
                  </a:solidFill>
                  <a:effectLst/>
                  <a:latin typeface="Raleway"/>
                </a:rPr>
                <a:t> </a:t>
              </a:r>
              <a:r>
                <a:rPr lang="en-ID" sz="1600" b="1" i="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Rombongan</a:t>
              </a:r>
              <a:r>
                <a:rPr lang="en-ID" sz="1600" b="1" i="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1600" b="1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</a:t>
              </a:r>
              <a:r>
                <a:rPr lang="en-ID" sz="1600" b="1" i="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tudi</a:t>
              </a:r>
              <a:r>
                <a:rPr lang="en-ID" sz="1600" b="1" i="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banding </a:t>
              </a:r>
              <a:r>
                <a:rPr lang="en-ID" sz="1600" b="1" i="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pendidikan</a:t>
              </a:r>
              <a:r>
                <a:rPr lang="en-ID" sz="1600" b="1" i="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1600" b="1" i="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ID" sz="1600" b="1" i="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1600" b="1" i="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Pascasarjana</a:t>
              </a:r>
              <a:r>
                <a:rPr lang="en-ID" sz="1600" b="1" i="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ID" sz="1600" b="1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</a:t>
              </a:r>
              <a:r>
                <a:rPr lang="en-ID" sz="1600" b="1" i="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Thailand, </a:t>
              </a:r>
              <a:r>
                <a:rPr lang="en-ID" sz="1600" b="1" i="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diterima</a:t>
              </a:r>
              <a:r>
                <a:rPr lang="en-ID" sz="1600" b="1" i="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oleh Duta </a:t>
              </a:r>
              <a:r>
                <a:rPr lang="en-ID" sz="1600" b="1" i="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Besar</a:t>
              </a:r>
              <a:r>
                <a:rPr lang="en-ID" sz="1600" b="1" i="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RI, Ahmad </a:t>
              </a:r>
              <a:r>
                <a:rPr lang="en-ID" sz="1600" b="1" i="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Rusdi</a:t>
              </a:r>
              <a:r>
                <a:rPr lang="en-ID" sz="1600" b="1" i="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cs typeface="Arial" panose="020B0604020202020204" pitchFamily="34" charset="0"/>
                </a:rPr>
                <a:t> di KBRI Bangko</a:t>
              </a:r>
              <a:r>
                <a:rPr lang="en-ID" b="0" i="0" dirty="0">
                  <a:solidFill>
                    <a:srgbClr val="333333"/>
                  </a:solidFill>
                  <a:effectLst/>
                  <a:latin typeface="Raleway"/>
                </a:rPr>
                <a:t>k.</a:t>
              </a:r>
              <a:endParaRPr lang="en-ID" dirty="0"/>
            </a:p>
          </p:txBody>
        </p:sp>
      </p:grpSp>
    </p:spTree>
    <p:extLst>
      <p:ext uri="{BB962C8B-B14F-4D97-AF65-F5344CB8AC3E}">
        <p14:creationId xmlns:p14="http://schemas.microsoft.com/office/powerpoint/2010/main" val="727836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0B0495A-7749-42B1-A623-F22A73BD517A}"/>
              </a:ext>
            </a:extLst>
          </p:cNvPr>
          <p:cNvGrpSpPr/>
          <p:nvPr/>
        </p:nvGrpSpPr>
        <p:grpSpPr>
          <a:xfrm>
            <a:off x="628650" y="259892"/>
            <a:ext cx="8361585" cy="2627461"/>
            <a:chOff x="628650" y="259892"/>
            <a:chExt cx="8361585" cy="2627461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8D929566-7B11-41D0-AB17-778CABA6857B}"/>
                </a:ext>
              </a:extLst>
            </p:cNvPr>
            <p:cNvGrpSpPr/>
            <p:nvPr/>
          </p:nvGrpSpPr>
          <p:grpSpPr>
            <a:xfrm>
              <a:off x="5983064" y="259892"/>
              <a:ext cx="3007171" cy="2627461"/>
              <a:chOff x="13596493" y="382334"/>
              <a:chExt cx="4572000" cy="2357640"/>
            </a:xfrm>
          </p:grpSpPr>
          <p:pic>
            <p:nvPicPr>
              <p:cNvPr id="21" name="Picture 2">
                <a:extLst>
                  <a:ext uri="{FF2B5EF4-FFF2-40B4-BE49-F238E27FC236}">
                    <a16:creationId xmlns:a16="http://schemas.microsoft.com/office/drawing/2014/main" id="{9C0B06A0-C187-417A-9175-C99CCAD02DB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4017723" y="382334"/>
                <a:ext cx="3651206" cy="2280594"/>
              </a:xfrm>
              <a:prstGeom prst="rect">
                <a:avLst/>
              </a:prstGeom>
              <a:noFill/>
              <a:ln>
                <a:solidFill>
                  <a:srgbClr val="000099"/>
                </a:solidFill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22532CBD-CB7E-4BDE-B694-11C788492E1E}"/>
                  </a:ext>
                </a:extLst>
              </p:cNvPr>
              <p:cNvSpPr txBox="1"/>
              <p:nvPr/>
            </p:nvSpPr>
            <p:spPr>
              <a:xfrm>
                <a:off x="13596493" y="1994314"/>
                <a:ext cx="4572000" cy="74566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IKIP SILIWANGI</a:t>
                </a:r>
              </a:p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KAMPUS  BERKUAITAS, </a:t>
                </a:r>
              </a:p>
              <a:p>
                <a:pPr algn="ctr"/>
                <a:r>
                  <a:rPr lang="en-US" sz="1600" b="1" dirty="0">
                    <a:solidFill>
                      <a:srgbClr val="FFFF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BIAYA PAS</a:t>
                </a:r>
              </a:p>
            </p:txBody>
          </p:sp>
        </p:grpSp>
        <p:sp>
          <p:nvSpPr>
            <p:cNvPr id="2" name="Flowchart: Stored Data 1">
              <a:extLst>
                <a:ext uri="{FF2B5EF4-FFF2-40B4-BE49-F238E27FC236}">
                  <a16:creationId xmlns:a16="http://schemas.microsoft.com/office/drawing/2014/main" id="{0FD6B68A-BF19-4354-91B9-E44FB0E8B77A}"/>
                </a:ext>
              </a:extLst>
            </p:cNvPr>
            <p:cNvSpPr/>
            <p:nvPr/>
          </p:nvSpPr>
          <p:spPr>
            <a:xfrm>
              <a:off x="628650" y="259892"/>
              <a:ext cx="6148123" cy="2598839"/>
            </a:xfrm>
            <a:prstGeom prst="flowChartOnlineStorag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13AB33C0-2DDC-4001-9AD8-E0318A3A7343}"/>
                </a:ext>
              </a:extLst>
            </p:cNvPr>
            <p:cNvSpPr txBox="1"/>
            <p:nvPr/>
          </p:nvSpPr>
          <p:spPr>
            <a:xfrm>
              <a:off x="901885" y="493165"/>
              <a:ext cx="5601652" cy="23083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Materi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lama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akan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tetap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mendukung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pencapaian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pemahaman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materi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baru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sesuai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dengan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Hakekat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Matematika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bahwa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Matematika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adalah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ilmu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yang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terstruktur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sistimatik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konsep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 proses/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materinya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saling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berkaitan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 </a:t>
              </a:r>
              <a:endParaRPr lang="en-ID" sz="2400" dirty="0"/>
            </a:p>
          </p:txBody>
        </p:sp>
      </p:grpSp>
      <p:pic>
        <p:nvPicPr>
          <p:cNvPr id="19" name="Picture 18" descr="Hasil gambar untuk gambar dan kata motivasi belajar">
            <a:extLst>
              <a:ext uri="{FF2B5EF4-FFF2-40B4-BE49-F238E27FC236}">
                <a16:creationId xmlns:a16="http://schemas.microsoft.com/office/drawing/2014/main" id="{9F673D3E-C49F-491B-A3F3-766813AD85A6}"/>
              </a:ext>
            </a:extLst>
          </p:cNvPr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2666" b="28000"/>
          <a:stretch/>
        </p:blipFill>
        <p:spPr bwMode="auto">
          <a:xfrm>
            <a:off x="628650" y="3034762"/>
            <a:ext cx="3034577" cy="229891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8B8562D4-A14C-45D7-A6CC-183D99805A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30146" y="2902350"/>
            <a:ext cx="5076092" cy="1938992"/>
          </a:xfrm>
          <a:prstGeom prst="rect">
            <a:avLst/>
          </a:prstGeom>
          <a:solidFill>
            <a:srgbClr val="99CCFF"/>
          </a:solidFill>
          <a:ln w="3810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id-ID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Oleh karena itu mari kita siapkan diri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belajar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Koneksi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Pemecahan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Matematis</a:t>
            </a:r>
            <a:r>
              <a:rPr lang="en-US" sz="24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disertai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dengan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sikap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positif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bernuansa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HOTS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untuk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membentuk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karakter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yang </a:t>
            </a:r>
            <a:r>
              <a:rPr lang="en-US" sz="2400" dirty="0" err="1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kuat</a:t>
            </a:r>
            <a:r>
              <a:rPr lang="en-US" sz="2400" dirty="0">
                <a:solidFill>
                  <a:srgbClr val="0033CC"/>
                </a:solidFill>
                <a:latin typeface="Arial" pitchFamily="34" charset="0"/>
                <a:cs typeface="Arial" pitchFamily="34" charset="0"/>
              </a:rPr>
              <a:t> </a:t>
            </a:r>
            <a:endParaRPr lang="id-ID" sz="2400" dirty="0">
              <a:solidFill>
                <a:srgbClr val="0033CC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E0078BCA-2C4E-45CC-A8C6-D92579339734}"/>
              </a:ext>
            </a:extLst>
          </p:cNvPr>
          <p:cNvGrpSpPr/>
          <p:nvPr/>
        </p:nvGrpSpPr>
        <p:grpSpPr>
          <a:xfrm>
            <a:off x="1401074" y="5319799"/>
            <a:ext cx="6220839" cy="1527129"/>
            <a:chOff x="1401074" y="5319799"/>
            <a:chExt cx="6220839" cy="1527129"/>
          </a:xfrm>
        </p:grpSpPr>
        <p:pic>
          <p:nvPicPr>
            <p:cNvPr id="27" name="Picture 26" descr="Gambar terkait">
              <a:extLst>
                <a:ext uri="{FF2B5EF4-FFF2-40B4-BE49-F238E27FC236}">
                  <a16:creationId xmlns:a16="http://schemas.microsoft.com/office/drawing/2014/main" id="{7197C21E-0047-4AB2-AB4F-58CBBD205E07}"/>
                </a:ext>
              </a:extLst>
            </p:cNvPr>
            <p:cNvPicPr/>
            <p:nvPr/>
          </p:nvPicPr>
          <p:blipFill>
            <a:blip r:embed="rId4" cstate="print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01074" y="5458121"/>
              <a:ext cx="1580901" cy="132254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8" name="Picture 27">
              <a:extLst>
                <a:ext uri="{FF2B5EF4-FFF2-40B4-BE49-F238E27FC236}">
                  <a16:creationId xmlns:a16="http://schemas.microsoft.com/office/drawing/2014/main" id="{D7784C76-F410-4F27-9C64-874A6688FC39}"/>
                </a:ext>
              </a:extLst>
            </p:cNvPr>
            <p:cNvPicPr/>
            <p:nvPr/>
          </p:nvPicPr>
          <p:blipFill>
            <a:blip r:embed="rId6" cstate="print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32472" y="5369094"/>
              <a:ext cx="1693888" cy="137620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1" name="Picture 30" descr="Hasil gambar untuk self efficacy">
              <a:extLst>
                <a:ext uri="{FF2B5EF4-FFF2-40B4-BE49-F238E27FC236}">
                  <a16:creationId xmlns:a16="http://schemas.microsoft.com/office/drawing/2014/main" id="{4CBAA59F-541B-4061-8A1E-FAE64128D465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76698" y="5319799"/>
              <a:ext cx="1845215" cy="1527129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676453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781169-2276-4071-8FA9-968C56559F86}"/>
              </a:ext>
            </a:extLst>
          </p:cNvPr>
          <p:cNvGrpSpPr/>
          <p:nvPr/>
        </p:nvGrpSpPr>
        <p:grpSpPr>
          <a:xfrm>
            <a:off x="36654" y="138793"/>
            <a:ext cx="3892062" cy="2663170"/>
            <a:chOff x="304800" y="363416"/>
            <a:chExt cx="3892062" cy="26631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574342-7B8B-46A5-A2E1-D79C410B5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50" y="363416"/>
              <a:ext cx="2887596" cy="20168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27B5C1-7289-45E8-8A6F-E24DE10E2501}"/>
                </a:ext>
              </a:extLst>
            </p:cNvPr>
            <p:cNvSpPr txBox="1"/>
            <p:nvPr/>
          </p:nvSpPr>
          <p:spPr>
            <a:xfrm>
              <a:off x="304800" y="2380255"/>
              <a:ext cx="3892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Seminar </a:t>
              </a:r>
              <a:r>
                <a:rPr lang="en-US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Penguatan</a:t>
              </a:r>
              <a:r>
                <a:rPr lang="en-US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Hard skills dan Soft kills di UNSWAGATI 2019</a:t>
              </a:r>
              <a:endParaRPr lang="en-ID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7" name="Picture 6">
            <a:extLst>
              <a:ext uri="{FF2B5EF4-FFF2-40B4-BE49-F238E27FC236}">
                <a16:creationId xmlns:a16="http://schemas.microsoft.com/office/drawing/2014/main" id="{5137C0AC-6295-4CFD-A470-B94BCDBE3B4E}"/>
              </a:ext>
            </a:extLst>
          </p:cNvPr>
          <p:cNvPicPr/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223846" y="641022"/>
            <a:ext cx="1720290" cy="1440069"/>
          </a:xfrm>
          <a:prstGeom prst="rect">
            <a:avLst/>
          </a:prstGeom>
        </p:spPr>
      </p:pic>
      <p:sp>
        <p:nvSpPr>
          <p:cNvPr id="11" name="Speech Bubble: Rectangle with Corners Rounded 10">
            <a:extLst>
              <a:ext uri="{FF2B5EF4-FFF2-40B4-BE49-F238E27FC236}">
                <a16:creationId xmlns:a16="http://schemas.microsoft.com/office/drawing/2014/main" id="{E2CA487E-F97D-4379-A00A-734D193A3B41}"/>
              </a:ext>
            </a:extLst>
          </p:cNvPr>
          <p:cNvSpPr/>
          <p:nvPr/>
        </p:nvSpPr>
        <p:spPr>
          <a:xfrm>
            <a:off x="4837798" y="210982"/>
            <a:ext cx="4141136" cy="5872791"/>
          </a:xfrm>
          <a:prstGeom prst="wedgeRoundRectCallout">
            <a:avLst>
              <a:gd name="adj1" fmla="val -42324"/>
              <a:gd name="adj2" fmla="val 57145"/>
              <a:gd name="adj3" fmla="val 16667"/>
            </a:avLst>
          </a:prstGeom>
          <a:solidFill>
            <a:srgbClr val="FFCCCC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Muncul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pertanyaan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yang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dimaksud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dengan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koneksi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pemecahan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masalah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matematis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(PMM)? 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Mengapa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kita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perlu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mempelajari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Koneksi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PMM?  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indikator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koneksi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Langkah-Langkah PMM? </a:t>
            </a:r>
          </a:p>
          <a:p>
            <a:pPr marL="457200" indent="-457200">
              <a:buAutoNum type="arabicPeriod"/>
            </a:pP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Seperti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contoh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soalnya</a:t>
            </a:r>
            <a:r>
              <a:rPr lang="en-US" sz="24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marL="363538" indent="-363538"/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5.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Apakah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Koneksi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dan PMM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mtergolong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HOT </a:t>
            </a:r>
            <a:r>
              <a:rPr lang="en-US" sz="2400" dirty="0" err="1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atau</a:t>
            </a:r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LOT?</a:t>
            </a:r>
            <a:endParaRPr lang="en-ID" sz="24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B4E7F0D2-2E4E-4876-853D-34709355B96B}"/>
              </a:ext>
            </a:extLst>
          </p:cNvPr>
          <p:cNvGrpSpPr/>
          <p:nvPr/>
        </p:nvGrpSpPr>
        <p:grpSpPr>
          <a:xfrm>
            <a:off x="372904" y="2874152"/>
            <a:ext cx="4235750" cy="3881501"/>
            <a:chOff x="372904" y="2874152"/>
            <a:chExt cx="4235750" cy="3881501"/>
          </a:xfrm>
        </p:grpSpPr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F238E5C7-ECFC-4AA0-BC28-9F4E4A8F9054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3107414" y="2969928"/>
              <a:ext cx="1501240" cy="179408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" name="Flowchart: Stored Data 8">
              <a:extLst>
                <a:ext uri="{FF2B5EF4-FFF2-40B4-BE49-F238E27FC236}">
                  <a16:creationId xmlns:a16="http://schemas.microsoft.com/office/drawing/2014/main" id="{653D3DA5-BA0A-413D-9173-1635CD70A316}"/>
                </a:ext>
              </a:extLst>
            </p:cNvPr>
            <p:cNvSpPr/>
            <p:nvPr/>
          </p:nvSpPr>
          <p:spPr>
            <a:xfrm>
              <a:off x="372904" y="2874152"/>
              <a:ext cx="2887596" cy="1889859"/>
            </a:xfrm>
            <a:prstGeom prst="flowChartOnlineStorage">
              <a:avLst/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rgbClr val="006600"/>
                </a:solidFill>
              </a:endParaRPr>
            </a:p>
            <a:p>
              <a:endParaRPr lang="en-US" sz="2400" dirty="0">
                <a:solidFill>
                  <a:srgbClr val="006600"/>
                </a:solidFill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61926C89-CBFC-435B-B83C-ECA30A8006E0}"/>
                </a:ext>
              </a:extLst>
            </p:cNvPr>
            <p:cNvSpPr txBox="1"/>
            <p:nvPr/>
          </p:nvSpPr>
          <p:spPr>
            <a:xfrm>
              <a:off x="577313" y="2892125"/>
              <a:ext cx="2592318" cy="173987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Mari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teman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cermati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satu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buku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rujukan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MK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juga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sumber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lainnya</a:t>
              </a:r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473E73CF-3BBE-4A36-84B1-7E509703ADE3}"/>
                </a:ext>
              </a:extLst>
            </p:cNvPr>
            <p:cNvSpPr txBox="1"/>
            <p:nvPr/>
          </p:nvSpPr>
          <p:spPr>
            <a:xfrm>
              <a:off x="372904" y="4631995"/>
              <a:ext cx="4235750" cy="2123658"/>
            </a:xfrm>
            <a:prstGeom prst="rect">
              <a:avLst/>
            </a:prstGeom>
            <a:solidFill>
              <a:srgbClr val="CCCCFF"/>
            </a:solidFill>
            <a:ln>
              <a:solidFill>
                <a:srgbClr val="9900CC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Prinsip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Merdeka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mengamatkan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Dosen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/guru dan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/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memiliki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kemerdekaan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bereksplorasi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berinovasi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US" sz="2200" dirty="0" err="1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kemandirian</a:t>
              </a:r>
              <a:r>
                <a:rPr lang="en-US" sz="2200" dirty="0">
                  <a:solidFill>
                    <a:srgbClr val="9900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endParaRPr lang="en-ID" sz="2200" dirty="0">
                <a:solidFill>
                  <a:srgbClr val="9900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682187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>
            <a:extLst>
              <a:ext uri="{FF2B5EF4-FFF2-40B4-BE49-F238E27FC236}">
                <a16:creationId xmlns:a16="http://schemas.microsoft.com/office/drawing/2014/main" id="{D0781169-2276-4071-8FA9-968C56559F86}"/>
              </a:ext>
            </a:extLst>
          </p:cNvPr>
          <p:cNvGrpSpPr/>
          <p:nvPr/>
        </p:nvGrpSpPr>
        <p:grpSpPr>
          <a:xfrm>
            <a:off x="0" y="363416"/>
            <a:ext cx="3892062" cy="2663170"/>
            <a:chOff x="304800" y="363416"/>
            <a:chExt cx="3892062" cy="2663170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DA574342-7B8B-46A5-A2E1-D79C410B5B4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41050" y="363416"/>
              <a:ext cx="2887596" cy="2016839"/>
            </a:xfrm>
            <a:prstGeom prst="rect">
              <a:avLst/>
            </a:prstGeom>
          </p:spPr>
        </p:pic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AA27B5C1-7289-45E8-8A6F-E24DE10E2501}"/>
                </a:ext>
              </a:extLst>
            </p:cNvPr>
            <p:cNvSpPr txBox="1"/>
            <p:nvPr/>
          </p:nvSpPr>
          <p:spPr>
            <a:xfrm>
              <a:off x="304800" y="2380255"/>
              <a:ext cx="389206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rgbClr val="FF0000"/>
                  </a:solidFill>
                </a:rPr>
                <a:t>Seminar </a:t>
              </a:r>
              <a:r>
                <a:rPr lang="en-US" dirty="0" err="1">
                  <a:solidFill>
                    <a:srgbClr val="FF0000"/>
                  </a:solidFill>
                </a:rPr>
                <a:t>Penguatan</a:t>
              </a:r>
              <a:r>
                <a:rPr lang="en-US" dirty="0">
                  <a:solidFill>
                    <a:srgbClr val="FF0000"/>
                  </a:solidFill>
                </a:rPr>
                <a:t> Hard skills dan Soft skills di UNSWAGATI 2019</a:t>
              </a:r>
              <a:endParaRPr lang="en-ID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" name="Group 3">
            <a:extLst>
              <a:ext uri="{FF2B5EF4-FFF2-40B4-BE49-F238E27FC236}">
                <a16:creationId xmlns:a16="http://schemas.microsoft.com/office/drawing/2014/main" id="{5B38DD08-259E-410C-B6DB-7C9617A93F31}"/>
              </a:ext>
            </a:extLst>
          </p:cNvPr>
          <p:cNvGrpSpPr/>
          <p:nvPr/>
        </p:nvGrpSpPr>
        <p:grpSpPr>
          <a:xfrm>
            <a:off x="3676249" y="348229"/>
            <a:ext cx="5117402" cy="4336753"/>
            <a:chOff x="3676249" y="348229"/>
            <a:chExt cx="5117402" cy="4336753"/>
          </a:xfrm>
        </p:grpSpPr>
        <p:sp>
          <p:nvSpPr>
            <p:cNvPr id="11" name="Speech Bubble: Rectangle with Corners Rounded 10">
              <a:extLst>
                <a:ext uri="{FF2B5EF4-FFF2-40B4-BE49-F238E27FC236}">
                  <a16:creationId xmlns:a16="http://schemas.microsoft.com/office/drawing/2014/main" id="{E2CA487E-F97D-4379-A00A-734D193A3B41}"/>
                </a:ext>
              </a:extLst>
            </p:cNvPr>
            <p:cNvSpPr/>
            <p:nvPr/>
          </p:nvSpPr>
          <p:spPr>
            <a:xfrm>
              <a:off x="3676249" y="348229"/>
              <a:ext cx="5045718" cy="2112316"/>
            </a:xfrm>
            <a:prstGeom prst="wedgeRoundRectCallout">
              <a:avLst>
                <a:gd name="adj1" fmla="val -3601"/>
                <a:gd name="adj2" fmla="val 70981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Kemudian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cari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bahwa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Matematika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banyak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dimanfaatkan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ilmu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lain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masalah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sehari-hari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</a:t>
              </a:r>
            </a:p>
            <a:p>
              <a:r>
                <a:rPr lang="en-US" sz="2400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Be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rikan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contoh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penerapan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matematika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dalam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bidang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studi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lain dan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atau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masalah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sehari-hari</a:t>
              </a:r>
              <a:endParaRPr lang="en-ID" sz="24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2D9DB516-96F4-4AAC-A98E-F08F0F9C195D}"/>
                </a:ext>
              </a:extLst>
            </p:cNvPr>
            <p:cNvGrpSpPr/>
            <p:nvPr/>
          </p:nvGrpSpPr>
          <p:grpSpPr>
            <a:xfrm>
              <a:off x="3752759" y="2786503"/>
              <a:ext cx="4827372" cy="1898479"/>
              <a:chOff x="457200" y="1832092"/>
              <a:chExt cx="8008551" cy="1177321"/>
            </a:xfrm>
          </p:grpSpPr>
          <p:sp>
            <p:nvSpPr>
              <p:cNvPr id="18" name="Double Wave 17">
                <a:extLst>
                  <a:ext uri="{FF2B5EF4-FFF2-40B4-BE49-F238E27FC236}">
                    <a16:creationId xmlns:a16="http://schemas.microsoft.com/office/drawing/2014/main" id="{7C60D633-AD73-42A1-B163-BA82ADFE9DB1}"/>
                  </a:ext>
                </a:extLst>
              </p:cNvPr>
              <p:cNvSpPr/>
              <p:nvPr/>
            </p:nvSpPr>
            <p:spPr>
              <a:xfrm>
                <a:off x="457201" y="1832092"/>
                <a:ext cx="8008550" cy="1177321"/>
              </a:xfrm>
              <a:prstGeom prst="doubleWave">
                <a:avLst>
                  <a:gd name="adj1" fmla="val 6250"/>
                  <a:gd name="adj2" fmla="val -542"/>
                </a:avLst>
              </a:prstGeom>
              <a:solidFill>
                <a:srgbClr val="CCECFF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ID"/>
              </a:p>
            </p:txBody>
          </p:sp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F43A7D2-7801-438A-BA3F-70C0B0D60DD7}"/>
                  </a:ext>
                </a:extLst>
              </p:cNvPr>
              <p:cNvSpPr txBox="1"/>
              <p:nvPr/>
            </p:nvSpPr>
            <p:spPr>
              <a:xfrm>
                <a:off x="457200" y="1942871"/>
                <a:ext cx="800854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endParaRPr lang="en-ID" dirty="0"/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FC95327D-A716-4729-8D1E-0DE87B1D45D4}"/>
                </a:ext>
              </a:extLst>
            </p:cNvPr>
            <p:cNvSpPr txBox="1"/>
            <p:nvPr/>
          </p:nvSpPr>
          <p:spPr>
            <a:xfrm>
              <a:off x="3838369" y="3103905"/>
              <a:ext cx="4955282" cy="150810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penerapan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matematika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bidang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studi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lain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dari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kelompok</a:t>
              </a:r>
              <a:r>
                <a:rPr lang="en-US" sz="2400" dirty="0">
                  <a:solidFill>
                    <a:srgbClr val="0070C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kami:</a:t>
              </a:r>
            </a:p>
            <a:p>
              <a:endParaRPr lang="en-US" sz="2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4ADBE2D5-47BB-4F14-A2BA-4A89C4B9C5AC}"/>
              </a:ext>
            </a:extLst>
          </p:cNvPr>
          <p:cNvGrpSpPr/>
          <p:nvPr/>
        </p:nvGrpSpPr>
        <p:grpSpPr>
          <a:xfrm>
            <a:off x="422031" y="3066019"/>
            <a:ext cx="7807570" cy="3635625"/>
            <a:chOff x="422031" y="3066019"/>
            <a:chExt cx="7807570" cy="3635625"/>
          </a:xfrm>
        </p:grpSpPr>
        <p:pic>
          <p:nvPicPr>
            <p:cNvPr id="12" name="Picture 11" descr="Gambar terkait">
              <a:extLst>
                <a:ext uri="{FF2B5EF4-FFF2-40B4-BE49-F238E27FC236}">
                  <a16:creationId xmlns:a16="http://schemas.microsoft.com/office/drawing/2014/main" id="{33D9F1BF-7DFC-49EE-ADAC-2CD36D21CE7C}"/>
                </a:ext>
              </a:extLst>
            </p:cNvPr>
            <p:cNvPicPr/>
            <p:nvPr/>
          </p:nvPicPr>
          <p:blipFill>
            <a:blip r:embed="rId3" cstate="print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2031" y="3186956"/>
              <a:ext cx="1478958" cy="14633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F488245E-9B2E-4437-97EE-0B5FBAB92036}"/>
                </a:ext>
              </a:extLst>
            </p:cNvPr>
            <p:cNvSpPr/>
            <p:nvPr/>
          </p:nvSpPr>
          <p:spPr>
            <a:xfrm>
              <a:off x="586155" y="4904855"/>
              <a:ext cx="7643446" cy="1796789"/>
            </a:xfrm>
            <a:prstGeom prst="wedgeRoundRectCallout">
              <a:avLst>
                <a:gd name="adj1" fmla="val 53948"/>
                <a:gd name="adj2" fmla="val 35254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Sekarang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cermati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salah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satu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“T</a:t>
              </a:r>
              <a:r>
                <a:rPr lang="id-ID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ujuan pembelajaran matematika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yaitu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“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Siswa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harus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menguasai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konsep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matematika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hubungan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antar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konsep-konsepnya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.”</a:t>
              </a:r>
            </a:p>
            <a:p>
              <a:endParaRPr lang="en-US" sz="24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D5A6839-67C6-4A59-9B3F-311BD04027A1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037999" y="3066019"/>
              <a:ext cx="1501240" cy="17052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:p14="http://schemas.microsoft.com/office/powerpoint/2010/main" val="440551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peech Bubble: Rectangle with Corners Rounded 13">
            <a:extLst>
              <a:ext uri="{FF2B5EF4-FFF2-40B4-BE49-F238E27FC236}">
                <a16:creationId xmlns:a16="http://schemas.microsoft.com/office/drawing/2014/main" id="{C6D7324E-E6C9-4638-B6AB-81602E33FAA8}"/>
              </a:ext>
            </a:extLst>
          </p:cNvPr>
          <p:cNvSpPr/>
          <p:nvPr/>
        </p:nvSpPr>
        <p:spPr>
          <a:xfrm>
            <a:off x="3428880" y="1501673"/>
            <a:ext cx="5331658" cy="5086522"/>
          </a:xfrm>
          <a:prstGeom prst="wedgeRoundRectCallout">
            <a:avLst>
              <a:gd name="adj1" fmla="val -62646"/>
              <a:gd name="adj2" fmla="val -1734"/>
              <a:gd name="adj3" fmla="val 16667"/>
            </a:avLst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180340" indent="-180340" algn="just"/>
            <a:endParaRPr lang="en-US" sz="1200" kern="100" dirty="0">
              <a:solidFill>
                <a:srgbClr val="660066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80340" indent="-180340" algn="just"/>
            <a:endParaRPr lang="en-US" sz="1200" kern="100" dirty="0">
              <a:solidFill>
                <a:srgbClr val="660066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80340" indent="-180340" algn="just"/>
            <a:endParaRPr lang="en-US" sz="1200" kern="100" dirty="0">
              <a:solidFill>
                <a:srgbClr val="660066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80340" indent="-180340" algn="just"/>
            <a:endParaRPr lang="en-US" sz="1200" kern="100" dirty="0">
              <a:solidFill>
                <a:srgbClr val="660066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80340" indent="-180340" algn="just"/>
            <a:endParaRPr lang="en-US" sz="1200" kern="100" dirty="0">
              <a:solidFill>
                <a:srgbClr val="660066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80340" indent="-180340" algn="just"/>
            <a:endParaRPr lang="en-US" sz="1200" kern="100" dirty="0">
              <a:solidFill>
                <a:srgbClr val="660066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80340" indent="-180340" algn="just"/>
            <a:endParaRPr lang="en-US" sz="1200" kern="100" dirty="0">
              <a:solidFill>
                <a:srgbClr val="660066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80340" indent="-180340" algn="just"/>
            <a:endParaRPr lang="en-US" sz="1200" kern="100" dirty="0">
              <a:solidFill>
                <a:srgbClr val="660066"/>
              </a:solidFill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marL="180340" indent="-180340" algn="just"/>
            <a:endParaRPr lang="en-US" sz="1200" kern="100" dirty="0">
              <a:solidFill>
                <a:srgbClr val="660066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  <a:p>
            <a:pPr indent="-180340"/>
            <a:endParaRPr lang="en-US" sz="1200" kern="100" dirty="0">
              <a:solidFill>
                <a:srgbClr val="660066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-180340"/>
            <a:endParaRPr lang="en-US" sz="1200" kern="100" dirty="0">
              <a:solidFill>
                <a:srgbClr val="660066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-180340"/>
            <a:endParaRPr lang="en-US" sz="1200" kern="100" dirty="0">
              <a:solidFill>
                <a:srgbClr val="660066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-180340"/>
            <a:endParaRPr lang="en-US" sz="1200" kern="100" dirty="0">
              <a:solidFill>
                <a:srgbClr val="660066"/>
              </a:solidFill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-180340"/>
            <a:endParaRPr lang="en-US" sz="1200" kern="100" dirty="0">
              <a:solidFill>
                <a:srgbClr val="660066"/>
              </a:solidFill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indent="-180340"/>
            <a:r>
              <a:rPr lang="en-US" sz="2400" kern="1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“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Pentingnya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penguasaan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koneksi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matematis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bagi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siswa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di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antaranya</a:t>
            </a:r>
            <a:r>
              <a:rPr lang="en-US" sz="2400" kern="1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adalah</a:t>
            </a:r>
            <a:r>
              <a:rPr lang="en-US" sz="2400" kern="1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”:</a:t>
            </a:r>
            <a:endParaRPr lang="en-ID" sz="2400" kern="1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69875" indent="-269875"/>
            <a:r>
              <a:rPr lang="en-US" sz="2400" kern="1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a.Termuat</a:t>
            </a:r>
            <a:r>
              <a:rPr lang="en-US" sz="2400" kern="1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dalam</a:t>
            </a:r>
            <a:r>
              <a:rPr lang="en-US" sz="2400" kern="1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tujuan</a:t>
            </a:r>
            <a:r>
              <a:rPr lang="en-US" sz="2400" kern="1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pembelajaran</a:t>
            </a:r>
            <a:r>
              <a:rPr lang="en-US" sz="2400" kern="1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matematika</a:t>
            </a:r>
            <a:endParaRPr lang="en-ID" sz="2400" kern="100" dirty="0">
              <a:effectLst/>
              <a:latin typeface="Arial" panose="020B0604020202020204" pitchFamily="34" charset="0"/>
              <a:ea typeface="SimSun" panose="02010600030101010101" pitchFamily="2" charset="-122"/>
              <a:cs typeface="Arial" panose="020B0604020202020204" pitchFamily="34" charset="0"/>
            </a:endParaRPr>
          </a:p>
          <a:p>
            <a:pPr marL="269875" indent="-269875"/>
            <a:r>
              <a:rPr lang="id-ID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id-ID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</a:t>
            </a:r>
            <a:r>
              <a:rPr lang="id-ID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ada hakekatnya  matematika tersusun dari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konsep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saling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berkaitan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dari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yang </a:t>
            </a:r>
            <a:r>
              <a:rPr lang="id-ID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sederhana ke yang lebih kompleks;</a:t>
            </a: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39750" indent="-539750">
              <a:buAutoNum type="alphaLcPeriod" startAt="3"/>
            </a:pPr>
            <a:r>
              <a:rPr lang="id-ID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Matematika digunakan dalam 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BS lain</a:t>
            </a:r>
            <a:r>
              <a:rPr lang="id-ID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</a:t>
            </a:r>
            <a:r>
              <a:rPr lang="id-ID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dan 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dalam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kehidupan</a:t>
            </a:r>
            <a:r>
              <a:rPr lang="en-US" sz="2400" dirty="0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660066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sehari-hari</a:t>
            </a:r>
            <a:endParaRPr lang="en-US" sz="2400" dirty="0">
              <a:solidFill>
                <a:srgbClr val="660066"/>
              </a:solidFill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539750" indent="-539750">
              <a:buAutoNum type="alphaLcPeriod" startAt="3"/>
            </a:pP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US" sz="1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2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80340" indent="-180340">
              <a:lnSpc>
                <a:spcPct val="115000"/>
              </a:lnSpc>
              <a:spcAft>
                <a:spcPts val="1000"/>
              </a:spcAft>
            </a:pPr>
            <a:r>
              <a:rPr lang="id-ID" sz="1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id-ID" sz="1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 algn="just">
              <a:buFont typeface="+mj-lt"/>
              <a:buAutoNum type="alphaLcPeriod"/>
            </a:pP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675BF9B-41C9-4DE3-B5D7-6B58A299E2EF}"/>
              </a:ext>
            </a:extLst>
          </p:cNvPr>
          <p:cNvGrpSpPr/>
          <p:nvPr/>
        </p:nvGrpSpPr>
        <p:grpSpPr>
          <a:xfrm>
            <a:off x="95605" y="2478071"/>
            <a:ext cx="3210303" cy="3842533"/>
            <a:chOff x="83881" y="2320970"/>
            <a:chExt cx="3210303" cy="3842533"/>
          </a:xfrm>
        </p:grpSpPr>
        <p:pic>
          <p:nvPicPr>
            <p:cNvPr id="19" name="Picture 18">
              <a:extLst>
                <a:ext uri="{FF2B5EF4-FFF2-40B4-BE49-F238E27FC236}">
                  <a16:creationId xmlns:a16="http://schemas.microsoft.com/office/drawing/2014/main" id="{6FD5F504-E7DF-4E40-9086-AFDF059A43D1}"/>
                </a:ext>
              </a:extLst>
            </p:cNvPr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412128" y="2320970"/>
              <a:ext cx="1629915" cy="1342701"/>
            </a:xfrm>
            <a:prstGeom prst="rect">
              <a:avLst/>
            </a:prstGeom>
            <a:ln>
              <a:solidFill>
                <a:srgbClr val="006600"/>
              </a:solidFill>
            </a:ln>
          </p:spPr>
        </p:pic>
        <p:sp>
          <p:nvSpPr>
            <p:cNvPr id="20" name="Speech Bubble: Rectangle with Corners Rounded 19">
              <a:extLst>
                <a:ext uri="{FF2B5EF4-FFF2-40B4-BE49-F238E27FC236}">
                  <a16:creationId xmlns:a16="http://schemas.microsoft.com/office/drawing/2014/main" id="{7DC0C1AE-51F3-40D8-946A-BE80B229A345}"/>
                </a:ext>
              </a:extLst>
            </p:cNvPr>
            <p:cNvSpPr/>
            <p:nvPr/>
          </p:nvSpPr>
          <p:spPr>
            <a:xfrm>
              <a:off x="83881" y="3887833"/>
              <a:ext cx="3210303" cy="2275670"/>
            </a:xfrm>
            <a:prstGeom prst="wedgeRoundRectCallout">
              <a:avLst>
                <a:gd name="adj1" fmla="val 49861"/>
                <a:gd name="adj2" fmla="val 62029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5400000" scaled="1"/>
              <a:tileRect/>
            </a:gradFill>
            <a:ln>
              <a:solidFill>
                <a:srgbClr val="0066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Muncul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pertanyaan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</a:t>
              </a:r>
            </a:p>
            <a:p>
              <a:pPr marL="176213" indent="-176213">
                <a:buAutoNum type="arabicPeriod"/>
              </a:pP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Indikator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soalnya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seperti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?</a:t>
              </a:r>
            </a:p>
            <a:p>
              <a:pPr marL="176213" indent="-176213">
                <a:buAutoNum type="arabicPeriod"/>
              </a:pP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Apakah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koneksi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tergolong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HOT </a:t>
              </a:r>
              <a:r>
                <a:rPr lang="en-US" sz="2200" dirty="0" err="1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atau</a:t>
              </a:r>
              <a:r>
                <a:rPr lang="en-US" sz="2200" dirty="0">
                  <a:solidFill>
                    <a:srgbClr val="0066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LOT?</a:t>
              </a:r>
              <a:endParaRPr lang="en-ID" sz="2200" dirty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BC4D2C5F-D4A9-42CC-B4ED-3CAD12D8A74E}"/>
              </a:ext>
            </a:extLst>
          </p:cNvPr>
          <p:cNvGrpSpPr/>
          <p:nvPr/>
        </p:nvGrpSpPr>
        <p:grpSpPr>
          <a:xfrm>
            <a:off x="223514" y="319082"/>
            <a:ext cx="8392948" cy="2158989"/>
            <a:chOff x="223514" y="319082"/>
            <a:chExt cx="8392948" cy="2158989"/>
          </a:xfrm>
        </p:grpSpPr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8E6B94C8-5FF8-4E88-A96F-2EB07AED21C5}"/>
                </a:ext>
              </a:extLst>
            </p:cNvPr>
            <p:cNvGrpSpPr/>
            <p:nvPr/>
          </p:nvGrpSpPr>
          <p:grpSpPr>
            <a:xfrm>
              <a:off x="223514" y="319082"/>
              <a:ext cx="2327942" cy="2158989"/>
              <a:chOff x="223514" y="319082"/>
              <a:chExt cx="2327942" cy="2158989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33C59CF4-DA81-4D77-B4EA-0A62A5EC8836}"/>
                  </a:ext>
                </a:extLst>
              </p:cNvPr>
              <p:cNvPicPr/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355854" y="319082"/>
                <a:ext cx="2063262" cy="1451103"/>
              </a:xfrm>
              <a:prstGeom prst="rect">
                <a:avLst/>
              </a:prstGeom>
            </p:spPr>
          </p:pic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DBF0563-909A-4EA3-9D63-CDBB0DBF2829}"/>
                  </a:ext>
                </a:extLst>
              </p:cNvPr>
              <p:cNvSpPr txBox="1"/>
              <p:nvPr/>
            </p:nvSpPr>
            <p:spPr>
              <a:xfrm>
                <a:off x="223514" y="1770185"/>
                <a:ext cx="2327942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000" dirty="0" err="1">
                    <a:solidFill>
                      <a:srgbClr val="0033CC"/>
                    </a:solidFill>
                  </a:rPr>
                  <a:t>Siswa</a:t>
                </a:r>
                <a:r>
                  <a:rPr 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33CC"/>
                    </a:solidFill>
                  </a:rPr>
                  <a:t>aktif</a:t>
                </a:r>
                <a:r>
                  <a:rPr 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33CC"/>
                    </a:solidFill>
                  </a:rPr>
                  <a:t>bertanya</a:t>
                </a:r>
                <a:r>
                  <a:rPr lang="en-US" sz="2000" dirty="0">
                    <a:solidFill>
                      <a:srgbClr val="0033CC"/>
                    </a:solidFill>
                  </a:rPr>
                  <a:t> </a:t>
                </a:r>
                <a:r>
                  <a:rPr lang="en-US" sz="2000" dirty="0" err="1">
                    <a:solidFill>
                      <a:srgbClr val="0033CC"/>
                    </a:solidFill>
                  </a:rPr>
                  <a:t>dalam</a:t>
                </a:r>
                <a:r>
                  <a:rPr lang="en-US" sz="2000" dirty="0">
                    <a:solidFill>
                      <a:srgbClr val="0033CC"/>
                    </a:solidFill>
                  </a:rPr>
                  <a:t> Ketika </a:t>
                </a:r>
                <a:r>
                  <a:rPr lang="en-US" sz="2000" dirty="0" err="1">
                    <a:solidFill>
                      <a:srgbClr val="0033CC"/>
                    </a:solidFill>
                  </a:rPr>
                  <a:t>belajar</a:t>
                </a:r>
                <a:r>
                  <a:rPr lang="en-US" sz="2000" dirty="0">
                    <a:solidFill>
                      <a:srgbClr val="0033CC"/>
                    </a:solidFill>
                  </a:rPr>
                  <a:t> </a:t>
                </a:r>
                <a:endParaRPr lang="en-ID" sz="2000" dirty="0">
                  <a:solidFill>
                    <a:srgbClr val="0033CC"/>
                  </a:solidFill>
                </a:endParaRPr>
              </a:p>
            </p:txBody>
          </p:sp>
        </p:grpSp>
        <p:sp>
          <p:nvSpPr>
            <p:cNvPr id="2" name="Flowchart: Alternate Process 1">
              <a:extLst>
                <a:ext uri="{FF2B5EF4-FFF2-40B4-BE49-F238E27FC236}">
                  <a16:creationId xmlns:a16="http://schemas.microsoft.com/office/drawing/2014/main" id="{B882CC76-845B-43E2-9568-65100BCE5B9C}"/>
                </a:ext>
              </a:extLst>
            </p:cNvPr>
            <p:cNvSpPr/>
            <p:nvPr/>
          </p:nvSpPr>
          <p:spPr>
            <a:xfrm>
              <a:off x="2848708" y="319082"/>
              <a:ext cx="5767754" cy="1263533"/>
            </a:xfrm>
            <a:prstGeom prst="flowChartAlternateProcess">
              <a:avLst/>
            </a:prstGeom>
            <a:solidFill>
              <a:srgbClr val="CCFFFF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Mari </a:t>
              </a:r>
              <a:r>
                <a:rPr lang="en-US" sz="2400" kern="1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kita</a:t>
              </a:r>
              <a:r>
                <a:rPr lang="en-US" sz="24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cermati</a:t>
              </a:r>
              <a:r>
                <a:rPr lang="en-US" sz="24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Rangkuman</a:t>
              </a:r>
              <a:r>
                <a:rPr lang="en-US" sz="24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dari</a:t>
              </a:r>
              <a:r>
                <a:rPr lang="en-US" sz="24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contoh</a:t>
              </a:r>
              <a:r>
                <a:rPr lang="en-US" sz="2400" kern="1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kedua</a:t>
              </a:r>
              <a:r>
                <a:rPr lang="en-US" sz="2400" kern="100" dirty="0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uraian</a:t>
              </a:r>
              <a:r>
                <a:rPr lang="en-US" sz="2400" kern="100" dirty="0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tadi</a:t>
              </a:r>
              <a:r>
                <a:rPr lang="en-US" sz="2400" kern="100" dirty="0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dan </a:t>
              </a:r>
              <a:r>
                <a:rPr lang="en-US" sz="2400" kern="100" dirty="0" err="1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bahasan</a:t>
              </a:r>
              <a:r>
                <a:rPr lang="en-US" sz="2400" kern="100" dirty="0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dalam</a:t>
              </a:r>
              <a:r>
                <a:rPr lang="en-US" sz="2400" kern="100" dirty="0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satu</a:t>
              </a:r>
              <a:r>
                <a:rPr lang="en-US" sz="2400" kern="100" dirty="0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buku</a:t>
              </a:r>
              <a:r>
                <a:rPr lang="en-US" sz="2400" kern="100" dirty="0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</a:t>
              </a:r>
              <a:r>
                <a:rPr lang="en-US" sz="2400" kern="100" dirty="0" err="1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sumber</a:t>
              </a:r>
              <a:r>
                <a:rPr lang="en-US" sz="2400" kern="100" dirty="0">
                  <a:solidFill>
                    <a:srgbClr val="0033CC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 MK PBM</a:t>
              </a:r>
              <a:r>
                <a:rPr lang="en-US" sz="2400" kern="100" dirty="0">
                  <a:solidFill>
                    <a:srgbClr val="660066"/>
                  </a:solidFill>
                  <a:latin typeface="Arial" panose="020B0604020202020204" pitchFamily="34" charset="0"/>
                  <a:ea typeface="SimSun" panose="02010600030101010101" pitchFamily="2" charset="-122"/>
                  <a:cs typeface="Arial" panose="020B0604020202020204" pitchFamily="34" charset="0"/>
                </a:rPr>
                <a:t>:</a:t>
              </a:r>
              <a:endParaRPr lang="en-ID" sz="2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391616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ular Callout 69">
            <a:extLst>
              <a:ext uri="{FF2B5EF4-FFF2-40B4-BE49-F238E27FC236}">
                <a16:creationId xmlns:a16="http://schemas.microsoft.com/office/drawing/2014/main" id="{741D132D-9000-441E-98D2-FDA0A00CAB6F}"/>
              </a:ext>
            </a:extLst>
          </p:cNvPr>
          <p:cNvSpPr/>
          <p:nvPr/>
        </p:nvSpPr>
        <p:spPr>
          <a:xfrm>
            <a:off x="2311812" y="309642"/>
            <a:ext cx="6215243" cy="3652758"/>
          </a:xfrm>
          <a:prstGeom prst="wedgeRoundRectCallout">
            <a:avLst>
              <a:gd name="adj1" fmla="val -53903"/>
              <a:gd name="adj2" fmla="val 52543"/>
              <a:gd name="adj3" fmla="val 16667"/>
            </a:avLst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8100000" scaled="1"/>
            <a:tileRect/>
          </a:gra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363538" indent="-363538"/>
            <a:r>
              <a:rPr lang="en-GB" sz="24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</a:t>
            </a:r>
            <a:r>
              <a:rPr lang="en-GB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ari </a:t>
            </a:r>
            <a:r>
              <a:rPr lang="en-GB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kita</a:t>
            </a:r>
            <a:r>
              <a:rPr lang="en-GB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perhatikan</a:t>
            </a:r>
            <a:r>
              <a:rPr lang="en-GB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penjelasan</a:t>
            </a:r>
            <a:r>
              <a:rPr lang="en-GB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GB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tentang</a:t>
            </a:r>
            <a:r>
              <a:rPr lang="en-GB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id-ID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Indikator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Koneksi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Matematis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berikut</a:t>
            </a:r>
            <a:r>
              <a:rPr lang="en-US" sz="2400" dirty="0">
                <a:solidFill>
                  <a:srgbClr val="C0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:</a:t>
            </a: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  <a:tabLst>
                <a:tab pos="176213" algn="l"/>
                <a:tab pos="457200" algn="l"/>
              </a:tabLst>
            </a:pP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Mencari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hub</a:t>
            </a:r>
            <a:r>
              <a:rPr lang="id-ID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ungan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berbagai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representasi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konsep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dan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prosedur</a:t>
            </a:r>
            <a:r>
              <a:rPr lang="id-ID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matematika</a:t>
            </a: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  <a:tabLst>
                <a:tab pos="176213" algn="l"/>
                <a:tab pos="457200" algn="l"/>
              </a:tabLst>
            </a:pPr>
            <a:r>
              <a:rPr lang="id-ID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Menerapkan 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hub</a:t>
            </a:r>
            <a:r>
              <a:rPr lang="id-ID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ungan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antar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topik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Mat. dan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dengan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topik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BS lain</a:t>
            </a:r>
            <a:endParaRPr lang="en-ID" sz="24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176213" indent="-176213">
              <a:buFont typeface="Arial" panose="020B0604020202020204" pitchFamily="34" charset="0"/>
              <a:buChar char="•"/>
              <a:tabLst>
                <a:tab pos="176213" algn="l"/>
                <a:tab pos="457200" algn="l"/>
              </a:tabLst>
            </a:pP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Menggunakan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matematika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dlm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BS lain/ </a:t>
            </a:r>
            <a:r>
              <a:rPr lang="en-US" sz="24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masalah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kehidupan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  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  <a:cs typeface="Arial" panose="020B0604020202020204" pitchFamily="34" charset="0"/>
              </a:rPr>
              <a:t>sehari-hari</a:t>
            </a:r>
            <a:r>
              <a:rPr lang="id-ID" sz="1100" dirty="0">
                <a:solidFill>
                  <a:srgbClr val="FF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ID" sz="1100" dirty="0">
              <a:effectLst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08C3601-49EC-4179-9395-77C3DE65169D}"/>
              </a:ext>
            </a:extLst>
          </p:cNvPr>
          <p:cNvGrpSpPr/>
          <p:nvPr/>
        </p:nvGrpSpPr>
        <p:grpSpPr>
          <a:xfrm>
            <a:off x="0" y="132294"/>
            <a:ext cx="2311812" cy="3813156"/>
            <a:chOff x="0" y="132294"/>
            <a:chExt cx="2311812" cy="3813156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8A24136A-4833-407C-80FE-1567E7CC4794}"/>
                </a:ext>
              </a:extLst>
            </p:cNvPr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7873" y="132294"/>
              <a:ext cx="1771650" cy="12700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34FB35CA-D228-4E4D-A4FB-D7477D57F4B0}"/>
                </a:ext>
              </a:extLst>
            </p:cNvPr>
            <p:cNvSpPr txBox="1"/>
            <p:nvPr/>
          </p:nvSpPr>
          <p:spPr>
            <a:xfrm>
              <a:off x="0" y="1290634"/>
              <a:ext cx="2311812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id-ID" sz="20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Ujian Sidang Tesis Tahap I dari 3 Dosen Penguji</a:t>
              </a:r>
              <a:endParaRPr lang="en-ID" sz="20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</p:txBody>
        </p:sp>
        <p:pic>
          <p:nvPicPr>
            <p:cNvPr id="15" name="Gambar 42">
              <a:extLst>
                <a:ext uri="{FF2B5EF4-FFF2-40B4-BE49-F238E27FC236}">
                  <a16:creationId xmlns:a16="http://schemas.microsoft.com/office/drawing/2014/main" id="{BB7B27B4-85F0-43E9-906D-25B10BA3040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9335"/>
            <a:stretch>
              <a:fillRect/>
            </a:stretch>
          </p:blipFill>
          <p:spPr bwMode="auto">
            <a:xfrm>
              <a:off x="332897" y="2288078"/>
              <a:ext cx="1041684" cy="1657372"/>
            </a:xfrm>
            <a:prstGeom prst="rect">
              <a:avLst/>
            </a:prstGeom>
            <a:solidFill>
              <a:srgbClr val="FFCCFF"/>
            </a:solidFill>
            <a:ln>
              <a:noFill/>
            </a:ln>
          </p:spPr>
        </p:pic>
        <p:sp>
          <p:nvSpPr>
            <p:cNvPr id="16" name="Kotak Teks 43">
              <a:extLst>
                <a:ext uri="{FF2B5EF4-FFF2-40B4-BE49-F238E27FC236}">
                  <a16:creationId xmlns:a16="http://schemas.microsoft.com/office/drawing/2014/main" id="{C1A36E65-668A-41A7-976B-AB2087ABA09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15152" y="2269859"/>
              <a:ext cx="754371" cy="1657372"/>
            </a:xfrm>
            <a:prstGeom prst="rect">
              <a:avLst/>
            </a:prstGeom>
            <a:solidFill>
              <a:srgbClr val="FFCCFF"/>
            </a:solidFill>
            <a:ln w="9525">
              <a:noFill/>
              <a:miter lim="800000"/>
              <a:headEnd/>
              <a:tailEnd/>
            </a:ln>
          </p:spPr>
          <p:txBody>
            <a:bodyPr rot="0" vert="vert270" wrap="square" lIns="91440" tIns="45720" rIns="91440" bIns="45720" anchor="t" anchorCtr="0" upright="1">
              <a:noAutofit/>
            </a:bodyPr>
            <a:lstStyle/>
            <a:p>
              <a:pPr algn="ctr">
                <a:lnSpc>
                  <a:spcPct val="115000"/>
                </a:lnSpc>
                <a:spcAft>
                  <a:spcPts val="1000"/>
                </a:spcAft>
              </a:pPr>
              <a:r>
                <a:rPr lang="en-US" sz="1800" b="1" dirty="0">
                  <a:solidFill>
                    <a:srgbClr val="FF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SEMANGAT !!!</a:t>
              </a:r>
              <a:endParaRPr lang="en-ID" sz="1100" dirty="0">
                <a:solidFill>
                  <a:srgbClr val="FF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D21CF61A-BBAC-4C78-8C41-81E963F2A8FB}"/>
              </a:ext>
            </a:extLst>
          </p:cNvPr>
          <p:cNvGrpSpPr/>
          <p:nvPr/>
        </p:nvGrpSpPr>
        <p:grpSpPr>
          <a:xfrm>
            <a:off x="445477" y="4049137"/>
            <a:ext cx="8081579" cy="2902648"/>
            <a:chOff x="445477" y="4049137"/>
            <a:chExt cx="8081579" cy="2902648"/>
          </a:xfrm>
        </p:grpSpPr>
        <p:sp>
          <p:nvSpPr>
            <p:cNvPr id="6" name="Flowchart: Alternate Process 5">
              <a:extLst>
                <a:ext uri="{FF2B5EF4-FFF2-40B4-BE49-F238E27FC236}">
                  <a16:creationId xmlns:a16="http://schemas.microsoft.com/office/drawing/2014/main" id="{B3300BCA-0127-4FF5-BDCF-13C86151697D}"/>
                </a:ext>
              </a:extLst>
            </p:cNvPr>
            <p:cNvSpPr/>
            <p:nvPr/>
          </p:nvSpPr>
          <p:spPr>
            <a:xfrm>
              <a:off x="445477" y="4049137"/>
              <a:ext cx="5662246" cy="2902648"/>
            </a:xfrm>
            <a:prstGeom prst="flowChartAlternateProcess">
              <a:avLst/>
            </a:prstGeom>
            <a:solidFill>
              <a:srgbClr val="CCFFFF"/>
            </a:solidFill>
            <a:ln>
              <a:solidFill>
                <a:srgbClr val="00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Sekarang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kita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cermati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contoh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soal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di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bawah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kemudian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coba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diskusikan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dan 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selesaikan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cara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masing-masing.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Ini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sesuai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dengan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prinsip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Merdeka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Belajar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: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bahwa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mahasiswa</a:t>
              </a:r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memiliki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kemandirian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kemerdekaan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dalam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berpikir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bereksplorasi</a:t>
              </a:r>
              <a:r>
                <a:rPr lang="en-US" sz="24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, dan </a:t>
              </a:r>
              <a:r>
                <a:rPr lang="en-US" sz="2400" dirty="0" err="1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berinovasi</a:t>
              </a:r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endParaRPr lang="en-US" sz="2400" dirty="0">
                <a:solidFill>
                  <a:srgbClr val="0033CC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US" dirty="0"/>
            </a:p>
            <a:p>
              <a:pPr algn="ctr"/>
              <a:endParaRPr lang="en-ID" dirty="0"/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DEE1B06-D32F-407A-90BD-3CE36DEC1DF2}"/>
                </a:ext>
              </a:extLst>
            </p:cNvPr>
            <p:cNvPicPr/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8400" y="4360986"/>
              <a:ext cx="2278656" cy="2033730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982536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AE740D1D-8839-46D6-8BE3-612A497E114F}"/>
              </a:ext>
            </a:extLst>
          </p:cNvPr>
          <p:cNvSpPr txBox="1"/>
          <p:nvPr/>
        </p:nvSpPr>
        <p:spPr>
          <a:xfrm>
            <a:off x="2508167" y="199540"/>
            <a:ext cx="6223123" cy="6370975"/>
          </a:xfrm>
          <a:prstGeom prst="rect">
            <a:avLst/>
          </a:prstGeom>
          <a:gradFill flip="none" rotWithShape="1">
            <a:gsLst>
              <a:gs pos="0">
                <a:srgbClr val="92D050">
                  <a:tint val="66000"/>
                  <a:satMod val="160000"/>
                </a:srgbClr>
              </a:gs>
              <a:gs pos="50000">
                <a:srgbClr val="92D050">
                  <a:tint val="44500"/>
                  <a:satMod val="160000"/>
                </a:srgbClr>
              </a:gs>
              <a:gs pos="100000">
                <a:srgbClr val="92D05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006600"/>
            </a:solidFill>
          </a:ln>
        </p:spPr>
        <p:txBody>
          <a:bodyPr wrap="square">
            <a:spAutoFit/>
          </a:bodyPr>
          <a:lstStyle/>
          <a:p>
            <a:r>
              <a:rPr lang="id-ID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Diketahui  suatu persegi dengan panjang sisinya a cm</a:t>
            </a:r>
            <a:r>
              <a: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id-ID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Kemudian persegi serupa  diletakkan berimpit di kanan persegi semula. Proses tersebut dilanjutkan dengan persegi ketiga dan seterusnya  sampai persegi  ke-n </a:t>
            </a:r>
            <a:endParaRPr lang="en-ID" sz="2400" dirty="0">
              <a:solidFill>
                <a:srgbClr val="006600"/>
              </a:solidFill>
              <a:effectLst/>
              <a:latin typeface="Calibri" panose="020F05020202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65113" lvl="0" indent="-265113">
              <a:buFont typeface="+mj-lt"/>
              <a:buAutoNum type="alphaLcPeriod"/>
            </a:pP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Gambarlah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situasi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tersebut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dan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tuliskan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indikator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yang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diukur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dalam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tugas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tersebut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.</a:t>
            </a:r>
          </a:p>
          <a:p>
            <a:pPr marL="265113" indent="-265113">
              <a:buFont typeface="+mj-lt"/>
              <a:buAutoNum type="alphaLcPeriod"/>
            </a:pP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Susun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model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matematika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untuk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menya-takan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keliling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dan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luas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bangun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yang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terbentuk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dari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gabungan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:  2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persegi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3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persegi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 4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persegi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dan  n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persegi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, dan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selesaikan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(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tugas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komunikasi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)</a:t>
            </a:r>
            <a:endParaRPr lang="en-ID" sz="2400" kern="1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buFont typeface="+mj-lt"/>
              <a:buAutoNum type="alphaLcPeriod" startAt="2"/>
              <a:tabLst>
                <a:tab pos="540385" algn="l"/>
                <a:tab pos="630555" algn="l"/>
              </a:tabLst>
            </a:pP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Tuliskan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konsep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yang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termuat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dalam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persoalan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di </a:t>
            </a:r>
            <a:r>
              <a:rPr lang="en-US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atas</a:t>
            </a:r>
            <a:r>
              <a:rPr lang="en-US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! </a:t>
            </a:r>
            <a:endParaRPr lang="en-ID" sz="2400" kern="1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  <a:p>
            <a:pPr marL="342900" lvl="0" indent="-342900">
              <a:buFont typeface="+mj-lt"/>
              <a:buAutoNum type="alphaLcPeriod" startAt="2"/>
            </a:pPr>
            <a:r>
              <a:rPr lang="en-ID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ID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Periksa</a:t>
            </a:r>
            <a:r>
              <a:rPr lang="en-ID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ID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apakah</a:t>
            </a:r>
            <a:r>
              <a:rPr lang="en-ID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ID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soal</a:t>
            </a:r>
            <a:r>
              <a:rPr lang="en-ID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ID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ini</a:t>
            </a:r>
            <a:r>
              <a:rPr lang="en-ID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</a:t>
            </a:r>
            <a:r>
              <a:rPr lang="en-ID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tergolong</a:t>
            </a:r>
            <a:r>
              <a:rPr lang="en-ID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LOW </a:t>
            </a:r>
            <a:r>
              <a:rPr lang="en-ID" sz="2400" kern="100" dirty="0" err="1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atau</a:t>
            </a:r>
            <a:r>
              <a:rPr lang="en-ID" sz="2400" kern="1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SimSun" panose="02010600030101010101" pitchFamily="2" charset="-122"/>
              </a:rPr>
              <a:t> HOT!</a:t>
            </a:r>
            <a:endParaRPr lang="en-ID" sz="2400" kern="100" dirty="0">
              <a:solidFill>
                <a:srgbClr val="006600"/>
              </a:solidFill>
              <a:effectLst/>
              <a:latin typeface="Times New Roman" panose="02020603050405020304" pitchFamily="18" charset="0"/>
              <a:ea typeface="SimSun" panose="02010600030101010101" pitchFamily="2" charset="-122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CAD93472-F32E-46AB-A374-20821EAD0A4F}"/>
              </a:ext>
            </a:extLst>
          </p:cNvPr>
          <p:cNvGrpSpPr/>
          <p:nvPr/>
        </p:nvGrpSpPr>
        <p:grpSpPr>
          <a:xfrm>
            <a:off x="266440" y="322516"/>
            <a:ext cx="2074984" cy="6377456"/>
            <a:chOff x="266440" y="322516"/>
            <a:chExt cx="2074984" cy="6377456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226B3C21-E67C-4DB8-B7C6-8469529F182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75672" y="3253172"/>
              <a:ext cx="1656519" cy="1685133"/>
            </a:xfrm>
            <a:prstGeom prst="rect">
              <a:avLst/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</p:pic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9364ADC-9E15-46DA-9440-FF63704FDD40}"/>
                </a:ext>
              </a:extLst>
            </p:cNvPr>
            <p:cNvGrpSpPr/>
            <p:nvPr/>
          </p:nvGrpSpPr>
          <p:grpSpPr>
            <a:xfrm>
              <a:off x="266440" y="322516"/>
              <a:ext cx="2074984" cy="2930656"/>
              <a:chOff x="363040" y="193644"/>
              <a:chExt cx="3776912" cy="4111662"/>
            </a:xfrm>
          </p:grpSpPr>
          <p:pic>
            <p:nvPicPr>
              <p:cNvPr id="6" name="Picture 2">
                <a:extLst>
                  <a:ext uri="{FF2B5EF4-FFF2-40B4-BE49-F238E27FC236}">
                    <a16:creationId xmlns:a16="http://schemas.microsoft.com/office/drawing/2014/main" id="{A5FD1E32-9410-4743-986A-1DCD31926CB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67413" y="193644"/>
                <a:ext cx="3628523" cy="225312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DB4BCD8-ACFA-45CA-AF9C-19DB0D8ED5C4}"/>
                  </a:ext>
                </a:extLst>
              </p:cNvPr>
              <p:cNvSpPr txBox="1"/>
              <p:nvPr/>
            </p:nvSpPr>
            <p:spPr>
              <a:xfrm>
                <a:off x="363040" y="2448543"/>
                <a:ext cx="3776912" cy="18567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000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Wisuda</a:t>
                </a:r>
                <a:r>
                  <a:rPr lang="en-US" sz="20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IKIP </a:t>
                </a:r>
                <a:r>
                  <a:rPr lang="en-US" sz="2000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mengantar</a:t>
                </a:r>
                <a:r>
                  <a:rPr lang="en-US" sz="20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lulusan</a:t>
                </a:r>
                <a:r>
                  <a:rPr lang="en-US" sz="20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000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menjadi</a:t>
                </a:r>
                <a:r>
                  <a:rPr lang="en-US" sz="2000" dirty="0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SDM </a:t>
                </a:r>
                <a:r>
                  <a:rPr lang="en-US" sz="2000" dirty="0" err="1">
                    <a:solidFill>
                      <a:srgbClr val="00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berkualitas</a:t>
                </a:r>
                <a:endParaRPr lang="en-ID" sz="2000" dirty="0">
                  <a:solidFill>
                    <a:srgbClr val="00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pic>
          <p:nvPicPr>
            <p:cNvPr id="10" name="Picture 9" descr="Hasil gambar untuk gambar kartun belajar trigonometri">
              <a:extLst>
                <a:ext uri="{FF2B5EF4-FFF2-40B4-BE49-F238E27FC236}">
                  <a16:creationId xmlns:a16="http://schemas.microsoft.com/office/drawing/2014/main" id="{AC28D007-A3C4-40E9-8441-23914B0B4460}"/>
                </a:ext>
              </a:extLst>
            </p:cNvPr>
            <p:cNvPicPr/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5672" y="4938305"/>
              <a:ext cx="1838220" cy="17616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574019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E53D71DD-2CD7-4D54-A009-E8C9CB32C97C}"/>
              </a:ext>
            </a:extLst>
          </p:cNvPr>
          <p:cNvGrpSpPr/>
          <p:nvPr/>
        </p:nvGrpSpPr>
        <p:grpSpPr>
          <a:xfrm>
            <a:off x="3121562" y="209137"/>
            <a:ext cx="5232720" cy="2162024"/>
            <a:chOff x="2411760" y="424765"/>
            <a:chExt cx="6157210" cy="2308856"/>
          </a:xfrm>
        </p:grpSpPr>
        <p:sp>
          <p:nvSpPr>
            <p:cNvPr id="4" name="Double Wave 3">
              <a:extLst>
                <a:ext uri="{FF2B5EF4-FFF2-40B4-BE49-F238E27FC236}">
                  <a16:creationId xmlns:a16="http://schemas.microsoft.com/office/drawing/2014/main" id="{03E56265-838F-445E-B38B-8B53ABC14D81}"/>
                </a:ext>
              </a:extLst>
            </p:cNvPr>
            <p:cNvSpPr/>
            <p:nvPr/>
          </p:nvSpPr>
          <p:spPr>
            <a:xfrm>
              <a:off x="2411760" y="424765"/>
              <a:ext cx="6157210" cy="2308856"/>
            </a:xfrm>
            <a:prstGeom prst="doubleWave">
              <a:avLst/>
            </a:prstGeom>
            <a:solidFill>
              <a:srgbClr val="CCCCFF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D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77EE94EE-6410-492E-B44B-36A1C53FB4E4}"/>
                </a:ext>
              </a:extLst>
            </p:cNvPr>
            <p:cNvSpPr txBox="1"/>
            <p:nvPr/>
          </p:nvSpPr>
          <p:spPr>
            <a:xfrm>
              <a:off x="2592305" y="764704"/>
              <a:ext cx="5976665" cy="9765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90488" indent="3175"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Nah,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ini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penyelesaian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dari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kelom-pok</a:t>
              </a:r>
              <a:r>
                <a:rPr lang="en-US" sz="2400" dirty="0">
                  <a:solidFill>
                    <a:srgbClr val="660066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kami</a:t>
              </a:r>
              <a:endParaRPr lang="en-ID" sz="2400" dirty="0">
                <a:solidFill>
                  <a:srgbClr val="66006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F7AC29D7-CC01-40B8-8BC5-0BA268D3983F}"/>
              </a:ext>
            </a:extLst>
          </p:cNvPr>
          <p:cNvGrpSpPr/>
          <p:nvPr/>
        </p:nvGrpSpPr>
        <p:grpSpPr>
          <a:xfrm>
            <a:off x="327670" y="2442265"/>
            <a:ext cx="8749577" cy="2550816"/>
            <a:chOff x="327670" y="2442265"/>
            <a:chExt cx="8749577" cy="2550816"/>
          </a:xfrm>
        </p:grpSpPr>
        <p:sp>
          <p:nvSpPr>
            <p:cNvPr id="12" name="Speech Bubble: Rectangle with Corners Rounded 11">
              <a:extLst>
                <a:ext uri="{FF2B5EF4-FFF2-40B4-BE49-F238E27FC236}">
                  <a16:creationId xmlns:a16="http://schemas.microsoft.com/office/drawing/2014/main" id="{E6DB70ED-6F03-4D47-8C82-F9C71870ADD4}"/>
                </a:ext>
              </a:extLst>
            </p:cNvPr>
            <p:cNvSpPr/>
            <p:nvPr/>
          </p:nvSpPr>
          <p:spPr>
            <a:xfrm>
              <a:off x="2676931" y="2442265"/>
              <a:ext cx="6400316" cy="2550816"/>
            </a:xfrm>
            <a:prstGeom prst="wedgeRoundRectCallout">
              <a:avLst>
                <a:gd name="adj1" fmla="val -54361"/>
                <a:gd name="adj2" fmla="val 38546"/>
                <a:gd name="adj3" fmla="val 16667"/>
              </a:avLst>
            </a:prstGeom>
            <a:solidFill>
              <a:srgbClr val="FFCCCC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33CC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-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0033CC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0033CC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endPara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Untuk</a:t>
              </a:r>
              <a:r>
                <a:rPr lang="en-US" sz="24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menguatkan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pemahaman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sekarang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mari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susun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latihan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koneksi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matematis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yang lain, dan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selesaikan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Kemudian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jelaskan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apakah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soal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tergolong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LOT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atau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HOT.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Jangan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lupa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kita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sertakan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alasannya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.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Ingat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juga 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teman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,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hindarkan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dari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kasus</a:t>
              </a:r>
              <a:r>
                <a:rPr lang="en-US" sz="2200" dirty="0">
                  <a:solidFill>
                    <a:srgbClr val="FF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 </a:t>
              </a:r>
              <a:r>
                <a:rPr lang="en-US" sz="2200" dirty="0" err="1">
                  <a:solidFill>
                    <a:srgbClr val="0070C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Plagiarisme</a:t>
              </a:r>
              <a:endParaRPr lang="en-US" sz="2200" dirty="0">
                <a:solidFill>
                  <a:srgbClr val="0070C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FF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US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endParaRPr lang="en-ID" sz="20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Arial" panose="020B0604020202020204" pitchFamily="34" charset="0"/>
                </a:rPr>
                <a:t> </a:t>
              </a:r>
              <a:endParaRPr lang="en-ID" sz="2000" dirty="0"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3" name="Picture 12" descr="Hasil gambar untuk gambar kartun belajar trigonometri">
              <a:extLst>
                <a:ext uri="{FF2B5EF4-FFF2-40B4-BE49-F238E27FC236}">
                  <a16:creationId xmlns:a16="http://schemas.microsoft.com/office/drawing/2014/main" id="{11C3F823-04D3-4F1F-B981-4C3034581F55}"/>
                </a:ext>
              </a:extLst>
            </p:cNvPr>
            <p:cNvPicPr/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27670" y="3262817"/>
              <a:ext cx="1934884" cy="1528733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263B8D20-E845-42E2-BDD3-6615E23100A1}"/>
              </a:ext>
            </a:extLst>
          </p:cNvPr>
          <p:cNvGrpSpPr/>
          <p:nvPr/>
        </p:nvGrpSpPr>
        <p:grpSpPr>
          <a:xfrm>
            <a:off x="431792" y="384465"/>
            <a:ext cx="2895201" cy="2878352"/>
            <a:chOff x="6080859" y="4093422"/>
            <a:chExt cx="3061938" cy="2878352"/>
          </a:xfrm>
        </p:grpSpPr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E6DBA183-CD10-4FF7-805F-0C4D99CFFABA}"/>
                </a:ext>
              </a:extLst>
            </p:cNvPr>
            <p:cNvPicPr/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080859" y="4093422"/>
              <a:ext cx="2388241" cy="17475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AE9ABCE-0B14-4E64-9116-B7D38FAA26BE}"/>
                </a:ext>
              </a:extLst>
            </p:cNvPr>
            <p:cNvSpPr txBox="1"/>
            <p:nvPr/>
          </p:nvSpPr>
          <p:spPr>
            <a:xfrm>
              <a:off x="6080859" y="5771445"/>
              <a:ext cx="306193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Pencerahan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Hard skills dan Soft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sklls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dirty="0" err="1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Matematis</a:t>
              </a:r>
              <a:r>
                <a:rPr lang="en-US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pada MGMP Cirebon, 2017</a:t>
              </a:r>
              <a:endParaRPr lang="en-ID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7" name="Group 6">
            <a:extLst>
              <a:ext uri="{FF2B5EF4-FFF2-40B4-BE49-F238E27FC236}">
                <a16:creationId xmlns:a16="http://schemas.microsoft.com/office/drawing/2014/main" id="{9ABB32D6-D6D7-477A-B593-9D46F1AD22BE}"/>
              </a:ext>
            </a:extLst>
          </p:cNvPr>
          <p:cNvGrpSpPr/>
          <p:nvPr/>
        </p:nvGrpSpPr>
        <p:grpSpPr>
          <a:xfrm>
            <a:off x="281596" y="5150075"/>
            <a:ext cx="8546699" cy="1586349"/>
            <a:chOff x="281596" y="5150075"/>
            <a:chExt cx="8546699" cy="1586349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36B8FBC8-F7B6-4FFB-8776-D8A60BDD9F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6196" y="5150075"/>
              <a:ext cx="1711859" cy="15863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Speech Bubble: Rectangle with Corners Rounded 13">
              <a:extLst>
                <a:ext uri="{FF2B5EF4-FFF2-40B4-BE49-F238E27FC236}">
                  <a16:creationId xmlns:a16="http://schemas.microsoft.com/office/drawing/2014/main" id="{D2B0EC0F-0D53-446E-B920-E41D7FE6F7C8}"/>
                </a:ext>
              </a:extLst>
            </p:cNvPr>
            <p:cNvSpPr/>
            <p:nvPr/>
          </p:nvSpPr>
          <p:spPr>
            <a:xfrm>
              <a:off x="281596" y="5212051"/>
              <a:ext cx="4806219" cy="1436812"/>
            </a:xfrm>
            <a:prstGeom prst="wedgeRoundRectCallout">
              <a:avLst>
                <a:gd name="adj1" fmla="val -3766"/>
                <a:gd name="adj2" fmla="val 61079"/>
                <a:gd name="adj3" fmla="val 16667"/>
              </a:avLst>
            </a:prstGeom>
            <a:gradFill flip="none" rotWithShape="1">
              <a:gsLst>
                <a:gs pos="0">
                  <a:srgbClr val="92D050">
                    <a:tint val="66000"/>
                    <a:satMod val="160000"/>
                  </a:srgbClr>
                </a:gs>
                <a:gs pos="50000">
                  <a:srgbClr val="92D050">
                    <a:tint val="44500"/>
                    <a:satMod val="160000"/>
                  </a:srgbClr>
                </a:gs>
                <a:gs pos="100000">
                  <a:srgbClr val="92D050">
                    <a:tint val="23500"/>
                    <a:satMod val="160000"/>
                  </a:srgbClr>
                </a:gs>
              </a:gsLst>
              <a:lin ang="8100000" scaled="1"/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0066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12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0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endParaRPr lang="en-US" sz="2400" dirty="0">
                <a:solidFill>
                  <a:srgbClr val="006600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Ini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contoh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soal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koneksi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yang lain.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Tugas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ini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mengukur</a:t>
              </a:r>
              <a:r>
                <a:rPr lang="en-US" sz="2400" dirty="0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400" dirty="0" err="1">
                  <a:solidFill>
                    <a:srgbClr val="006600"/>
                  </a:solidFill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i</a:t>
              </a:r>
              <a:r>
                <a:rPr lang="en-US" sz="2400" dirty="0" err="1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ndikator</a:t>
              </a:r>
              <a:r>
                <a:rPr lang="en-US" sz="24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2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........................................................</a:t>
              </a: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20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en-ID" sz="20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0066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  <a:p>
              <a:pPr>
                <a:lnSpc>
                  <a:spcPct val="115000"/>
                </a:lnSpc>
                <a:spcAft>
                  <a:spcPts val="1000"/>
                </a:spcAft>
              </a:pPr>
              <a:r>
                <a:rPr lang="en-US" sz="1200" dirty="0">
                  <a:solidFill>
                    <a:srgbClr val="C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 </a:t>
              </a:r>
              <a:endParaRPr lang="en-ID" sz="110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19" name="Picture 18" descr="Hasil gambar untuk self efficacy">
              <a:extLst>
                <a:ext uri="{FF2B5EF4-FFF2-40B4-BE49-F238E27FC236}">
                  <a16:creationId xmlns:a16="http://schemas.microsoft.com/office/drawing/2014/main" id="{D6CBFE10-E821-4B76-9BA1-CBA809CB0E78}"/>
                </a:ext>
              </a:extLst>
            </p:cNvPr>
            <p:cNvPicPr/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16436" y="5212051"/>
              <a:ext cx="1711859" cy="1435467"/>
            </a:xfrm>
            <a:prstGeom prst="rect">
              <a:avLst/>
            </a:prstGeom>
            <a:noFill/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673691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2752</TotalTime>
  <Words>1665</Words>
  <Application>Microsoft Office PowerPoint</Application>
  <PresentationFormat>On-screen Show (4:3)</PresentationFormat>
  <Paragraphs>394</Paragraphs>
  <Slides>21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Algerian</vt:lpstr>
      <vt:lpstr>-apple-system</vt:lpstr>
      <vt:lpstr>Arial</vt:lpstr>
      <vt:lpstr>Calibri</vt:lpstr>
      <vt:lpstr>Calibri Light</vt:lpstr>
      <vt:lpstr>Raleway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HANDOUT CONTOH  LKS  LIMIT FUNGSI ALJABAR DAN TRIGONOMETRI        UTARI SUMARMO  IKIP SILIWANGI,  SEPTEMBER 2020</dc:title>
  <dc:creator>Utari Sumarmo</dc:creator>
  <cp:lastModifiedBy>Utari Sumarmo</cp:lastModifiedBy>
  <cp:revision>211</cp:revision>
  <dcterms:created xsi:type="dcterms:W3CDTF">2020-09-23T00:50:53Z</dcterms:created>
  <dcterms:modified xsi:type="dcterms:W3CDTF">2021-09-12T14:40:16Z</dcterms:modified>
</cp:coreProperties>
</file>