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984" r:id="rId2"/>
    <p:sldId id="543" r:id="rId3"/>
    <p:sldId id="985" r:id="rId4"/>
    <p:sldId id="986" r:id="rId5"/>
    <p:sldId id="1058" r:id="rId6"/>
    <p:sldId id="1057" r:id="rId7"/>
    <p:sldId id="1059" r:id="rId8"/>
    <p:sldId id="268" r:id="rId9"/>
    <p:sldId id="1060" r:id="rId10"/>
    <p:sldId id="990" r:id="rId11"/>
    <p:sldId id="1052" r:id="rId12"/>
    <p:sldId id="284" r:id="rId13"/>
    <p:sldId id="1055" r:id="rId14"/>
    <p:sldId id="1056" r:id="rId15"/>
    <p:sldId id="1051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CCCCFF"/>
    <a:srgbClr val="006600"/>
    <a:srgbClr val="0000FF"/>
    <a:srgbClr val="CCFFFF"/>
    <a:srgbClr val="FFCCCC"/>
    <a:srgbClr val="008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407" autoAdjust="0"/>
  </p:normalViewPr>
  <p:slideViewPr>
    <p:cSldViewPr snapToGrid="0">
      <p:cViewPr varScale="1">
        <p:scale>
          <a:sx n="82" d="100"/>
          <a:sy n="82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93782-71E5-4998-9EFE-B57788D1404F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D6FBB-E88B-4D1E-87AB-C9C658AEAE3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821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07621-EC26-42A9-A59D-346163D572FF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960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141C-164D-44E5-932C-896B5D041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DC2C9-A3FF-4F1C-BA6D-7A5ECB3AF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AF934-B986-41D5-A2D5-33BE44C9E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5FE51-2B83-4CE4-B5C5-81DDEDE1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AFBB4-AA82-4813-8B4B-890FAA19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100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3EF1-C8A0-4754-B18A-096672EB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B5D2D-4D10-41E0-9B81-843757090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B0EA2-5843-46F2-89C7-0F59896A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621EA-4C0E-498D-86F3-337379DF4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46529-748C-4A86-BBFA-AC0585FA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071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EAABBE-3FE8-4F50-A60C-8B7BBC88B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9F134-78B1-451C-AAAA-E521645D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E637-3CA2-4854-A4FB-01F161A0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AA04B-5BB7-4141-8EE2-BD000C6BE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B87C5-24BB-4A28-A454-2DFFF8DC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251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2D76-2D7E-4499-9014-98E43BA7F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63CD-6754-4422-ABE3-A8853BDFC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44628-1FC1-4888-A7E6-18E96141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B98D2-26FD-4969-A7A1-332FFC49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C7A59-164F-4EF6-BCA1-7932C5C8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669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5E87-3916-4845-B5E0-3548AD5F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F04FD-06E2-4F71-9D15-06173359A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62BD3-8D4B-4B6D-AA1E-763A9454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1516F-4894-4235-A5CE-CD0B5E2D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16901-9113-4BC4-84D2-0A6674A5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448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4EA91-A13B-4726-8DBA-15AB0027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CED17-E0E7-4B0E-A916-DB302CC8B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D3DAF-C2B8-4B4C-BACD-098F15A5D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BAE34-2FA7-4078-B20B-1FEE42F5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DF45F-71A6-4D4C-82E2-83B50B64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2F2EE-B17A-40C8-AAB7-0F0D01C7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825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DFF55-FF48-4EEE-8975-3236EBDF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4837D-EF18-479D-8E77-0418AF6A1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C4C18-2820-4AF8-8A3A-23F2B37D6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15740D-B922-4682-A919-289FFFE0B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D46094-A4AF-4761-9D9E-5A6584FA5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1B1E22-ED84-4518-B20E-AFF14FEE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C2C462-CA0A-4389-8A09-2D1EB673E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BEE53D-E4AB-42AB-A942-53023A0A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153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82F12-2F3E-4226-A106-91FD680D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E5087-BB72-4AD6-B2BD-FCE07B44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A5216-E89D-4865-9ECE-CEED7ECE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A6787-A911-4DFB-8513-6B44A05C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561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988179-69DD-4C5B-940D-2BE52AD3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9A392-33A3-48AF-B6A6-FA51EF9FC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2C294-1E11-46FA-ACFA-54A26451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989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A50A-93DC-480A-83AB-1B1079CAA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B31D3-C880-4271-B208-1BFE68DF8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71B30-E985-42A7-A3BF-D4D0661DB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303CD-1183-4619-A2DD-2CAC0AC2E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9B82F-1789-4494-AD9B-BB5BDB8C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D122F-F1D2-4A33-B49A-17C150AC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637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B4D6-59B0-4F7F-B875-CE2F5A0E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DB7B5A-9FD6-4568-8D42-9E25DA63A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4CFEF-3119-463C-BCC2-DD219B1B5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5F6A0-209D-48B2-BE03-786DFA05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9001D-589B-497C-9879-5FF737BB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6FE50-B3C9-4A1E-A34E-C975BBA2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112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ECD2D6-04A4-4414-AA84-90A76C3D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0733E-9244-4F98-AD49-AF0974B9F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05CA3-7A89-48DD-945E-B46024A44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EA1AB-67EB-4C2B-9315-ADDA356A5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3B576-AABC-47A6-B8F7-C11C83D2F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026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jp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8.jp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3.wdp"/><Relationship Id="rId7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10" Type="http://schemas.microsoft.com/office/2007/relationships/hdphoto" Target="../media/hdphoto2.wdp"/><Relationship Id="rId4" Type="http://schemas.openxmlformats.org/officeDocument/2006/relationships/image" Target="../media/image6.jpe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3.jp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3.jp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terangan foto tidak tersedia.">
            <a:extLst>
              <a:ext uri="{FF2B5EF4-FFF2-40B4-BE49-F238E27FC236}">
                <a16:creationId xmlns:a16="http://schemas.microsoft.com/office/drawing/2014/main" id="{9829446B-231C-4C69-89CE-9B5398B3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91" y="140593"/>
            <a:ext cx="8358618" cy="657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AFA8B8-ECDA-4F7C-816C-88EE01724BA6}"/>
              </a:ext>
            </a:extLst>
          </p:cNvPr>
          <p:cNvSpPr txBox="1"/>
          <p:nvPr/>
        </p:nvSpPr>
        <p:spPr>
          <a:xfrm>
            <a:off x="5120489" y="404665"/>
            <a:ext cx="515482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RELIABLE &amp; FRIENDLY INSTITUTE</a:t>
            </a:r>
          </a:p>
          <a:p>
            <a:pPr algn="ctr"/>
            <a:r>
              <a:rPr lang="en-ID" sz="2000" b="1" dirty="0">
                <a:solidFill>
                  <a:srgbClr val="0033CC"/>
                </a:solidFill>
                <a:latin typeface="-apple-system"/>
              </a:rPr>
              <a:t>The Leader of Learning Innovation Entering World Class University</a:t>
            </a:r>
            <a:br>
              <a:rPr lang="en-ID" b="1" dirty="0">
                <a:solidFill>
                  <a:srgbClr val="0033CC"/>
                </a:solidFill>
                <a:latin typeface="-apple-system"/>
              </a:rPr>
            </a:br>
            <a:endParaRPr lang="en-US" b="1" i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8AC69-035B-4684-A837-3AC7AFA74C0B}"/>
              </a:ext>
            </a:extLst>
          </p:cNvPr>
          <p:cNvSpPr txBox="1"/>
          <p:nvPr/>
        </p:nvSpPr>
        <p:spPr>
          <a:xfrm>
            <a:off x="2548204" y="5093289"/>
            <a:ext cx="77077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UTARI SUMARMO, MASTA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hUTAJULU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PROGRAM MAGISTER PENDIDIKAN MATEMATIKA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INSTITUT KEGURUAN DAN ILMU PENDIDIKAN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KAMPUS  BERKUALITAS, BIAYA PAS</a:t>
            </a:r>
          </a:p>
          <a:p>
            <a:pPr algn="ctr"/>
            <a:endParaRPr 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98F7AC26-6F8E-4941-A5DE-FD633C01EE02}"/>
              </a:ext>
            </a:extLst>
          </p:cNvPr>
          <p:cNvSpPr/>
          <p:nvPr/>
        </p:nvSpPr>
        <p:spPr>
          <a:xfrm>
            <a:off x="5015880" y="1585829"/>
            <a:ext cx="5068746" cy="684232"/>
          </a:xfrm>
          <a:prstGeom prst="flowChartAlternateProcess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id-ID" altLang="en-US" sz="1600" dirty="0">
                <a:solidFill>
                  <a:srgbClr val="006600"/>
                </a:solidFill>
                <a:latin typeface="Arial" panose="020B0604020202020204" pitchFamily="34" charset="0"/>
              </a:rPr>
            </a:br>
            <a:endParaRPr lang="en-US" altLang="en-US" sz="1600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r>
              <a:rPr lang="id-ID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HANDOUT  MATAKULIAH </a:t>
            </a:r>
            <a:br>
              <a:rPr lang="id-ID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id-ID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PROSES BERPIKIR MATEMATIK</a:t>
            </a:r>
            <a:br>
              <a:rPr lang="id-ID" altLang="en-US" sz="1600" dirty="0">
                <a:latin typeface="Arial" panose="020B0604020202020204" pitchFamily="34" charset="0"/>
              </a:rPr>
            </a:br>
            <a:br>
              <a:rPr lang="id-ID" altLang="en-US" sz="1600" dirty="0">
                <a:latin typeface="Arial" panose="020B0604020202020204" pitchFamily="34" charset="0"/>
              </a:rPr>
            </a:br>
            <a:br>
              <a:rPr lang="id-ID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</a:br>
            <a:endParaRPr lang="en-US" altLang="en-US" sz="20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3529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CF86D8-DE33-4502-8030-F9747547FBB0}"/>
              </a:ext>
            </a:extLst>
          </p:cNvPr>
          <p:cNvGrpSpPr/>
          <p:nvPr/>
        </p:nvGrpSpPr>
        <p:grpSpPr>
          <a:xfrm>
            <a:off x="1030718" y="447583"/>
            <a:ext cx="4738221" cy="2202528"/>
            <a:chOff x="1476195" y="269395"/>
            <a:chExt cx="4738221" cy="2202528"/>
          </a:xfrm>
        </p:grpSpPr>
        <p:pic>
          <p:nvPicPr>
            <p:cNvPr id="14" name="Picture 13" descr="Image result for logo ikip siliwangi">
              <a:extLst>
                <a:ext uri="{FF2B5EF4-FFF2-40B4-BE49-F238E27FC236}">
                  <a16:creationId xmlns:a16="http://schemas.microsoft.com/office/drawing/2014/main" id="{C52E4A90-BDF5-4497-B9C6-4DB640F1CBD8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195" y="441220"/>
              <a:ext cx="1967023" cy="1879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D57F5F50-B57F-4FC1-A418-89540E874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918" y="269395"/>
              <a:ext cx="2438399" cy="2202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B6962F-C983-4930-97A2-9D7481A9249A}"/>
                </a:ext>
              </a:extLst>
            </p:cNvPr>
            <p:cNvSpPr txBox="1"/>
            <p:nvPr/>
          </p:nvSpPr>
          <p:spPr>
            <a:xfrm>
              <a:off x="3699817" y="1895425"/>
              <a:ext cx="2514599" cy="543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IKIP </a:t>
              </a:r>
              <a:r>
                <a:rPr lang="en-US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menjadi</a:t>
              </a:r>
              <a:r>
                <a:rPr 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rujukan</a:t>
              </a:r>
              <a:r>
                <a:rPr 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destinasi</a:t>
              </a:r>
              <a:r>
                <a:rPr 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Pendidikan </a:t>
              </a:r>
              <a:endParaRPr lang="en-ID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with Corners Rounded 22">
                <a:extLst>
                  <a:ext uri="{FF2B5EF4-FFF2-40B4-BE49-F238E27FC236}">
                    <a16:creationId xmlns:a16="http://schemas.microsoft.com/office/drawing/2014/main" id="{FF570143-64EE-42B3-8F01-B07C2452A8CE}"/>
                  </a:ext>
                </a:extLst>
              </p:cNvPr>
              <p:cNvSpPr/>
              <p:nvPr/>
            </p:nvSpPr>
            <p:spPr>
              <a:xfrm>
                <a:off x="1030718" y="2745306"/>
                <a:ext cx="4738221" cy="4020397"/>
              </a:xfrm>
              <a:prstGeom prst="wedgeRoundRectCallout">
                <a:avLst>
                  <a:gd name="adj1" fmla="val -57237"/>
                  <a:gd name="adj2" fmla="val 35944"/>
                  <a:gd name="adj3" fmla="val 16667"/>
                </a:avLst>
              </a:prstGeom>
              <a:solidFill>
                <a:srgbClr val="CCECFF"/>
              </a:solidFill>
              <a:ln>
                <a:solidFill>
                  <a:srgbClr val="33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i="1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Mari </a:t>
                </a:r>
                <a:r>
                  <a:rPr lang="en-US" sz="2200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kita</a:t>
                </a:r>
                <a:r>
                  <a:rPr lang="en-US" sz="22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cermati</a:t>
                </a:r>
                <a:r>
                  <a:rPr lang="en-US" sz="22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contoh</a:t>
                </a:r>
                <a:r>
                  <a:rPr lang="en-US" sz="22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soal</a:t>
                </a:r>
                <a:r>
                  <a:rPr lang="en-US" sz="22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2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 2 di </a:t>
                </a:r>
                <a:r>
                  <a:rPr lang="en-US" sz="2200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bawah</a:t>
                </a:r>
                <a:r>
                  <a:rPr lang="en-US" sz="22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r>
                  <a:rPr lang="en-US" sz="22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D" sz="2200" dirty="0">
                  <a:solidFill>
                    <a:srgbClr val="0000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d-ID" sz="22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Dalam suatu </a:t>
                </a:r>
                <a14:m>
                  <m:oMath xmlns:m="http://schemas.openxmlformats.org/officeDocument/2006/math">
                    <m:r>
                      <a:rPr lang="id-ID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d-ID" sz="22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PQR, diketahui sin P= 0,5 dan cos Q = 0, 6</a:t>
                </a:r>
                <a:endParaRPr lang="en-ID" sz="2200" dirty="0">
                  <a:solidFill>
                    <a:srgbClr val="0000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lphaLcParenR"/>
                  <a:tabLst>
                    <a:tab pos="270510" algn="l"/>
                  </a:tabLst>
                </a:pPr>
                <a:r>
                  <a:rPr lang="id-ID" sz="22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Uraikan beberapa cara untuk menghitung  nilai cos R. </a:t>
                </a:r>
                <a:r>
                  <a:rPr lang="en-US" sz="2200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Pilih</a:t>
                </a:r>
                <a:r>
                  <a:rPr lang="en-US" sz="22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satu</a:t>
                </a:r>
                <a:r>
                  <a:rPr lang="en-US" sz="22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cara</a:t>
                </a:r>
                <a:r>
                  <a:rPr lang="en-US" sz="22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dan </a:t>
                </a:r>
                <a:r>
                  <a:rPr lang="en-US" sz="2200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lalu</a:t>
                </a:r>
                <a:r>
                  <a:rPr lang="en-US" sz="22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selesaikan</a:t>
                </a:r>
                <a:r>
                  <a:rPr lang="en-US" sz="22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tabLst>
                    <a:tab pos="270510" algn="l"/>
                  </a:tabLst>
                </a:pPr>
                <a:r>
                  <a:rPr lang="en-US" sz="22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id-ID" sz="22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Cukupkah data untuk mengh</a:t>
                </a:r>
                <a:r>
                  <a:rPr lang="en-US" sz="2200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id-ID" sz="22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tung luas daerah </a:t>
                </a:r>
                <a14:m>
                  <m:oMath xmlns:m="http://schemas.openxmlformats.org/officeDocument/2006/math">
                    <m:r>
                      <a:rPr lang="id-ID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id-ID" sz="22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PQR? Kalau cukup, selesaikan. Kalau tidak cukup, lengkapi data agar luas segitiga PQR dapat dihitung!</a:t>
                </a:r>
                <a:r>
                  <a:rPr lang="id-ID" sz="2200" dirty="0">
                    <a:solidFill>
                      <a:srgbClr val="0033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</a:tabLst>
                </a:pPr>
                <a:endParaRPr lang="en-US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</a:tabLst>
                </a:pPr>
                <a:endParaRPr lang="en-US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</a:tabLst>
                </a:pPr>
                <a:endParaRPr lang="en-US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</a:tabLst>
                </a:pPr>
                <a:endParaRPr lang="en-US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</a:tabLst>
                </a:pPr>
                <a:endParaRPr lang="en-US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</a:tabLst>
                </a:pPr>
                <a:endParaRPr lang="en-US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</a:tabLst>
                </a:pPr>
                <a:endParaRPr lang="en-US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</a:tabLst>
                </a:pPr>
                <a:endParaRPr lang="en-ID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D" sz="11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D" sz="11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D" sz="11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D" sz="11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D" sz="11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D" sz="11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Speech Bubble: Rectangle with Corners Rounded 22">
                <a:extLst>
                  <a:ext uri="{FF2B5EF4-FFF2-40B4-BE49-F238E27FC236}">
                    <a16:creationId xmlns:a16="http://schemas.microsoft.com/office/drawing/2014/main" id="{FF570143-64EE-42B3-8F01-B07C2452A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718" y="2745306"/>
                <a:ext cx="4738221" cy="4020397"/>
              </a:xfrm>
              <a:prstGeom prst="wedgeRoundRectCallout">
                <a:avLst>
                  <a:gd name="adj1" fmla="val -57237"/>
                  <a:gd name="adj2" fmla="val 35944"/>
                  <a:gd name="adj3" fmla="val 16667"/>
                </a:avLst>
              </a:prstGeom>
              <a:blipFill>
                <a:blip r:embed="rId4"/>
                <a:stretch>
                  <a:fillRect t="-3323" b="-2719"/>
                </a:stretch>
              </a:blipFill>
              <a:ln>
                <a:solidFill>
                  <a:srgbClr val="3399FF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F0A0B45-A3C6-4CC7-9E0C-A46B52AED325}"/>
              </a:ext>
            </a:extLst>
          </p:cNvPr>
          <p:cNvSpPr/>
          <p:nvPr/>
        </p:nvSpPr>
        <p:spPr>
          <a:xfrm>
            <a:off x="5914368" y="232551"/>
            <a:ext cx="4929266" cy="5781387"/>
          </a:xfrm>
          <a:prstGeom prst="wedgeRoundRectCallout">
            <a:avLst>
              <a:gd name="adj1" fmla="val -1690"/>
              <a:gd name="adj2" fmla="val 58130"/>
              <a:gd name="adj3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soal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kreatif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1</a:t>
            </a:r>
          </a:p>
          <a:p>
            <a:r>
              <a:rPr lang="id-ID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 kelas terdiri dari 24 siswa perempuan dan 16 siswa laki-laki.  Guru akan menyusun pasangan siswa untuk mengerjakan tugas kelompok</a:t>
            </a:r>
            <a:r>
              <a:rPr lang="id-ID" sz="22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r>
              <a:rPr lang="id-ID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Pasangan manakah yang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</a:t>
            </a:r>
            <a:r>
              <a:rPr lang="id-ID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peluang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id-ID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besar: kedua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d-ID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nya perempuan, keduanya laki-laki, dan satu  perempuan dan satu laki-laki. Bagaimana cara menghitungnya? Konsep apa yang digunakan? </a:t>
            </a:r>
            <a:endParaRPr lang="en-US" sz="2200" dirty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lphaLcPeriod"/>
            </a:pPr>
            <a:r>
              <a:rPr lang="id-ID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Ajukan pertanyaan lain yang berhubungan 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id-ID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kombinasi k unsur dari n unsur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dan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selesaikan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AutoNum type="alphaLcPeriod"/>
            </a:pPr>
            <a:endParaRPr lang="en-US" sz="22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endParaRPr lang="en-US" sz="2200" dirty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endParaRPr lang="en-US" sz="2200" dirty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endParaRPr lang="en-US" sz="2200" dirty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endParaRPr lang="en-US" sz="2200" dirty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endParaRPr lang="en-US" sz="2200" dirty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endParaRPr lang="en-US" sz="2200" dirty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logo ikip siliwangi">
            <a:extLst>
              <a:ext uri="{FF2B5EF4-FFF2-40B4-BE49-F238E27FC236}">
                <a16:creationId xmlns:a16="http://schemas.microsoft.com/office/drawing/2014/main" id="{9594699C-537C-40A8-8458-143F75D81B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54" y="220259"/>
            <a:ext cx="1755642" cy="175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6A337D-D796-42BF-9824-6995363E1A8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65" y="437204"/>
            <a:ext cx="2563147" cy="19308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1FC72A-34B8-4F96-96EE-830FAD10C0D6}"/>
              </a:ext>
            </a:extLst>
          </p:cNvPr>
          <p:cNvSpPr txBox="1"/>
          <p:nvPr/>
        </p:nvSpPr>
        <p:spPr>
          <a:xfrm>
            <a:off x="6424781" y="368378"/>
            <a:ext cx="4184604" cy="2462213"/>
          </a:xfrm>
          <a:prstGeom prst="rect">
            <a:avLst/>
          </a:prstGeom>
          <a:solidFill>
            <a:srgbClr val="FFCCCC"/>
          </a:solidFill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Pertanyaan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berikutnya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Apakah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Soal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no 1 dan no 2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cocok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untuk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siswa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SMP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atau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SMA?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Mengapa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d.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Apakah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ini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soal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no 1 dan no 2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tergolong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HOT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atau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LOT?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Mengapa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ID" sz="2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4BA2E-2F99-4B85-A042-70F3FB7F5C76}"/>
              </a:ext>
            </a:extLst>
          </p:cNvPr>
          <p:cNvSpPr txBox="1"/>
          <p:nvPr/>
        </p:nvSpPr>
        <p:spPr>
          <a:xfrm>
            <a:off x="1233180" y="2521436"/>
            <a:ext cx="3608176" cy="1785104"/>
          </a:xfrm>
          <a:prstGeom prst="rect">
            <a:avLst/>
          </a:prstGeom>
          <a:solidFill>
            <a:srgbClr val="CCCCFF"/>
          </a:solidFill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penyelesaian</a:t>
            </a:r>
            <a:r>
              <a:rPr lang="en-US" sz="2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2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(A):</a:t>
            </a:r>
          </a:p>
          <a:p>
            <a:endParaRPr lang="en-US" sz="2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D2524F-C5A5-458D-BA46-B4F97A01B0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46" y="2965769"/>
            <a:ext cx="2992206" cy="18698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CFB3E6-5E40-4409-94DC-BAC84528748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1"/>
          <a:stretch/>
        </p:blipFill>
        <p:spPr bwMode="auto">
          <a:xfrm>
            <a:off x="6096000" y="4917191"/>
            <a:ext cx="1766468" cy="1572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301649-3217-41F2-9920-87B256C5CAE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10" y="4876401"/>
            <a:ext cx="1766468" cy="164698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6600"/>
            </a:solidFill>
          </a:ln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49917BD6-1B80-42E4-A497-73B5DF00CD5E}"/>
              </a:ext>
            </a:extLst>
          </p:cNvPr>
          <p:cNvSpPr/>
          <p:nvPr/>
        </p:nvSpPr>
        <p:spPr>
          <a:xfrm>
            <a:off x="1126338" y="4378363"/>
            <a:ext cx="4684842" cy="1646987"/>
          </a:xfrm>
          <a:prstGeom prst="wedgeRoundRectCallout">
            <a:avLst>
              <a:gd name="adj1" fmla="val 40422"/>
              <a:gd name="adj2" fmla="val 78343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teman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ternyata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memeriksa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apakah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soal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HOT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LOT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menantang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jawaban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beragam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mendorong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kreatif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D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Hasil gambar untuk gambar kartun belajar trigonometri">
            <a:extLst>
              <a:ext uri="{FF2B5EF4-FFF2-40B4-BE49-F238E27FC236}">
                <a16:creationId xmlns:a16="http://schemas.microsoft.com/office/drawing/2014/main" id="{614EA7FC-9196-4560-9740-D980BC90443B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39" y="2743200"/>
            <a:ext cx="1629508" cy="1532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31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CCBB219-077E-493E-9506-AD7CD7B32BAE}"/>
              </a:ext>
            </a:extLst>
          </p:cNvPr>
          <p:cNvGrpSpPr/>
          <p:nvPr/>
        </p:nvGrpSpPr>
        <p:grpSpPr>
          <a:xfrm>
            <a:off x="1749557" y="229249"/>
            <a:ext cx="8605799" cy="2043322"/>
            <a:chOff x="1749557" y="261906"/>
            <a:chExt cx="8605799" cy="204332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A90AACD4-395F-41E0-AB71-C67CD315D476}"/>
                </a:ext>
              </a:extLst>
            </p:cNvPr>
            <p:cNvSpPr/>
            <p:nvPr/>
          </p:nvSpPr>
          <p:spPr>
            <a:xfrm>
              <a:off x="6444342" y="261906"/>
              <a:ext cx="3911014" cy="2043322"/>
            </a:xfrm>
            <a:prstGeom prst="wedgeRoundRectCallout">
              <a:avLst>
                <a:gd name="adj1" fmla="val -62816"/>
                <a:gd name="adj2" fmla="val 3161"/>
                <a:gd name="adj3" fmla="val 16667"/>
              </a:avLst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Sekarang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kelompok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B yang </a:t>
              </a:r>
              <a:r>
                <a:rPr lang="id-ID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menyelesaikan, dan ini jawaban kami.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Kalau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ada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yang salah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beri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tahu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kami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ya</a:t>
              </a: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 descr="Image result for logo ikip siliwangi">
              <a:extLst>
                <a:ext uri="{FF2B5EF4-FFF2-40B4-BE49-F238E27FC236}">
                  <a16:creationId xmlns:a16="http://schemas.microsoft.com/office/drawing/2014/main" id="{9594699C-537C-40A8-8458-143F75D81BA5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57" y="261907"/>
              <a:ext cx="1755642" cy="17530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F79ED93-7794-4E50-AA5E-C872AC6017B7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584" y="310741"/>
              <a:ext cx="2139044" cy="162502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B5FC4DA-91D6-4B7A-B828-A762F49E081B}"/>
              </a:ext>
            </a:extLst>
          </p:cNvPr>
          <p:cNvGrpSpPr/>
          <p:nvPr/>
        </p:nvGrpSpPr>
        <p:grpSpPr>
          <a:xfrm>
            <a:off x="1608042" y="2305228"/>
            <a:ext cx="8675917" cy="2057147"/>
            <a:chOff x="1608042" y="2305228"/>
            <a:chExt cx="8675917" cy="20571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1FC72A-34B8-4F96-96EE-830FAD10C0D6}"/>
                </a:ext>
              </a:extLst>
            </p:cNvPr>
            <p:cNvSpPr txBox="1"/>
            <p:nvPr/>
          </p:nvSpPr>
          <p:spPr>
            <a:xfrm>
              <a:off x="1608042" y="2305228"/>
              <a:ext cx="5091117" cy="1446550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9933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err="1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penyelesaian</a:t>
              </a:r>
              <a:r>
                <a:rPr lang="en-US" sz="2200" dirty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sz="2200" dirty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 (C):</a:t>
              </a:r>
            </a:p>
            <a:p>
              <a:endParaRPr lang="en-US" sz="2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FDABFE3-BCFD-47C0-8F96-9F2B8241A7A4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240" y="2319053"/>
              <a:ext cx="3160719" cy="204332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AFC1076-7401-43C5-A20F-4B3571C6B7F9}"/>
              </a:ext>
            </a:extLst>
          </p:cNvPr>
          <p:cNvGrpSpPr/>
          <p:nvPr/>
        </p:nvGrpSpPr>
        <p:grpSpPr>
          <a:xfrm>
            <a:off x="1608042" y="4074696"/>
            <a:ext cx="8747314" cy="2259378"/>
            <a:chOff x="1608042" y="4074696"/>
            <a:chExt cx="8747314" cy="225937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ABBE3B-8A52-470C-B763-0DFF24AD475E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31"/>
            <a:stretch/>
          </p:blipFill>
          <p:spPr bwMode="auto">
            <a:xfrm>
              <a:off x="6633381" y="4572735"/>
              <a:ext cx="1766468" cy="1720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82395D-7FE1-4FAE-B0D4-910BCD566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888" y="4531945"/>
              <a:ext cx="1766468" cy="1802129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6600"/>
              </a:solidFill>
            </a:ln>
          </p:spPr>
        </p:pic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ECA183D7-A089-4679-A1AC-2F85E75617DC}"/>
                </a:ext>
              </a:extLst>
            </p:cNvPr>
            <p:cNvSpPr/>
            <p:nvPr/>
          </p:nvSpPr>
          <p:spPr>
            <a:xfrm>
              <a:off x="1608042" y="4074696"/>
              <a:ext cx="4684842" cy="2043322"/>
            </a:xfrm>
            <a:prstGeom prst="wedgeRoundRectCallout">
              <a:avLst>
                <a:gd name="adj1" fmla="val 40422"/>
                <a:gd name="adj2" fmla="val 78343"/>
                <a:gd name="adj3" fmla="val 16667"/>
              </a:avLst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Oh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ternyata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tugas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memeriksa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apakah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suatu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itu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HOT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atau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LOT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menantang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jawaban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dapat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beragam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mendorong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kreatif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62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D8B3727-DC4C-43AE-9D48-44AE18A17438}"/>
              </a:ext>
            </a:extLst>
          </p:cNvPr>
          <p:cNvGrpSpPr/>
          <p:nvPr/>
        </p:nvGrpSpPr>
        <p:grpSpPr>
          <a:xfrm>
            <a:off x="5862438" y="4005831"/>
            <a:ext cx="4535905" cy="2518468"/>
            <a:chOff x="5285496" y="4123265"/>
            <a:chExt cx="4535905" cy="2518468"/>
          </a:xfrm>
        </p:grpSpPr>
        <p:sp>
          <p:nvSpPr>
            <p:cNvPr id="8" name="Double Wave 7">
              <a:extLst>
                <a:ext uri="{FF2B5EF4-FFF2-40B4-BE49-F238E27FC236}">
                  <a16:creationId xmlns:a16="http://schemas.microsoft.com/office/drawing/2014/main" id="{60790871-5511-4A7A-A3D7-F6D9AC0F06C7}"/>
                </a:ext>
              </a:extLst>
            </p:cNvPr>
            <p:cNvSpPr/>
            <p:nvPr/>
          </p:nvSpPr>
          <p:spPr>
            <a:xfrm>
              <a:off x="5285496" y="4123265"/>
              <a:ext cx="4535905" cy="2518468"/>
            </a:xfrm>
            <a:prstGeom prst="doubleWav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0" name="Text Box 24">
              <a:extLst>
                <a:ext uri="{FF2B5EF4-FFF2-40B4-BE49-F238E27FC236}">
                  <a16:creationId xmlns:a16="http://schemas.microsoft.com/office/drawing/2014/main" id="{933CBB36-E238-435F-A108-355F9412649A}"/>
                </a:ext>
              </a:extLst>
            </p:cNvPr>
            <p:cNvSpPr txBox="1"/>
            <p:nvPr/>
          </p:nvSpPr>
          <p:spPr>
            <a:xfrm>
              <a:off x="5285496" y="4437419"/>
              <a:ext cx="4403558" cy="1569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Nah,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ini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soal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berpikir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kreatif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kami </a:t>
              </a:r>
              <a:endParaRPr lang="en-ID" sz="22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22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Ini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jawaban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kami:</a:t>
              </a:r>
              <a:endParaRPr lang="en-ID" sz="22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A3AC39-978F-4536-8942-9F5A6C5912AD}"/>
              </a:ext>
            </a:extLst>
          </p:cNvPr>
          <p:cNvGrpSpPr/>
          <p:nvPr/>
        </p:nvGrpSpPr>
        <p:grpSpPr>
          <a:xfrm>
            <a:off x="991541" y="268986"/>
            <a:ext cx="2962755" cy="3121403"/>
            <a:chOff x="344449" y="203939"/>
            <a:chExt cx="2962755" cy="312140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762111-384B-4F20-BD4E-90C17869769B}"/>
                </a:ext>
              </a:extLst>
            </p:cNvPr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4449" y="203939"/>
              <a:ext cx="288032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6B1CAFA-937B-40FB-A036-D08FE14DC530}"/>
                </a:ext>
              </a:extLst>
            </p:cNvPr>
            <p:cNvSpPr txBox="1"/>
            <p:nvPr/>
          </p:nvSpPr>
          <p:spPr>
            <a:xfrm>
              <a:off x="426884" y="2125013"/>
              <a:ext cx="28803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Rombongan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Pascasarjana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dipimpin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Ibu WR I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sedang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kunjungan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Studi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Thailand</a:t>
              </a:r>
              <a:endParaRPr lang="en-ID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5219D79-F35B-4A8F-8F77-1AC1917813A8}"/>
              </a:ext>
            </a:extLst>
          </p:cNvPr>
          <p:cNvSpPr/>
          <p:nvPr/>
        </p:nvSpPr>
        <p:spPr>
          <a:xfrm>
            <a:off x="4277371" y="321223"/>
            <a:ext cx="4174124" cy="1201055"/>
          </a:xfrm>
          <a:prstGeom prst="wedgeRoundRectCallout">
            <a:avLst>
              <a:gd name="adj1" fmla="val -36971"/>
              <a:gd name="adj2" fmla="val 77086"/>
              <a:gd name="adj3" fmla="val 16667"/>
            </a:avLst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rgbClr val="9933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A5002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sz="2200" dirty="0">
              <a:solidFill>
                <a:srgbClr val="A5002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Agar </a:t>
            </a:r>
            <a:r>
              <a:rPr lang="en-US" sz="2200" dirty="0" err="1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pemahaman</a:t>
            </a:r>
            <a:r>
              <a:rPr lang="en-US" sz="2200" dirty="0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kita</a:t>
            </a:r>
            <a:r>
              <a:rPr lang="en-US" sz="2200" dirty="0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lebih</a:t>
            </a:r>
            <a:r>
              <a:rPr lang="en-US" sz="2200" dirty="0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kuat</a:t>
            </a:r>
            <a:r>
              <a:rPr lang="en-US" sz="2200" dirty="0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mari</a:t>
            </a:r>
            <a:r>
              <a:rPr lang="en-US" sz="2200" dirty="0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kita</a:t>
            </a:r>
            <a:r>
              <a:rPr lang="en-US" sz="2200" dirty="0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susun</a:t>
            </a:r>
            <a:r>
              <a:rPr lang="en-US" sz="2200" dirty="0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soal</a:t>
            </a:r>
            <a:r>
              <a:rPr lang="en-US" sz="2200" dirty="0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berpikir</a:t>
            </a:r>
            <a:r>
              <a:rPr lang="en-US" sz="2200" dirty="0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kreatif</a:t>
            </a:r>
            <a:r>
              <a:rPr lang="en-US" sz="2200" dirty="0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2200" dirty="0" err="1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lainnya</a:t>
            </a:r>
            <a:r>
              <a:rPr lang="en-US" sz="2200" dirty="0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en-US" sz="2000" dirty="0">
              <a:solidFill>
                <a:srgbClr val="A5002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A5002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A5002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d-ID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F05CC35-7470-4E5F-8F2E-BED84D35F753}"/>
              </a:ext>
            </a:extLst>
          </p:cNvPr>
          <p:cNvSpPr/>
          <p:nvPr/>
        </p:nvSpPr>
        <p:spPr>
          <a:xfrm>
            <a:off x="3760499" y="2069668"/>
            <a:ext cx="4632380" cy="1445419"/>
          </a:xfrm>
          <a:prstGeom prst="cloudCallout">
            <a:avLst>
              <a:gd name="adj1" fmla="val 36443"/>
              <a:gd name="adj2" fmla="val 83763"/>
            </a:avLst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Sekarang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susun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soal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selesaikan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FFA2BE6-654E-409A-B194-7D86EDCFB6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952" y="2021765"/>
            <a:ext cx="2071229" cy="191372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6600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0D80253-DB4C-415E-87E3-7EDD91B64396}"/>
              </a:ext>
            </a:extLst>
          </p:cNvPr>
          <p:cNvGrpSpPr/>
          <p:nvPr/>
        </p:nvGrpSpPr>
        <p:grpSpPr>
          <a:xfrm>
            <a:off x="712654" y="3585426"/>
            <a:ext cx="5149784" cy="2759739"/>
            <a:chOff x="656574" y="3597518"/>
            <a:chExt cx="5149784" cy="27597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F720D7-C26A-4903-BD19-11A093FA5FA0}"/>
                </a:ext>
              </a:extLst>
            </p:cNvPr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38600" y="4132816"/>
              <a:ext cx="1767758" cy="1662254"/>
            </a:xfrm>
            <a:prstGeom prst="rect">
              <a:avLst/>
            </a:prstGeom>
          </p:spPr>
        </p:pic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36EA1967-FB6F-4741-8625-13E14A883A66}"/>
                </a:ext>
              </a:extLst>
            </p:cNvPr>
            <p:cNvSpPr/>
            <p:nvPr/>
          </p:nvSpPr>
          <p:spPr>
            <a:xfrm>
              <a:off x="656574" y="3597518"/>
              <a:ext cx="3169187" cy="2759739"/>
            </a:xfrm>
            <a:prstGeom prst="wedgeRoundRectCallout">
              <a:avLst>
                <a:gd name="adj1" fmla="val 64920"/>
                <a:gd name="adj2" fmla="val 59101"/>
                <a:gd name="adj3" fmla="val 16667"/>
              </a:avLst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Muncul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pertanyaan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Manakah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lebih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sulit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berpikir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kritis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atau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berpikir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kreatif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matematis?Mari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jelaskan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disertai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relevan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 descr="Hasil gambar untuk gambar kartun belajar trigonometri">
            <a:extLst>
              <a:ext uri="{FF2B5EF4-FFF2-40B4-BE49-F238E27FC236}">
                <a16:creationId xmlns:a16="http://schemas.microsoft.com/office/drawing/2014/main" id="{7A29384F-8B62-4228-8B8B-97B363480233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812" y="321223"/>
            <a:ext cx="1629508" cy="1532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4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90AACD4-395F-41E0-AB71-C67CD315D476}"/>
              </a:ext>
            </a:extLst>
          </p:cNvPr>
          <p:cNvSpPr/>
          <p:nvPr/>
        </p:nvSpPr>
        <p:spPr>
          <a:xfrm>
            <a:off x="6444342" y="229249"/>
            <a:ext cx="3911014" cy="2043322"/>
          </a:xfrm>
          <a:prstGeom prst="wedgeRoundRectCallout">
            <a:avLst>
              <a:gd name="adj1" fmla="val -62816"/>
              <a:gd name="adj2" fmla="val 3161"/>
              <a:gd name="adj3" fmla="val 16667"/>
            </a:avLst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Nah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ini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jawaban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contoh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soal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dari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kelompok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kami.</a:t>
            </a:r>
          </a:p>
          <a:p>
            <a:pPr>
              <a:lnSpc>
                <a:spcPct val="115000"/>
              </a:lnSpc>
            </a:pP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ID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Image result for logo ikip siliwangi">
            <a:extLst>
              <a:ext uri="{FF2B5EF4-FFF2-40B4-BE49-F238E27FC236}">
                <a16:creationId xmlns:a16="http://schemas.microsoft.com/office/drawing/2014/main" id="{9594699C-537C-40A8-8458-143F75D81B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57" y="229250"/>
            <a:ext cx="1755642" cy="175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79ED93-7794-4E50-AA5E-C872AC6017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84" y="278084"/>
            <a:ext cx="2139044" cy="162502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F25B9DE-57C3-430F-9B4B-9F39C6762E28}"/>
              </a:ext>
            </a:extLst>
          </p:cNvPr>
          <p:cNvGrpSpPr/>
          <p:nvPr/>
        </p:nvGrpSpPr>
        <p:grpSpPr>
          <a:xfrm>
            <a:off x="1691147" y="2272570"/>
            <a:ext cx="8548388" cy="2312859"/>
            <a:chOff x="1691147" y="2272571"/>
            <a:chExt cx="8548388" cy="23128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1FC72A-34B8-4F96-96EE-830FAD10C0D6}"/>
                </a:ext>
              </a:extLst>
            </p:cNvPr>
            <p:cNvSpPr txBox="1"/>
            <p:nvPr/>
          </p:nvSpPr>
          <p:spPr>
            <a:xfrm>
              <a:off x="1691147" y="2272571"/>
              <a:ext cx="4694785" cy="1785104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9933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Oh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ternyata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tugas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membandingkan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lebih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sulit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adalah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tugas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menantang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jawaban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dapat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beragam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mendorong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kreatif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FDABFE3-BCFD-47C0-8F96-9F2B8241A7A4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163" y="2355863"/>
              <a:ext cx="3679372" cy="2229567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6CC0713-3103-4AB3-966B-75BF09016A25}"/>
              </a:ext>
            </a:extLst>
          </p:cNvPr>
          <p:cNvGrpSpPr/>
          <p:nvPr/>
        </p:nvGrpSpPr>
        <p:grpSpPr>
          <a:xfrm>
            <a:off x="1488831" y="4235305"/>
            <a:ext cx="8794451" cy="2535545"/>
            <a:chOff x="1488831" y="4235305"/>
            <a:chExt cx="8794451" cy="2535545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234D8897-EBB5-44D0-B5D6-8427DBED0AF6}"/>
                </a:ext>
              </a:extLst>
            </p:cNvPr>
            <p:cNvSpPr/>
            <p:nvPr/>
          </p:nvSpPr>
          <p:spPr>
            <a:xfrm>
              <a:off x="1488831" y="4235305"/>
              <a:ext cx="4007161" cy="2185421"/>
            </a:xfrm>
            <a:prstGeom prst="wedgeRoundRectCallout">
              <a:avLst>
                <a:gd name="adj1" fmla="val 61554"/>
                <a:gd name="adj2" fmla="val -50"/>
                <a:gd name="adj3" fmla="val 16667"/>
              </a:avLst>
            </a:prstGeom>
            <a:solidFill>
              <a:srgbClr val="FFFFCC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Sebelum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menutup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pertemuan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ini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mari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susun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Rangkuman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Berpikir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Kritis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dan </a:t>
              </a:r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Kreatif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Matematis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ID" sz="22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ID" sz="11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Wave 1">
              <a:extLst>
                <a:ext uri="{FF2B5EF4-FFF2-40B4-BE49-F238E27FC236}">
                  <a16:creationId xmlns:a16="http://schemas.microsoft.com/office/drawing/2014/main" id="{5E08A01A-0705-416C-BE85-E8C832B5BB03}"/>
                </a:ext>
              </a:extLst>
            </p:cNvPr>
            <p:cNvSpPr/>
            <p:nvPr/>
          </p:nvSpPr>
          <p:spPr>
            <a:xfrm>
              <a:off x="6139747" y="4585429"/>
              <a:ext cx="4143535" cy="2185421"/>
            </a:xfrm>
            <a:prstGeom prst="wave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00FF"/>
                  </a:solidFill>
                </a:rPr>
                <a:t>Ini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</a:rPr>
                <a:t>rangkuman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</a:rPr>
                <a:t>kelompok</a:t>
              </a:r>
              <a:r>
                <a:rPr lang="en-US" sz="2400" dirty="0">
                  <a:solidFill>
                    <a:srgbClr val="0000FF"/>
                  </a:solidFill>
                </a:rPr>
                <a:t> kami</a:t>
              </a:r>
            </a:p>
            <a:p>
              <a:pPr algn="ctr"/>
              <a:endParaRPr lang="en-US" sz="2400" dirty="0">
                <a:solidFill>
                  <a:srgbClr val="0000FF"/>
                </a:solidFill>
              </a:endParaRPr>
            </a:p>
            <a:p>
              <a:pPr algn="ctr"/>
              <a:endParaRPr lang="en-US" sz="2400" dirty="0">
                <a:solidFill>
                  <a:srgbClr val="0000FF"/>
                </a:solidFill>
              </a:endParaRPr>
            </a:p>
            <a:p>
              <a:pPr algn="ctr"/>
              <a:r>
                <a:rPr lang="en-US" dirty="0"/>
                <a:t>.</a:t>
              </a:r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393503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75A13B8-7877-44CB-BB0C-19C45CDF6D7F}"/>
              </a:ext>
            </a:extLst>
          </p:cNvPr>
          <p:cNvGrpSpPr/>
          <p:nvPr/>
        </p:nvGrpSpPr>
        <p:grpSpPr>
          <a:xfrm>
            <a:off x="1724421" y="339610"/>
            <a:ext cx="8743160" cy="2906167"/>
            <a:chOff x="750707" y="3823887"/>
            <a:chExt cx="7723232" cy="290616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8CA0714-6C05-4745-9B6F-47E2330EA9A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417" y="3895105"/>
              <a:ext cx="2351096" cy="16516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96276E3-DECE-433C-88E7-4F537544DA3C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021" y="3995270"/>
              <a:ext cx="2206005" cy="15344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42F2EC-845F-462F-8BEE-43246504B88A}"/>
                </a:ext>
              </a:extLst>
            </p:cNvPr>
            <p:cNvSpPr txBox="1"/>
            <p:nvPr/>
          </p:nvSpPr>
          <p:spPr>
            <a:xfrm>
              <a:off x="750707" y="5529725"/>
              <a:ext cx="25669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bebas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kreatif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menyajikan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proposal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penelitiannya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menggunakan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poster</a:t>
              </a:r>
              <a:endParaRPr lang="en-ID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2CD6DB-93B0-461D-B749-FAA2B3E1536E}"/>
                </a:ext>
              </a:extLst>
            </p:cNvPr>
            <p:cNvSpPr txBox="1"/>
            <p:nvPr/>
          </p:nvSpPr>
          <p:spPr>
            <a:xfrm>
              <a:off x="3529534" y="5529725"/>
              <a:ext cx="49444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Pembelajaran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oleh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sekolah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mendorong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aktif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belajar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berkelompok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berani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menyajikan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tugas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kelas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83E3562-DD79-42E2-B589-4CE5FC1552A8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427" y="3823887"/>
              <a:ext cx="2669388" cy="172284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AE283AF-F2BE-435B-86DC-7EF96A899175}"/>
              </a:ext>
            </a:extLst>
          </p:cNvPr>
          <p:cNvGrpSpPr/>
          <p:nvPr/>
        </p:nvGrpSpPr>
        <p:grpSpPr>
          <a:xfrm>
            <a:off x="1774369" y="3245778"/>
            <a:ext cx="8693212" cy="3368999"/>
            <a:chOff x="1774369" y="3245778"/>
            <a:chExt cx="8693212" cy="3368999"/>
          </a:xfrm>
        </p:grpSpPr>
        <p:sp>
          <p:nvSpPr>
            <p:cNvPr id="35" name="Flowchart: Punched Tape 34">
              <a:extLst>
                <a:ext uri="{FF2B5EF4-FFF2-40B4-BE49-F238E27FC236}">
                  <a16:creationId xmlns:a16="http://schemas.microsoft.com/office/drawing/2014/main" id="{D8972065-F4CD-4FD3-9293-5676882DD919}"/>
                </a:ext>
              </a:extLst>
            </p:cNvPr>
            <p:cNvSpPr/>
            <p:nvPr/>
          </p:nvSpPr>
          <p:spPr>
            <a:xfrm>
              <a:off x="1774369" y="4604278"/>
              <a:ext cx="4887395" cy="2010499"/>
            </a:xfrm>
            <a:prstGeom prst="flowChartPunchedTape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Situasi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tersebut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menggambarkan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perkuliahan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S2 Pend.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Matematika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sudah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menganut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sebagian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Prinsip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Merdeka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Belajar</a:t>
              </a:r>
              <a:endParaRPr lang="en-ID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327F36-85BA-4054-909D-DED21F0C6C81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986" y="4688979"/>
              <a:ext cx="1741595" cy="175819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E461AFE-41F8-41B4-8075-29C803F19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007" y="4617760"/>
              <a:ext cx="1617785" cy="182941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6600"/>
              </a:solidFill>
            </a:ln>
          </p:spPr>
        </p:pic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31A5B764-337D-481D-9C94-05B60D4027E3}"/>
                </a:ext>
              </a:extLst>
            </p:cNvPr>
            <p:cNvSpPr/>
            <p:nvPr/>
          </p:nvSpPr>
          <p:spPr>
            <a:xfrm>
              <a:off x="1798359" y="3245778"/>
              <a:ext cx="8669222" cy="1357620"/>
            </a:xfrm>
            <a:prstGeom prst="wedgeRoundRectCallout">
              <a:avLst>
                <a:gd name="adj1" fmla="val -38480"/>
                <a:gd name="adj2" fmla="val 77292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Penyajian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poster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proposal dan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ujian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tesis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serta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melaksana-kan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pembelajaran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sekolahnya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bebas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berpikir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berekspresi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belajar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aktif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dan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bebas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mengemukakan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pikirannya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6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653CF80-DB28-4064-A758-CACBC2DE5981}"/>
              </a:ext>
            </a:extLst>
          </p:cNvPr>
          <p:cNvGrpSpPr/>
          <p:nvPr/>
        </p:nvGrpSpPr>
        <p:grpSpPr>
          <a:xfrm>
            <a:off x="1055077" y="3289466"/>
            <a:ext cx="9388880" cy="2968434"/>
            <a:chOff x="1055077" y="3289466"/>
            <a:chExt cx="9388880" cy="296843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D313A1-FF7B-4C7E-82FF-2F7E40BDFA45}"/>
                </a:ext>
              </a:extLst>
            </p:cNvPr>
            <p:cNvGrpSpPr/>
            <p:nvPr/>
          </p:nvGrpSpPr>
          <p:grpSpPr>
            <a:xfrm>
              <a:off x="1055077" y="3926455"/>
              <a:ext cx="7151910" cy="2331445"/>
              <a:chOff x="1055077" y="3926455"/>
              <a:chExt cx="7151910" cy="2331445"/>
            </a:xfrm>
          </p:grpSpPr>
          <p:pic>
            <p:nvPicPr>
              <p:cNvPr id="13" name="Picture 12" descr="Gambar terkait">
                <a:extLst>
                  <a:ext uri="{FF2B5EF4-FFF2-40B4-BE49-F238E27FC236}">
                    <a16:creationId xmlns:a16="http://schemas.microsoft.com/office/drawing/2014/main" id="{987D1F04-4989-44C4-9031-DBA4911FEC02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0559" y="4131205"/>
                <a:ext cx="2036428" cy="2126695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</p:pic>
          <p:pic>
            <p:nvPicPr>
              <p:cNvPr id="14" name="Picture 13" descr="Hasil gambar untuk kata mutiara motivasi belajar">
                <a:extLst>
                  <a:ext uri="{FF2B5EF4-FFF2-40B4-BE49-F238E27FC236}">
                    <a16:creationId xmlns:a16="http://schemas.microsoft.com/office/drawing/2014/main" id="{0CE271DC-3168-413F-BAFA-05D984A606F8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077" y="3926455"/>
                <a:ext cx="4769001" cy="23314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" name="Picture 14" descr="Gambar terkait">
              <a:extLst>
                <a:ext uri="{FF2B5EF4-FFF2-40B4-BE49-F238E27FC236}">
                  <a16:creationId xmlns:a16="http://schemas.microsoft.com/office/drawing/2014/main" id="{0233C724-0897-4A6B-A1DB-5939C037C8DD}"/>
                </a:ext>
              </a:extLst>
            </p:cNvPr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7529" y="3289466"/>
              <a:ext cx="2036428" cy="2230452"/>
            </a:xfrm>
            <a:prstGeom prst="rect">
              <a:avLst/>
            </a:prstGeom>
            <a:noFill/>
            <a:ln>
              <a:solidFill>
                <a:srgbClr val="A50021"/>
              </a:solidFill>
            </a:ln>
          </p:spPr>
        </p:pic>
      </p:grp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0801656-1579-489F-B0D2-8486EB755F13}"/>
              </a:ext>
            </a:extLst>
          </p:cNvPr>
          <p:cNvSpPr/>
          <p:nvPr/>
        </p:nvSpPr>
        <p:spPr>
          <a:xfrm>
            <a:off x="5911401" y="594670"/>
            <a:ext cx="4653070" cy="1995704"/>
          </a:xfrm>
          <a:prstGeom prst="wedgeRoundRectCallout">
            <a:avLst>
              <a:gd name="adj1" fmla="val 812"/>
              <a:gd name="adj2" fmla="val 69310"/>
              <a:gd name="adj3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2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2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tutup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perkuliahan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berdoa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mengucap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syukur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Allah SWT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semoga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pelajari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bermanfaat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endParaRPr lang="en-US" sz="22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200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ID" sz="2200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E649495-F102-4C23-BA37-C4F7B3A15C86}"/>
              </a:ext>
            </a:extLst>
          </p:cNvPr>
          <p:cNvGrpSpPr/>
          <p:nvPr/>
        </p:nvGrpSpPr>
        <p:grpSpPr>
          <a:xfrm>
            <a:off x="1627529" y="505433"/>
            <a:ext cx="5739742" cy="3329113"/>
            <a:chOff x="1627529" y="505433"/>
            <a:chExt cx="5739742" cy="332911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3B71FCA9-8F06-4FF4-A48D-E03D2A1B2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529" y="2037896"/>
              <a:ext cx="2409888" cy="179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1467DE-E5F5-43F0-AD5A-93A0065534B6}"/>
                </a:ext>
              </a:extLst>
            </p:cNvPr>
            <p:cNvSpPr txBox="1"/>
            <p:nvPr/>
          </p:nvSpPr>
          <p:spPr>
            <a:xfrm>
              <a:off x="3960841" y="2590374"/>
              <a:ext cx="3406430" cy="12164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Acara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Wisuda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Sarjana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Pascasarjana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IKIP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mengantar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menjadi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SDM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berkualitas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 descr="Image result for logo ikip siliwangi">
              <a:extLst>
                <a:ext uri="{FF2B5EF4-FFF2-40B4-BE49-F238E27FC236}">
                  <a16:creationId xmlns:a16="http://schemas.microsoft.com/office/drawing/2014/main" id="{2361DCC3-8E07-4D32-9046-8F7E8C66D9D8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164" y="682293"/>
              <a:ext cx="1775914" cy="1756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Hasil gambar untuk gambar kartun belajar trigonometri">
              <a:extLst>
                <a:ext uri="{FF2B5EF4-FFF2-40B4-BE49-F238E27FC236}">
                  <a16:creationId xmlns:a16="http://schemas.microsoft.com/office/drawing/2014/main" id="{B50DFE57-C1C8-4DDF-8355-D1427221BFFD}"/>
                </a:ext>
              </a:extLst>
            </p:cNvPr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754" y="505433"/>
              <a:ext cx="1629508" cy="153246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126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D3417D-ACC1-48A9-BC1F-052AB24099B1}" type="datetime1">
              <a:rPr lang="en-US"/>
              <a:pPr>
                <a:defRPr/>
              </a:pPr>
              <a:t>9/12/2021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BB136-8E9C-4EC3-AC86-982410EE2B0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BB204B-1A1B-4FC7-9DCD-30A9F06404B9}"/>
              </a:ext>
            </a:extLst>
          </p:cNvPr>
          <p:cNvGrpSpPr/>
          <p:nvPr/>
        </p:nvGrpSpPr>
        <p:grpSpPr>
          <a:xfrm>
            <a:off x="1878241" y="2715375"/>
            <a:ext cx="7981050" cy="1795945"/>
            <a:chOff x="1878241" y="2715375"/>
            <a:chExt cx="7981050" cy="179594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60A4408-C867-4DAA-8E63-E572135450C5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39" t="47942" r="13555" b="29530"/>
            <a:stretch/>
          </p:blipFill>
          <p:spPr bwMode="auto">
            <a:xfrm>
              <a:off x="6833099" y="2715375"/>
              <a:ext cx="3026192" cy="17959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A22AE81-6F51-4859-8D14-1BDF0A87E3F4}"/>
                </a:ext>
              </a:extLst>
            </p:cNvPr>
            <p:cNvGrpSpPr/>
            <p:nvPr/>
          </p:nvGrpSpPr>
          <p:grpSpPr>
            <a:xfrm>
              <a:off x="1878241" y="2751330"/>
              <a:ext cx="4080142" cy="1321254"/>
              <a:chOff x="718590" y="2997799"/>
              <a:chExt cx="4681949" cy="1321254"/>
            </a:xfrm>
          </p:grpSpPr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E9E4D1D6-8C98-4C77-9F70-DC15659E8D67}"/>
                  </a:ext>
                </a:extLst>
              </p:cNvPr>
              <p:cNvSpPr/>
              <p:nvPr/>
            </p:nvSpPr>
            <p:spPr>
              <a:xfrm>
                <a:off x="718590" y="2997799"/>
                <a:ext cx="4593710" cy="1321254"/>
              </a:xfrm>
              <a:prstGeom prst="wedgeRoundRectCallout">
                <a:avLst>
                  <a:gd name="adj1" fmla="val 65325"/>
                  <a:gd name="adj2" fmla="val -1468"/>
                  <a:gd name="adj3" fmla="val 16667"/>
                </a:avLst>
              </a:prstGeom>
              <a:solidFill>
                <a:srgbClr val="CC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7A8335-D20E-4B1C-B388-39864940FD8F}"/>
                  </a:ext>
                </a:extLst>
              </p:cNvPr>
              <p:cNvSpPr txBox="1"/>
              <p:nvPr/>
            </p:nvSpPr>
            <p:spPr>
              <a:xfrm>
                <a:off x="806829" y="3053450"/>
                <a:ext cx="459371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id-ID" sz="2200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Sebelum belajar mari kita berdoa dulu, agar belajar kita diberkahi Alloh SWT. Amiin</a:t>
                </a:r>
                <a:endParaRPr lang="en-ID" sz="2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929566-7B11-41D0-AB17-778CABA6857B}"/>
              </a:ext>
            </a:extLst>
          </p:cNvPr>
          <p:cNvGrpSpPr/>
          <p:nvPr/>
        </p:nvGrpSpPr>
        <p:grpSpPr>
          <a:xfrm>
            <a:off x="3412660" y="360633"/>
            <a:ext cx="3149167" cy="2354742"/>
            <a:chOff x="5742270" y="352102"/>
            <a:chExt cx="4197692" cy="2531267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9C0B06A0-C187-417A-9175-C99CCAD02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151" y="352102"/>
              <a:ext cx="4077811" cy="2489913"/>
            </a:xfrm>
            <a:prstGeom prst="rect">
              <a:avLst/>
            </a:prstGeom>
            <a:noFill/>
            <a:ln>
              <a:solidFill>
                <a:srgbClr val="0000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532CBD-CB7E-4BDE-B694-11C788492E1E}"/>
                </a:ext>
              </a:extLst>
            </p:cNvPr>
            <p:cNvSpPr txBox="1"/>
            <p:nvPr/>
          </p:nvSpPr>
          <p:spPr>
            <a:xfrm>
              <a:off x="5742270" y="1990077"/>
              <a:ext cx="4077810" cy="8932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IKIP SILIWANGI</a:t>
              </a:r>
            </a:p>
            <a:p>
              <a:pPr algn="ctr"/>
              <a:r>
                <a:rPr lang="en-US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KAMPUS  BERKUALITAS, </a:t>
              </a:r>
            </a:p>
            <a:p>
              <a:pPr algn="ctr"/>
              <a:r>
                <a:rPr lang="en-US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BIAYA PAS</a:t>
              </a:r>
            </a:p>
          </p:txBody>
        </p:sp>
      </p:grp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id="{B2B6B2E9-5B21-42D7-9692-9373B1FB0B07}"/>
              </a:ext>
            </a:extLst>
          </p:cNvPr>
          <p:cNvSpPr/>
          <p:nvPr/>
        </p:nvSpPr>
        <p:spPr>
          <a:xfrm>
            <a:off x="6624978" y="430570"/>
            <a:ext cx="4034675" cy="2158555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sz="24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LK</a:t>
            </a:r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MK PBM </a:t>
            </a:r>
            <a:endParaRPr lang="en-ID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Pertemuan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 dan 12</a:t>
            </a:r>
            <a:endParaRPr lang="en-ID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Berpikir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Kritis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Kreatif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Matematis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ID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 descr="Image result for logo ikip siliwangi">
            <a:extLst>
              <a:ext uri="{FF2B5EF4-FFF2-40B4-BE49-F238E27FC236}">
                <a16:creationId xmlns:a16="http://schemas.microsoft.com/office/drawing/2014/main" id="{D7A7618D-2DB4-4032-819D-B5029295AD0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86" y="397912"/>
            <a:ext cx="1967023" cy="1898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asil gambar untuk kata mutiara motivasi belajar">
            <a:extLst>
              <a:ext uri="{FF2B5EF4-FFF2-40B4-BE49-F238E27FC236}">
                <a16:creationId xmlns:a16="http://schemas.microsoft.com/office/drawing/2014/main" id="{7D7064C5-378D-44FB-B62F-C849A5E6168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46" y="4655977"/>
            <a:ext cx="5019939" cy="202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asil gambar untuk pasti bisa">
            <a:extLst>
              <a:ext uri="{FF2B5EF4-FFF2-40B4-BE49-F238E27FC236}">
                <a16:creationId xmlns:a16="http://schemas.microsoft.com/office/drawing/2014/main" id="{AD92E490-7761-463A-9C70-CD615ADE584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29" y="4580233"/>
            <a:ext cx="1600200" cy="1898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Hasil gambar untuk self efficacy">
            <a:extLst>
              <a:ext uri="{FF2B5EF4-FFF2-40B4-BE49-F238E27FC236}">
                <a16:creationId xmlns:a16="http://schemas.microsoft.com/office/drawing/2014/main" id="{3ED9D21A-AD15-48D1-AB68-D56DB0511AB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83" y="4544628"/>
            <a:ext cx="1600199" cy="1898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3488EC91-B151-4842-9E5E-00CA92D3D7C5}"/>
              </a:ext>
            </a:extLst>
          </p:cNvPr>
          <p:cNvGrpSpPr/>
          <p:nvPr/>
        </p:nvGrpSpPr>
        <p:grpSpPr>
          <a:xfrm>
            <a:off x="1085437" y="3609351"/>
            <a:ext cx="9703183" cy="2949288"/>
            <a:chOff x="1085437" y="3609351"/>
            <a:chExt cx="9703183" cy="2949288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A67F7AED-A709-4581-8D9C-E7FA68F5DADF}"/>
                </a:ext>
              </a:extLst>
            </p:cNvPr>
            <p:cNvSpPr/>
            <p:nvPr/>
          </p:nvSpPr>
          <p:spPr>
            <a:xfrm>
              <a:off x="1085437" y="3609351"/>
              <a:ext cx="5436549" cy="2944696"/>
            </a:xfrm>
            <a:prstGeom prst="wedgeRoundRectCallout">
              <a:avLst>
                <a:gd name="adj1" fmla="val 57579"/>
                <a:gd name="adj2" fmla="val -4193"/>
                <a:gd name="adj3" fmla="val 16667"/>
              </a:avLst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D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  <a:p>
              <a:endParaRPr lang="en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ID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Pentingnya</a:t>
              </a:r>
              <a:r>
                <a:rPr lang="en-ID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ID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berpikir</a:t>
              </a:r>
              <a:r>
                <a:rPr lang="en-ID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kritis</a:t>
              </a:r>
              <a:r>
                <a:rPr lang="en-ID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matematis</a:t>
              </a:r>
              <a:r>
                <a:rPr lang="en-ID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0" lvl="1">
                <a:defRPr/>
              </a:pPr>
              <a:r>
                <a:rPr lang="id-ID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2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erpikir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d-ID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22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ritis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d-ID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termuat dalam kurikulum dan tujuan pembelajaran matematika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yaitu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id-ID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melatih berpikir logis, sistematis,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d-ID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kritis, kreatif, cermat serta berfikir objektif dan terbuka untuk menghadapi masalah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masa </a:t>
              </a:r>
              <a:r>
                <a:rPr lang="en-US" sz="22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kini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masa </a:t>
              </a:r>
              <a:r>
                <a:rPr lang="en-US" sz="22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depan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id-ID" sz="2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ID" dirty="0">
                <a:solidFill>
                  <a:srgbClr val="FF0000"/>
                </a:solidFill>
              </a:endParaRPr>
            </a:p>
          </p:txBody>
        </p:sp>
        <p:sp>
          <p:nvSpPr>
            <p:cNvPr id="2" name="Flowchart: Alternate Process 1">
              <a:extLst>
                <a:ext uri="{FF2B5EF4-FFF2-40B4-BE49-F238E27FC236}">
                  <a16:creationId xmlns:a16="http://schemas.microsoft.com/office/drawing/2014/main" id="{F0CE496F-9A44-409C-9979-3B331F96A7D7}"/>
                </a:ext>
              </a:extLst>
            </p:cNvPr>
            <p:cNvSpPr/>
            <p:nvPr/>
          </p:nvSpPr>
          <p:spPr>
            <a:xfrm>
              <a:off x="7252352" y="3613943"/>
              <a:ext cx="3536268" cy="2944696"/>
            </a:xfrm>
            <a:prstGeom prst="flowChartAlternateProcess">
              <a:avLst/>
            </a:prstGeom>
            <a:solidFill>
              <a:srgbClr val="CCCCFF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4625" indent="-174625" defTabSz="246063">
                <a:tabLst>
                  <a:tab pos="174625" algn="l"/>
                  <a:tab pos="271463" algn="l"/>
                </a:tabLst>
                <a:defRPr/>
              </a:pP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id-ID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ndikator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Berpikir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</a:t>
              </a:r>
              <a:r>
                <a:rPr lang="id-ID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ritis</a:t>
              </a: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4625" indent="-174625" defTabSz="246063">
                <a:tabLst>
                  <a:tab pos="174625" algn="l"/>
                  <a:tab pos="271463" algn="l"/>
                </a:tabLst>
                <a:defRPr/>
              </a:pPr>
              <a:r>
                <a:rPr lang="af-ZA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a.Memusatkan pada satu </a:t>
              </a:r>
              <a:r>
                <a:rPr lang="id-ID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masalah,</a:t>
              </a:r>
              <a:endParaRPr lang="af-ZA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4625" lvl="1" indent="-174625">
                <a:defRPr/>
              </a:pPr>
              <a:r>
                <a:rPr lang="af-ZA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b.Me</a:t>
              </a:r>
              <a:r>
                <a:rPr lang="id-ID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meriksa </a:t>
              </a:r>
              <a:r>
                <a:rPr lang="af-ZA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d-ID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kebenar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id-ID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</a:t>
              </a:r>
              <a:r>
                <a:rPr lang="af-ZA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argumen</a:t>
              </a:r>
              <a:r>
                <a:rPr lang="id-ID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 pernya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id-ID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taan dan proses solusi</a:t>
              </a:r>
              <a:endParaRPr lang="af-ZA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71463" lvl="1" indent="-271463">
                <a:defRPr/>
              </a:pPr>
              <a:r>
                <a:rPr lang="af-ZA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c.Bertanya dan m</a:t>
              </a:r>
              <a:r>
                <a:rPr lang="id-ID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enja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id-ID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wab disertai alasan</a:t>
              </a:r>
              <a:endParaRPr lang="af-ZA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75A92D-D408-49FB-B534-652B57226455}"/>
              </a:ext>
            </a:extLst>
          </p:cNvPr>
          <p:cNvGrpSpPr/>
          <p:nvPr/>
        </p:nvGrpSpPr>
        <p:grpSpPr>
          <a:xfrm>
            <a:off x="1085436" y="453813"/>
            <a:ext cx="2971999" cy="3088267"/>
            <a:chOff x="1085436" y="453813"/>
            <a:chExt cx="2971999" cy="30882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5D025C-FE52-4A0A-AB6F-DDA4767B75A5}"/>
                </a:ext>
              </a:extLst>
            </p:cNvPr>
            <p:cNvSpPr txBox="1"/>
            <p:nvPr/>
          </p:nvSpPr>
          <p:spPr>
            <a:xfrm>
              <a:off x="1085436" y="2064752"/>
              <a:ext cx="297199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Seminar </a:t>
              </a:r>
              <a:r>
                <a:rPr lang="en-US" dirty="0" err="1">
                  <a:solidFill>
                    <a:srgbClr val="0000FF"/>
                  </a:solidFill>
                </a:rPr>
                <a:t>pencerahan</a:t>
              </a:r>
              <a:r>
                <a:rPr lang="en-US" dirty="0">
                  <a:solidFill>
                    <a:srgbClr val="0000FF"/>
                  </a:solidFill>
                </a:rPr>
                <a:t> Hard skill </a:t>
              </a:r>
              <a:r>
                <a:rPr lang="en-US" dirty="0" err="1">
                  <a:solidFill>
                    <a:srgbClr val="0000FF"/>
                  </a:solidFill>
                </a:rPr>
                <a:t>matematis</a:t>
              </a:r>
              <a:r>
                <a:rPr lang="en-US" dirty="0">
                  <a:solidFill>
                    <a:srgbClr val="0000FF"/>
                  </a:solidFill>
                </a:rPr>
                <a:t> pada </a:t>
              </a:r>
              <a:r>
                <a:rPr lang="en-US" dirty="0" err="1">
                  <a:solidFill>
                    <a:srgbClr val="0000FF"/>
                  </a:solidFill>
                </a:rPr>
                <a:t>maha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siswa</a:t>
              </a:r>
              <a:r>
                <a:rPr lang="en-US" dirty="0">
                  <a:solidFill>
                    <a:srgbClr val="0000FF"/>
                  </a:solidFill>
                </a:rPr>
                <a:t>, </a:t>
              </a:r>
              <a:r>
                <a:rPr lang="en-US" dirty="0" err="1">
                  <a:solidFill>
                    <a:srgbClr val="0000FF"/>
                  </a:solidFill>
                </a:rPr>
                <a:t>dosen</a:t>
              </a:r>
              <a:r>
                <a:rPr lang="en-US" dirty="0">
                  <a:solidFill>
                    <a:srgbClr val="0000FF"/>
                  </a:solidFill>
                </a:rPr>
                <a:t> dan guru </a:t>
              </a:r>
              <a:r>
                <a:rPr lang="en-US" dirty="0" err="1">
                  <a:solidFill>
                    <a:srgbClr val="0000FF"/>
                  </a:solidFill>
                </a:rPr>
                <a:t>matematika</a:t>
              </a:r>
              <a:r>
                <a:rPr lang="en-US" dirty="0">
                  <a:solidFill>
                    <a:srgbClr val="0000FF"/>
                  </a:solidFill>
                </a:rPr>
                <a:t> di UNSWAGATI Cirebon, 2019</a:t>
              </a:r>
              <a:endParaRPr lang="en-ID" dirty="0">
                <a:solidFill>
                  <a:srgbClr val="0000FF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8BB19E-8158-49C4-9813-8AF68DC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724" y="453813"/>
              <a:ext cx="2111425" cy="162550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82EA42-C750-4A9E-A81F-952B424AA12C}"/>
              </a:ext>
            </a:extLst>
          </p:cNvPr>
          <p:cNvGrpSpPr/>
          <p:nvPr/>
        </p:nvGrpSpPr>
        <p:grpSpPr>
          <a:xfrm>
            <a:off x="3603132" y="340030"/>
            <a:ext cx="7017128" cy="1446550"/>
            <a:chOff x="3603132" y="340030"/>
            <a:chExt cx="7017128" cy="14465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7C6AB2-5842-4252-802D-490CF7B3B3F8}"/>
                </a:ext>
              </a:extLst>
            </p:cNvPr>
            <p:cNvSpPr txBox="1"/>
            <p:nvPr/>
          </p:nvSpPr>
          <p:spPr>
            <a:xfrm>
              <a:off x="5208215" y="340030"/>
              <a:ext cx="5412045" cy="1446550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Muncul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pertanyaan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Mengapa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perlu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berpikir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kritis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indikator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berpikir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kritis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Bagaimana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soalnya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Apakah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berpikir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kritis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tergolong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HOT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atau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LOW?</a:t>
              </a:r>
              <a:endParaRPr lang="en-ID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1019CB-B7FA-4E4E-9659-B92ECCE9B740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03132" y="453813"/>
              <a:ext cx="1465848" cy="1308069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6655107-FF60-4F71-96BE-16F0743C663B}"/>
              </a:ext>
            </a:extLst>
          </p:cNvPr>
          <p:cNvGrpSpPr/>
          <p:nvPr/>
        </p:nvGrpSpPr>
        <p:grpSpPr>
          <a:xfrm>
            <a:off x="4057435" y="1867251"/>
            <a:ext cx="6731185" cy="1848728"/>
            <a:chOff x="4057435" y="1867251"/>
            <a:chExt cx="6731185" cy="184872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1AB0DB6-6F75-45A8-8174-936EA8872E36}"/>
                </a:ext>
              </a:extLst>
            </p:cNvPr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17585" y="1934122"/>
              <a:ext cx="1465848" cy="1625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Flowchart: Stored Data 24">
              <a:extLst>
                <a:ext uri="{FF2B5EF4-FFF2-40B4-BE49-F238E27FC236}">
                  <a16:creationId xmlns:a16="http://schemas.microsoft.com/office/drawing/2014/main" id="{E192F15C-642E-475B-A37B-2A6CBC0296A8}"/>
                </a:ext>
              </a:extLst>
            </p:cNvPr>
            <p:cNvSpPr/>
            <p:nvPr/>
          </p:nvSpPr>
          <p:spPr>
            <a:xfrm>
              <a:off x="4057435" y="1867251"/>
              <a:ext cx="4124061" cy="1685739"/>
            </a:xfrm>
            <a:prstGeom prst="flowChartOnlineStorag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683B0A-705D-4793-A75E-0C49261B88A7}"/>
                </a:ext>
              </a:extLst>
            </p:cNvPr>
            <p:cNvSpPr txBox="1"/>
            <p:nvPr/>
          </p:nvSpPr>
          <p:spPr>
            <a:xfrm>
              <a:off x="4077409" y="1992430"/>
              <a:ext cx="3360464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Mari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cermati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satu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buku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rujukan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MK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juga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sumber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lainnya</a:t>
              </a:r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dirty="0"/>
            </a:p>
          </p:txBody>
        </p:sp>
        <p:pic>
          <p:nvPicPr>
            <p:cNvPr id="28" name="Picture 27" descr="Hasil gambar untuk pasti bisa">
              <a:extLst>
                <a:ext uri="{FF2B5EF4-FFF2-40B4-BE49-F238E27FC236}">
                  <a16:creationId xmlns:a16="http://schemas.microsoft.com/office/drawing/2014/main" id="{A4E2F16D-9BB6-4BA3-8B77-716BD64483A3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2772" y="1934122"/>
              <a:ext cx="1465848" cy="16255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8843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67F7AED-A709-4581-8D9C-E7FA68F5DADF}"/>
              </a:ext>
            </a:extLst>
          </p:cNvPr>
          <p:cNvSpPr/>
          <p:nvPr/>
        </p:nvSpPr>
        <p:spPr>
          <a:xfrm>
            <a:off x="4136037" y="249132"/>
            <a:ext cx="6349404" cy="3292883"/>
          </a:xfrm>
          <a:prstGeom prst="wedgeRoundRectCallout">
            <a:avLst>
              <a:gd name="adj1" fmla="val -55196"/>
              <a:gd name="adj2" fmla="val 41212"/>
              <a:gd name="adj3" fmla="val 16667"/>
            </a:avLst>
          </a:prstGeom>
          <a:solidFill>
            <a:srgbClr val="CCCC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defTabSz="246063">
              <a:tabLst>
                <a:tab pos="0" algn="l"/>
              </a:tabLst>
              <a:defRPr/>
            </a:pPr>
            <a:r>
              <a:rPr lang="en-US" sz="24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ndikator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Berpikir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id-ID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ritis 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lanjutan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d-ID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lvl="1" indent="-271463">
              <a:tabLst>
                <a:tab pos="87313" algn="l"/>
                <a:tab pos="358775" algn="l"/>
              </a:tabLst>
              <a:defRPr/>
            </a:pPr>
            <a:r>
              <a:rPr lang="af-ZA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c.Mengamati dengan kriteria </a:t>
            </a:r>
            <a:r>
              <a:rPr lang="id-ID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mengidentifikasi asumsi , </a:t>
            </a:r>
            <a:r>
              <a:rPr lang="af-ZA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memahami dengan baik</a:t>
            </a:r>
            <a:r>
              <a:rPr lang="id-ID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mengidentifikasi data relevan dan tidak relevan</a:t>
            </a:r>
            <a:endParaRPr lang="af-ZA" sz="2200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lvl="1" indent="-271463">
              <a:tabLst>
                <a:tab pos="87313" algn="l"/>
                <a:tab pos="358775" algn="l"/>
              </a:tabLst>
              <a:defRPr/>
            </a:pPr>
            <a:r>
              <a:rPr lang="af-ZA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d.Mendeduksi dan menginduksi</a:t>
            </a:r>
          </a:p>
          <a:p>
            <a:pPr marL="271463" lvl="1" indent="-271463">
              <a:tabLst>
                <a:tab pos="87313" algn="l"/>
                <a:tab pos="358775" algn="l"/>
              </a:tabLst>
              <a:defRPr/>
            </a:pPr>
            <a:r>
              <a:rPr lang="af-ZA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e.Membuat pertimbangan</a:t>
            </a:r>
            <a:r>
              <a:rPr lang="id-ID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af-ZA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enilai secara menyeluruh</a:t>
            </a:r>
          </a:p>
          <a:p>
            <a:pPr marL="271463" lvl="1" indent="-271463">
              <a:tabLst>
                <a:tab pos="87313" algn="l"/>
                <a:tab pos="358775" algn="l"/>
              </a:tabLst>
              <a:defRPr/>
            </a:pPr>
            <a:r>
              <a: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id-ID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af-ZA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encari alternatif penyelesaian/contoh,</a:t>
            </a:r>
            <a:r>
              <a:rPr lang="af-ZA" sz="24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2400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D" sz="22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77AA14-58F7-47BA-8982-FBD96C04D842}"/>
              </a:ext>
            </a:extLst>
          </p:cNvPr>
          <p:cNvGrpSpPr/>
          <p:nvPr/>
        </p:nvGrpSpPr>
        <p:grpSpPr>
          <a:xfrm>
            <a:off x="1554904" y="246298"/>
            <a:ext cx="2520280" cy="2353267"/>
            <a:chOff x="467544" y="192051"/>
            <a:chExt cx="2520280" cy="235326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09FBB3A-7BB2-4032-9CFD-BE59B48F5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92051"/>
              <a:ext cx="2327034" cy="173620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910CA6-0D57-44B5-B4DF-5DFECA66A2D6}"/>
                </a:ext>
              </a:extLst>
            </p:cNvPr>
            <p:cNvSpPr txBox="1"/>
            <p:nvPr/>
          </p:nvSpPr>
          <p:spPr>
            <a:xfrm>
              <a:off x="467544" y="1898987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Sidang</a:t>
              </a:r>
              <a:r>
                <a: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Yudisium</a:t>
              </a:r>
              <a:r>
                <a: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Pascasarjana</a:t>
              </a:r>
              <a:r>
                <a: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2019</a:t>
              </a:r>
              <a:endParaRPr lang="en-ID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9A30273-16CD-4091-B405-FAD0B66E16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36" y="2787266"/>
            <a:ext cx="2177143" cy="1819423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8AFA1363-FFB3-4353-AFD8-57F3D2A5C37E}"/>
              </a:ext>
            </a:extLst>
          </p:cNvPr>
          <p:cNvSpPr/>
          <p:nvPr/>
        </p:nvSpPr>
        <p:spPr>
          <a:xfrm>
            <a:off x="3903614" y="3539753"/>
            <a:ext cx="6814250" cy="3069115"/>
          </a:xfrm>
          <a:prstGeom prst="flowChartAlternateProcess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solidFill>
                <a:srgbClr val="008000"/>
              </a:solidFill>
            </a:endParaRPr>
          </a:p>
          <a:p>
            <a:endParaRPr lang="en-US" sz="2200" dirty="0">
              <a:solidFill>
                <a:srgbClr val="008000"/>
              </a:solidFill>
            </a:endParaRPr>
          </a:p>
          <a:p>
            <a:endParaRPr lang="en-US" sz="2200" dirty="0">
              <a:solidFill>
                <a:srgbClr val="008000"/>
              </a:solidFill>
            </a:endParaRPr>
          </a:p>
          <a:p>
            <a:endParaRPr lang="en-US" sz="2200" dirty="0">
              <a:solidFill>
                <a:srgbClr val="008000"/>
              </a:solidFill>
            </a:endParaRPr>
          </a:p>
          <a:p>
            <a:endParaRPr lang="en-US" sz="2200" dirty="0">
              <a:solidFill>
                <a:srgbClr val="008000"/>
              </a:solidFill>
            </a:endParaRPr>
          </a:p>
          <a:p>
            <a:endParaRPr lang="en-US" sz="2200" dirty="0">
              <a:solidFill>
                <a:srgbClr val="008000"/>
              </a:solidFill>
            </a:endParaRPr>
          </a:p>
          <a:p>
            <a:endParaRPr lang="en-US" sz="2200" dirty="0">
              <a:solidFill>
                <a:srgbClr val="008000"/>
              </a:solidFill>
            </a:endParaRPr>
          </a:p>
          <a:p>
            <a:r>
              <a:rPr lang="en-US" sz="2200" dirty="0" err="1">
                <a:solidFill>
                  <a:srgbClr val="008000"/>
                </a:solidFill>
              </a:rPr>
              <a:t>Ini</a:t>
            </a:r>
            <a:r>
              <a:rPr lang="en-US" sz="2200" dirty="0">
                <a:solidFill>
                  <a:srgbClr val="008000"/>
                </a:solidFill>
              </a:rPr>
              <a:t> </a:t>
            </a:r>
            <a:r>
              <a:rPr lang="en-US" sz="2200" dirty="0" err="1">
                <a:solidFill>
                  <a:srgbClr val="008000"/>
                </a:solidFill>
              </a:rPr>
              <a:t>satu</a:t>
            </a:r>
            <a:r>
              <a:rPr lang="en-US" sz="2200" dirty="0">
                <a:solidFill>
                  <a:srgbClr val="008000"/>
                </a:solidFill>
              </a:rPr>
              <a:t> </a:t>
            </a:r>
            <a:r>
              <a:rPr lang="en-US" sz="2200" dirty="0" err="1">
                <a:solidFill>
                  <a:srgbClr val="008000"/>
                </a:solidFill>
              </a:rPr>
              <a:t>contoh</a:t>
            </a:r>
            <a:r>
              <a:rPr lang="en-US" sz="2200" dirty="0">
                <a:solidFill>
                  <a:srgbClr val="008000"/>
                </a:solidFill>
              </a:rPr>
              <a:t> </a:t>
            </a:r>
            <a:r>
              <a:rPr lang="en-US" sz="2200" dirty="0" err="1">
                <a:solidFill>
                  <a:srgbClr val="008000"/>
                </a:solidFill>
              </a:rPr>
              <a:t>soal</a:t>
            </a:r>
            <a:r>
              <a:rPr lang="en-US" sz="2200" dirty="0">
                <a:solidFill>
                  <a:srgbClr val="008000"/>
                </a:solidFill>
              </a:rPr>
              <a:t> </a:t>
            </a:r>
            <a:r>
              <a:rPr lang="en-US" sz="2200" dirty="0" err="1">
                <a:solidFill>
                  <a:srgbClr val="008000"/>
                </a:solidFill>
              </a:rPr>
              <a:t>berpikir</a:t>
            </a:r>
            <a:r>
              <a:rPr lang="en-US" sz="2200" dirty="0">
                <a:solidFill>
                  <a:srgbClr val="008000"/>
                </a:solidFill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kritis</a:t>
            </a:r>
            <a:endParaRPr lang="en-US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/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id-ID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Diketahui empat buah persamaan garis 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id-ID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berikut:</a:t>
            </a:r>
            <a:r>
              <a:rPr lang="en-ID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174625" indent="-174625"/>
            <a:r>
              <a:rPr lang="id-ID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x + 2y + 3 = 0</a:t>
            </a:r>
            <a:endParaRPr lang="en-ID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d-ID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3x + 2y + 5 = 0</a:t>
            </a:r>
            <a:endParaRPr lang="en-ID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d-ID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 x + 2y - 3 = 0</a:t>
            </a:r>
            <a:endParaRPr lang="en-ID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d-ID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id-ID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2x + y + 5 = 0 </a:t>
            </a:r>
            <a:endParaRPr lang="en-ID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87313" algn="l"/>
                <a:tab pos="174625" algn="l"/>
              </a:tabLst>
            </a:pP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id-ID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Manakah garis yang mempunyai kemiringan </a:t>
            </a:r>
            <a:endParaRPr lang="en-US" sz="2200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87313" algn="l"/>
                <a:tab pos="174625" algn="l"/>
              </a:tabLst>
            </a:pP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id-ID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paling tajam! Berikan alasannya!</a:t>
            </a:r>
            <a:endParaRPr lang="en-US" sz="2200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D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669A24-C7BF-4A51-A9CC-D8F7DD1D7322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4904" y="4606689"/>
            <a:ext cx="1622335" cy="1370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200EDC-4B39-4F9E-B1C2-AD7908147700}"/>
              </a:ext>
            </a:extLst>
          </p:cNvPr>
          <p:cNvSpPr txBox="1"/>
          <p:nvPr/>
        </p:nvSpPr>
        <p:spPr>
          <a:xfrm>
            <a:off x="1302569" y="5976781"/>
            <a:ext cx="25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Ijin</a:t>
            </a:r>
            <a:r>
              <a:rPr lang="en-US" dirty="0">
                <a:solidFill>
                  <a:srgbClr val="0000FF"/>
                </a:solidFill>
              </a:rPr>
              <a:t>, kami </a:t>
            </a:r>
            <a:r>
              <a:rPr lang="en-US" dirty="0" err="1">
                <a:solidFill>
                  <a:srgbClr val="0000FF"/>
                </a:solidFill>
              </a:rPr>
              <a:t>mau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mencoba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menjawabnya</a:t>
            </a:r>
            <a:endParaRPr lang="en-ID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2ECF165-AB56-4EA1-98FD-EB8987A932FF}"/>
              </a:ext>
            </a:extLst>
          </p:cNvPr>
          <p:cNvGrpSpPr/>
          <p:nvPr/>
        </p:nvGrpSpPr>
        <p:grpSpPr>
          <a:xfrm>
            <a:off x="1326364" y="447188"/>
            <a:ext cx="9020863" cy="1922439"/>
            <a:chOff x="1287179" y="543258"/>
            <a:chExt cx="9020863" cy="19224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6BF8D87-2D25-4FF2-AA99-7A52A08ECBF3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097" y="843878"/>
              <a:ext cx="1967023" cy="1502715"/>
            </a:xfrm>
            <a:prstGeom prst="rect">
              <a:avLst/>
            </a:prstGeom>
          </p:spPr>
        </p:pic>
        <p:pic>
          <p:nvPicPr>
            <p:cNvPr id="16" name="Picture 15" descr="Image result for logo ikip siliwangi">
              <a:extLst>
                <a:ext uri="{FF2B5EF4-FFF2-40B4-BE49-F238E27FC236}">
                  <a16:creationId xmlns:a16="http://schemas.microsoft.com/office/drawing/2014/main" id="{C6E42B11-D30B-4E1A-A02F-D7F4CA50936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179" y="586686"/>
              <a:ext cx="1967023" cy="1879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5C084246-85CD-47E8-90B4-B41E010330D6}"/>
                </a:ext>
              </a:extLst>
            </p:cNvPr>
            <p:cNvSpPr/>
            <p:nvPr/>
          </p:nvSpPr>
          <p:spPr>
            <a:xfrm>
              <a:off x="5801356" y="543258"/>
              <a:ext cx="4506686" cy="1608470"/>
            </a:xfrm>
            <a:prstGeom prst="wedgeRoundRectCallout">
              <a:avLst>
                <a:gd name="adj1" fmla="val -54469"/>
                <a:gd name="adj2" fmla="val 51454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/>
              <a:endParaRPr lang="en-US" sz="2000" kern="100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 marL="457200"/>
              <a:endParaRPr lang="en-US" sz="2000" kern="100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Nah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teman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ini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penyelesaian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soal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no 1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dari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kelompok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kami (A):</a:t>
              </a:r>
            </a:p>
            <a:p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……………………………………………………..............................</a:t>
              </a: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ID" sz="2000" kern="100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d-ID" sz="2000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ID" sz="20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DDE5DA1-D04C-4E02-805A-59905CEBA6DF}"/>
              </a:ext>
            </a:extLst>
          </p:cNvPr>
          <p:cNvGrpSpPr/>
          <p:nvPr/>
        </p:nvGrpSpPr>
        <p:grpSpPr>
          <a:xfrm>
            <a:off x="1173537" y="3938555"/>
            <a:ext cx="9300197" cy="2473389"/>
            <a:chOff x="1173537" y="3938555"/>
            <a:chExt cx="9300197" cy="247338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F008C0-A02C-48EB-8994-7EFACB78F0D5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537" y="4598835"/>
              <a:ext cx="2199100" cy="17898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A0AB543-C940-4E95-90FB-1AAB5FBCD038}"/>
                </a:ext>
              </a:extLst>
            </p:cNvPr>
            <p:cNvPicPr/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6609" y="4531483"/>
              <a:ext cx="1622335" cy="1547348"/>
            </a:xfrm>
            <a:prstGeom prst="rect">
              <a:avLst/>
            </a:prstGeom>
          </p:spPr>
        </p:pic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CCEAB74F-6C93-4A02-818B-8F23B8111488}"/>
                </a:ext>
              </a:extLst>
            </p:cNvPr>
            <p:cNvSpPr/>
            <p:nvPr/>
          </p:nvSpPr>
          <p:spPr>
            <a:xfrm>
              <a:off x="5406305" y="3938555"/>
              <a:ext cx="5067429" cy="2473389"/>
            </a:xfrm>
            <a:prstGeom prst="wedgeRoundRectCallout">
              <a:avLst>
                <a:gd name="adj1" fmla="val -36315"/>
                <a:gd name="adj2" fmla="val 59947"/>
                <a:gd name="adj3" fmla="val 16667"/>
              </a:avLst>
            </a:prstGeom>
            <a:solidFill>
              <a:srgbClr val="CCCCFF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Sekarang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 (C)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akan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mencoba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menyelesaikannya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Namun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ingin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bertanya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Apakah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berpikir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kritis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untuk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SMP juga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merupakan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berpikir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kritis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untuk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SMA?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Mengapa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Sertakan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relevan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ID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2C9DB4E-EC55-4B05-9DF8-6009E700993F}"/>
              </a:ext>
            </a:extLst>
          </p:cNvPr>
          <p:cNvGrpSpPr/>
          <p:nvPr/>
        </p:nvGrpSpPr>
        <p:grpSpPr>
          <a:xfrm>
            <a:off x="1256046" y="2306708"/>
            <a:ext cx="9079458" cy="2120488"/>
            <a:chOff x="1256046" y="2306708"/>
            <a:chExt cx="9079458" cy="2120488"/>
          </a:xfrm>
        </p:grpSpPr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B4158F01-79EF-4461-A2E9-7ABB8CBA1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046" y="2637336"/>
              <a:ext cx="2864225" cy="1789860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 2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dise-lesaikan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oleh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kelom-pok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 (B). </a:t>
              </a:r>
              <a:r>
                <a:rPr lang="en-US" sz="2200" b="1" dirty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………….</a:t>
              </a:r>
            </a:p>
            <a:p>
              <a:r>
                <a:rPr lang="en-US" sz="2200" b="1" dirty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………………………………….</a:t>
              </a:r>
            </a:p>
            <a:p>
              <a:r>
                <a:rPr lang="en-US" sz="2200" b="1" dirty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………………………………….</a:t>
              </a:r>
              <a:endParaRPr lang="en-ID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 dirty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 descr="Hasil gambar untuk gambar kartun belajar trigonometri">
              <a:extLst>
                <a:ext uri="{FF2B5EF4-FFF2-40B4-BE49-F238E27FC236}">
                  <a16:creationId xmlns:a16="http://schemas.microsoft.com/office/drawing/2014/main" id="{72BAA391-0E18-4AC8-9E44-47306EFD17C0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3325" y="2486572"/>
              <a:ext cx="1632179" cy="13913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Flowchart: Punched Tape 2">
              <a:extLst>
                <a:ext uri="{FF2B5EF4-FFF2-40B4-BE49-F238E27FC236}">
                  <a16:creationId xmlns:a16="http://schemas.microsoft.com/office/drawing/2014/main" id="{D6E1FCF3-AAE9-44D5-82D4-BA85CDD85F5D}"/>
                </a:ext>
              </a:extLst>
            </p:cNvPr>
            <p:cNvSpPr/>
            <p:nvPr/>
          </p:nvSpPr>
          <p:spPr>
            <a:xfrm>
              <a:off x="4360700" y="2306708"/>
              <a:ext cx="4121416" cy="1631847"/>
            </a:xfrm>
            <a:prstGeom prst="flowChartPunchedTape">
              <a:avLst/>
            </a:prstGeom>
            <a:solidFill>
              <a:srgbClr val="CC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Kami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mengajukan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berpikir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kritis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lain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utk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SMP</a:t>
              </a:r>
            </a:p>
            <a:p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Siapa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menjawab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ID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0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2ECF165-AB56-4EA1-98FD-EB8987A932FF}"/>
              </a:ext>
            </a:extLst>
          </p:cNvPr>
          <p:cNvGrpSpPr/>
          <p:nvPr/>
        </p:nvGrpSpPr>
        <p:grpSpPr>
          <a:xfrm>
            <a:off x="1287179" y="543258"/>
            <a:ext cx="9020863" cy="1922439"/>
            <a:chOff x="1287179" y="543258"/>
            <a:chExt cx="9020863" cy="19224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6BF8D87-2D25-4FF2-AA99-7A52A08ECBF3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097" y="843878"/>
              <a:ext cx="1967023" cy="1502715"/>
            </a:xfrm>
            <a:prstGeom prst="rect">
              <a:avLst/>
            </a:prstGeom>
          </p:spPr>
        </p:pic>
        <p:pic>
          <p:nvPicPr>
            <p:cNvPr id="16" name="Picture 15" descr="Image result for logo ikip siliwangi">
              <a:extLst>
                <a:ext uri="{FF2B5EF4-FFF2-40B4-BE49-F238E27FC236}">
                  <a16:creationId xmlns:a16="http://schemas.microsoft.com/office/drawing/2014/main" id="{C6E42B11-D30B-4E1A-A02F-D7F4CA50936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179" y="586686"/>
              <a:ext cx="1967023" cy="1879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5C084246-85CD-47E8-90B4-B41E010330D6}"/>
                </a:ext>
              </a:extLst>
            </p:cNvPr>
            <p:cNvSpPr/>
            <p:nvPr/>
          </p:nvSpPr>
          <p:spPr>
            <a:xfrm>
              <a:off x="5801356" y="543258"/>
              <a:ext cx="4506686" cy="1502715"/>
            </a:xfrm>
            <a:prstGeom prst="wedgeRoundRectCallout">
              <a:avLst>
                <a:gd name="adj1" fmla="val -54469"/>
                <a:gd name="adj2" fmla="val 51454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/>
              <a:endParaRPr lang="en-US" sz="2000" kern="100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 marL="457200"/>
              <a:endParaRPr lang="en-US" sz="2000" kern="100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Nah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teman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alasan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kelompok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D. </a:t>
              </a: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ID" sz="2000" kern="100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d-ID" sz="2000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ID" sz="20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DDE5DA1-D04C-4E02-805A-59905CEBA6DF}"/>
              </a:ext>
            </a:extLst>
          </p:cNvPr>
          <p:cNvGrpSpPr/>
          <p:nvPr/>
        </p:nvGrpSpPr>
        <p:grpSpPr>
          <a:xfrm>
            <a:off x="1173537" y="3839876"/>
            <a:ext cx="9261012" cy="2548819"/>
            <a:chOff x="1173537" y="3839876"/>
            <a:chExt cx="9261012" cy="254881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F008C0-A02C-48EB-8994-7EFACB78F0D5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537" y="4598835"/>
              <a:ext cx="2199100" cy="17898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A0AB543-C940-4E95-90FB-1AAB5FBCD038}"/>
                </a:ext>
              </a:extLst>
            </p:cNvPr>
            <p:cNvPicPr/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6609" y="4531483"/>
              <a:ext cx="1622335" cy="1547348"/>
            </a:xfrm>
            <a:prstGeom prst="rect">
              <a:avLst/>
            </a:prstGeom>
          </p:spPr>
        </p:pic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CCEAB74F-6C93-4A02-818B-8F23B8111488}"/>
                </a:ext>
              </a:extLst>
            </p:cNvPr>
            <p:cNvSpPr/>
            <p:nvPr/>
          </p:nvSpPr>
          <p:spPr>
            <a:xfrm>
              <a:off x="5367120" y="3839876"/>
              <a:ext cx="5067429" cy="2355776"/>
            </a:xfrm>
            <a:prstGeom prst="wedgeRoundRectCallout">
              <a:avLst>
                <a:gd name="adj1" fmla="val -44181"/>
                <a:gd name="adj2" fmla="val 62176"/>
                <a:gd name="adj3" fmla="val 16667"/>
              </a:avLst>
            </a:prstGeom>
            <a:solidFill>
              <a:srgbClr val="CCCCFF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Sekarang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akan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mencoba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menyelesaikannya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Namun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ingin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bertanya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Apakah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berpikir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kritis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untuk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SMP juga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merupakan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berpikir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kritis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untuk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SMA?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Mengapa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Sertakan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relevan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ID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 Box 13">
            <a:extLst>
              <a:ext uri="{FF2B5EF4-FFF2-40B4-BE49-F238E27FC236}">
                <a16:creationId xmlns:a16="http://schemas.microsoft.com/office/drawing/2014/main" id="{B4158F01-79EF-4461-A2E9-7ABB8CBA1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046" y="2637336"/>
            <a:ext cx="2864225" cy="178986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 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terbaik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mela-wan rasa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cemas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ada-lah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meningkatkan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rasa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percaya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diri</a:t>
            </a:r>
            <a:endParaRPr lang="en-ID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Hasil gambar untuk gambar kartun belajar trigonometri">
            <a:extLst>
              <a:ext uri="{FF2B5EF4-FFF2-40B4-BE49-F238E27FC236}">
                <a16:creationId xmlns:a16="http://schemas.microsoft.com/office/drawing/2014/main" id="{72BAA391-0E18-4AC8-9E44-47306EFD17C0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95" y="2140900"/>
            <a:ext cx="1632179" cy="13913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D6E1FCF3-AAE9-44D5-82D4-BA85CDD85F5D}"/>
              </a:ext>
            </a:extLst>
          </p:cNvPr>
          <p:cNvSpPr/>
          <p:nvPr/>
        </p:nvSpPr>
        <p:spPr>
          <a:xfrm>
            <a:off x="4445733" y="2127001"/>
            <a:ext cx="4121416" cy="1631847"/>
          </a:xfrm>
          <a:prstGeom prst="flowChartPunchedTape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Kami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mencoba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susun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soal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berpikir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kritis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lain (2)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utk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SMP</a:t>
            </a:r>
            <a:endParaRPr lang="en-ID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1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D2DFD02-DDAD-40F6-9984-352BF5B2FE1B}"/>
              </a:ext>
            </a:extLst>
          </p:cNvPr>
          <p:cNvGrpSpPr/>
          <p:nvPr/>
        </p:nvGrpSpPr>
        <p:grpSpPr>
          <a:xfrm>
            <a:off x="1376282" y="535530"/>
            <a:ext cx="9439436" cy="1922439"/>
            <a:chOff x="1376282" y="535530"/>
            <a:chExt cx="9439436" cy="19224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6BF8D87-2D25-4FF2-AA99-7A52A08ECBF3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241" y="836150"/>
              <a:ext cx="2058294" cy="1502715"/>
            </a:xfrm>
            <a:prstGeom prst="rect">
              <a:avLst/>
            </a:prstGeom>
          </p:spPr>
        </p:pic>
        <p:pic>
          <p:nvPicPr>
            <p:cNvPr id="16" name="Picture 15" descr="Image result for logo ikip siliwangi">
              <a:extLst>
                <a:ext uri="{FF2B5EF4-FFF2-40B4-BE49-F238E27FC236}">
                  <a16:creationId xmlns:a16="http://schemas.microsoft.com/office/drawing/2014/main" id="{C6E42B11-D30B-4E1A-A02F-D7F4CA50936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282" y="578958"/>
              <a:ext cx="2058294" cy="1879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5C084246-85CD-47E8-90B4-B41E010330D6}"/>
                </a:ext>
              </a:extLst>
            </p:cNvPr>
            <p:cNvSpPr/>
            <p:nvPr/>
          </p:nvSpPr>
          <p:spPr>
            <a:xfrm>
              <a:off x="6099919" y="535530"/>
              <a:ext cx="4715799" cy="1763450"/>
            </a:xfrm>
            <a:prstGeom prst="wedgeRoundRectCallout">
              <a:avLst>
                <a:gd name="adj1" fmla="val -54469"/>
                <a:gd name="adj2" fmla="val 51454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/>
              <a:endParaRPr lang="en-US" sz="2000" kern="100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 marL="457200"/>
              <a:endParaRPr lang="en-US" sz="2000" kern="100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Nah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teman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ini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penyelesaian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soal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no 2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dari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kelompok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kami D).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Apakah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ada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jawaban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yang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berbeda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dg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jawaban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kami (D)?</a:t>
              </a: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ID" sz="2000" kern="100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d-ID" sz="2000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ID" sz="20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2B2B32-4C80-499A-BDFB-DFBBAF9C3E08}"/>
              </a:ext>
            </a:extLst>
          </p:cNvPr>
          <p:cNvGrpSpPr/>
          <p:nvPr/>
        </p:nvGrpSpPr>
        <p:grpSpPr>
          <a:xfrm>
            <a:off x="1115699" y="2594613"/>
            <a:ext cx="9676189" cy="3849046"/>
            <a:chOff x="1115699" y="2594613"/>
            <a:chExt cx="9676189" cy="3849046"/>
          </a:xfrm>
        </p:grpSpPr>
        <p:sp>
          <p:nvSpPr>
            <p:cNvPr id="15" name="Rounded Rectangular Callout 13">
              <a:extLst>
                <a:ext uri="{FF2B5EF4-FFF2-40B4-BE49-F238E27FC236}">
                  <a16:creationId xmlns:a16="http://schemas.microsoft.com/office/drawing/2014/main" id="{54D706B8-7CD1-4E00-9E7C-6C8879A2C565}"/>
                </a:ext>
              </a:extLst>
            </p:cNvPr>
            <p:cNvSpPr/>
            <p:nvPr/>
          </p:nvSpPr>
          <p:spPr>
            <a:xfrm>
              <a:off x="1115699" y="2594613"/>
              <a:ext cx="5880929" cy="3849046"/>
            </a:xfrm>
            <a:prstGeom prst="wedgeRoundRectCallout">
              <a:avLst>
                <a:gd name="adj1" fmla="val 57580"/>
                <a:gd name="adj2" fmla="val 6589"/>
                <a:gd name="adj3" fmla="val 16667"/>
              </a:avLst>
            </a:prstGeom>
            <a:solidFill>
              <a:srgbClr val="FFC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Contoh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no 2.</a:t>
              </a:r>
              <a:r>
                <a:rPr lang="id-ID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Dari pemantauan terhadap 105  anak berusia  8 – 10 tahun yang minum sejenis obat penurun panas ditemukan 3 anak menderita alergi dan   suhu  tubuh anak lainnya menjadi normal. </a:t>
              </a:r>
              <a:endParaRPr lang="en-ID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r>
                <a:rPr lang="id-ID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Sebagian besar anak usia 8 –10 tahun cenderung aman   dari alergi setelah  minum obat  tersebut. Periksa kebenaran pernyataan tersebut, dan tuliskan alasanmu</a:t>
              </a:r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271463" indent="-271463">
                <a:buFont typeface="+mj-lt"/>
                <a:buAutoNum type="alphaLcParenR" startAt="3"/>
                <a:tabLst>
                  <a:tab pos="87313" algn="l"/>
                  <a:tab pos="457200" algn="l"/>
                </a:tabLst>
              </a:pPr>
              <a:endParaRPr lang="en-ID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FontTx/>
                <a:buAutoNum type="alphaLcParenR"/>
              </a:pPr>
              <a:endParaRPr lang="en-ID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id-ID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lowchart: Card 6">
              <a:extLst>
                <a:ext uri="{FF2B5EF4-FFF2-40B4-BE49-F238E27FC236}">
                  <a16:creationId xmlns:a16="http://schemas.microsoft.com/office/drawing/2014/main" id="{5FECAB6C-D316-4D1D-BECD-65BE1AAEF2BA}"/>
                </a:ext>
              </a:extLst>
            </p:cNvPr>
            <p:cNvSpPr/>
            <p:nvPr/>
          </p:nvSpPr>
          <p:spPr>
            <a:xfrm>
              <a:off x="7408985" y="2594613"/>
              <a:ext cx="3219164" cy="1907011"/>
            </a:xfrm>
            <a:prstGeom prst="flowChartPunchedCard">
              <a:avLst/>
            </a:prstGeom>
            <a:solidFill>
              <a:srgbClr val="CC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Jawaban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berbeda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Yaitu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algn="ctr"/>
              <a:endPara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ID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 descr="Hasil gambar untuk self efficacy">
              <a:extLst>
                <a:ext uri="{FF2B5EF4-FFF2-40B4-BE49-F238E27FC236}">
                  <a16:creationId xmlns:a16="http://schemas.microsoft.com/office/drawing/2014/main" id="{D3C63A55-D48D-46E7-9BD1-E1AC0F703E37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764" y="4657419"/>
              <a:ext cx="1600199" cy="1529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7B89A4A-926B-4188-B77C-F4196FD0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689" y="4592531"/>
              <a:ext cx="1600199" cy="1659024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2930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25657D2-A525-4606-9EBF-41ADE6DE2FD0}"/>
              </a:ext>
            </a:extLst>
          </p:cNvPr>
          <p:cNvGrpSpPr/>
          <p:nvPr/>
        </p:nvGrpSpPr>
        <p:grpSpPr>
          <a:xfrm>
            <a:off x="1120154" y="293146"/>
            <a:ext cx="3296609" cy="4781233"/>
            <a:chOff x="1120154" y="293146"/>
            <a:chExt cx="3296609" cy="4781233"/>
          </a:xfrm>
        </p:grpSpPr>
        <p:pic>
          <p:nvPicPr>
            <p:cNvPr id="17" name="Picture 16" descr="Hasil gambar untuk self efficacy">
              <a:extLst>
                <a:ext uri="{FF2B5EF4-FFF2-40B4-BE49-F238E27FC236}">
                  <a16:creationId xmlns:a16="http://schemas.microsoft.com/office/drawing/2014/main" id="{15847255-85E0-4780-A44F-D75D0534227C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154" y="3438220"/>
              <a:ext cx="1600199" cy="1529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1A30C4-B1C4-4332-91BF-CF0F2B417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564" y="3415355"/>
              <a:ext cx="1600199" cy="1659024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DFBFA2-6FD7-4BCD-BD53-85F82957FF22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1683" y="293146"/>
              <a:ext cx="2862943" cy="221539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0F0A25C-113C-4370-AFF5-EC09DFE26393}"/>
                </a:ext>
              </a:extLst>
            </p:cNvPr>
            <p:cNvSpPr txBox="1"/>
            <p:nvPr/>
          </p:nvSpPr>
          <p:spPr>
            <a:xfrm>
              <a:off x="1295206" y="2508542"/>
              <a:ext cx="2850295" cy="906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percaya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diri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menyajikan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jawab-annya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depan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kelas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61BD173-7F34-44DE-95D6-AB5B6E1E6C40}"/>
              </a:ext>
            </a:extLst>
          </p:cNvPr>
          <p:cNvSpPr/>
          <p:nvPr/>
        </p:nvSpPr>
        <p:spPr>
          <a:xfrm>
            <a:off x="1291683" y="5074379"/>
            <a:ext cx="4324098" cy="1415199"/>
          </a:xfrm>
          <a:prstGeom prst="wedgeRoundRectCallout">
            <a:avLst>
              <a:gd name="adj1" fmla="val 57128"/>
              <a:gd name="adj2" fmla="val 32652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Teman</a:t>
            </a:r>
            <a:r>
              <a: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soal</a:t>
            </a:r>
            <a:r>
              <a: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no 3 yang </a:t>
            </a:r>
            <a:r>
              <a:rPr lang="en-US" sz="2200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menantang</a:t>
            </a:r>
            <a:r>
              <a: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diselesaikan</a:t>
            </a:r>
            <a:r>
              <a: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en-US" sz="2200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 yang </a:t>
            </a:r>
            <a:r>
              <a:rPr lang="en-US" sz="2200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menyelesaikan</a:t>
            </a:r>
            <a:r>
              <a: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US" sz="2200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D" sz="22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AAF146-8D08-4D16-9996-18AA16E3CF61}"/>
              </a:ext>
            </a:extLst>
          </p:cNvPr>
          <p:cNvGrpSpPr/>
          <p:nvPr/>
        </p:nvGrpSpPr>
        <p:grpSpPr>
          <a:xfrm>
            <a:off x="5016996" y="293146"/>
            <a:ext cx="5880929" cy="4548777"/>
            <a:chOff x="5016996" y="293146"/>
            <a:chExt cx="5880929" cy="4548777"/>
          </a:xfrm>
        </p:grpSpPr>
        <p:sp>
          <p:nvSpPr>
            <p:cNvPr id="4" name="Rounded Rectangular Callout 13">
              <a:extLst>
                <a:ext uri="{FF2B5EF4-FFF2-40B4-BE49-F238E27FC236}">
                  <a16:creationId xmlns:a16="http://schemas.microsoft.com/office/drawing/2014/main" id="{92CD6700-F0A4-4A4B-ADCC-C6DCAEEFF12D}"/>
                </a:ext>
              </a:extLst>
            </p:cNvPr>
            <p:cNvSpPr/>
            <p:nvPr/>
          </p:nvSpPr>
          <p:spPr>
            <a:xfrm>
              <a:off x="5016996" y="293146"/>
              <a:ext cx="5880929" cy="2590731"/>
            </a:xfrm>
            <a:prstGeom prst="wedgeRoundRectCallout">
              <a:avLst>
                <a:gd name="adj1" fmla="val -56443"/>
                <a:gd name="adj2" fmla="val 49560"/>
                <a:gd name="adj3" fmla="val 16667"/>
              </a:avLst>
            </a:prstGeom>
            <a:solidFill>
              <a:srgbClr val="FFC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46088" indent="-446088"/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). </a:t>
              </a:r>
              <a:r>
                <a:rPr lang="id-ID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Anak usia 8 – 10 tahun tidak dianjurkan minum obat tersebut ketika tubuh mereka panas. Cocok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</a:t>
              </a:r>
              <a:r>
                <a:rPr lang="id-ID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kah anjuran tersebut?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Jelaskan</a:t>
              </a: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271463" indent="-271463">
                <a:buFont typeface="+mj-lt"/>
                <a:buAutoNum type="alphaLcParenR" startAt="3"/>
                <a:tabLst>
                  <a:tab pos="87313" algn="l"/>
                  <a:tab pos="457200" algn="l"/>
                </a:tabLst>
              </a:pPr>
              <a:r>
                <a:rPr lang="id-ID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Obat tersebut kurang efektif menurunkan panas anak di atas  10 tahun. Benarkah kesimpulan tersebut?  Mengapa?</a:t>
              </a:r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tabLst>
                  <a:tab pos="87313" algn="l"/>
                  <a:tab pos="457200" algn="l"/>
                </a:tabLst>
              </a:pPr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271463" indent="-271463">
                <a:buFont typeface="+mj-lt"/>
                <a:buAutoNum type="alphaLcParenR" startAt="3"/>
                <a:tabLst>
                  <a:tab pos="87313" algn="l"/>
                  <a:tab pos="457200" algn="l"/>
                </a:tabLst>
              </a:pPr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271463" indent="-271463">
                <a:buFont typeface="+mj-lt"/>
                <a:buAutoNum type="alphaLcParenR" startAt="3"/>
                <a:tabLst>
                  <a:tab pos="87313" algn="l"/>
                  <a:tab pos="457200" algn="l"/>
                </a:tabLst>
              </a:pPr>
              <a:endParaRPr lang="en-ID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FontTx/>
                <a:buAutoNum type="alphaLcParenR"/>
              </a:pPr>
              <a:endParaRPr lang="en-ID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id-ID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2D4CCB0-5230-4DD0-8953-FB343533D568}"/>
                </a:ext>
              </a:extLst>
            </p:cNvPr>
            <p:cNvSpPr/>
            <p:nvPr/>
          </p:nvSpPr>
          <p:spPr>
            <a:xfrm>
              <a:off x="5016996" y="2921851"/>
              <a:ext cx="5880928" cy="1920072"/>
            </a:xfrm>
            <a:prstGeom prst="wedgeRoundRectCallout">
              <a:avLst>
                <a:gd name="adj1" fmla="val -56263"/>
                <a:gd name="adj2" fmla="val 44262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/>
              <a:endParaRPr lang="en-US" sz="2000" kern="100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 marL="457200"/>
              <a:endParaRPr lang="en-US" sz="2000" kern="100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Nah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teman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ini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penyelesaian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soal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no 2 a dan no 2.b dan no 2c 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dari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kelompok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kami (A). </a:t>
              </a: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ID" sz="2000" kern="100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d-ID" sz="2000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ID" sz="20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840D3E7-189A-4B50-8487-0F6BAC1C690E}"/>
              </a:ext>
            </a:extLst>
          </p:cNvPr>
          <p:cNvSpPr txBox="1"/>
          <p:nvPr/>
        </p:nvSpPr>
        <p:spPr>
          <a:xfrm>
            <a:off x="6096000" y="4879897"/>
            <a:ext cx="4572000" cy="1785104"/>
          </a:xfrm>
          <a:prstGeom prst="rect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kami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mencoba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menyelesaikan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soal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3</a:t>
            </a:r>
          </a:p>
          <a:p>
            <a:endParaRPr lang="en-US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1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age result for logo ikip siliwangi">
            <a:extLst>
              <a:ext uri="{FF2B5EF4-FFF2-40B4-BE49-F238E27FC236}">
                <a16:creationId xmlns:a16="http://schemas.microsoft.com/office/drawing/2014/main" id="{C6E42B11-D30B-4E1A-A02F-D7F4CA5093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80" y="586686"/>
            <a:ext cx="1863328" cy="17109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5C084246-85CD-47E8-90B4-B41E010330D6}"/>
              </a:ext>
            </a:extLst>
          </p:cNvPr>
          <p:cNvSpPr/>
          <p:nvPr/>
        </p:nvSpPr>
        <p:spPr>
          <a:xfrm>
            <a:off x="3172493" y="281709"/>
            <a:ext cx="4599956" cy="1285542"/>
          </a:xfrm>
          <a:prstGeom prst="wedgeRoundRectCallout">
            <a:avLst>
              <a:gd name="adj1" fmla="val -42955"/>
              <a:gd name="adj2" fmla="val 81547"/>
              <a:gd name="adj3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Oh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senangnya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berlatih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menyusun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soal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latihan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karena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membuat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kita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jadi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kreatif</a:t>
            </a:r>
            <a:endParaRPr lang="en-US" sz="22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0AB543-C940-4E95-90FB-1AAB5FBCD038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6745" y="255688"/>
            <a:ext cx="1622335" cy="1669218"/>
          </a:xfrm>
          <a:prstGeom prst="rect">
            <a:avLst/>
          </a:prstGeom>
        </p:spPr>
      </p:pic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D6E1FCF3-AAE9-44D5-82D4-BA85CDD85F5D}"/>
              </a:ext>
            </a:extLst>
          </p:cNvPr>
          <p:cNvSpPr/>
          <p:nvPr/>
        </p:nvSpPr>
        <p:spPr>
          <a:xfrm>
            <a:off x="1263228" y="1936132"/>
            <a:ext cx="4830805" cy="2307468"/>
          </a:xfrm>
          <a:prstGeom prst="flowChartPunchedTape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D0CA1E-A495-42F0-9F3C-F16A802D81C6}"/>
              </a:ext>
            </a:extLst>
          </p:cNvPr>
          <p:cNvSpPr txBox="1"/>
          <p:nvPr/>
        </p:nvSpPr>
        <p:spPr>
          <a:xfrm>
            <a:off x="1415550" y="2339411"/>
            <a:ext cx="47128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pertanyaan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Mengapa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berpikir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kreatif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matematis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siswa?Apa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indikatornya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soal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latihannya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20950FC-706E-4504-80CB-F6B076A9B10D}"/>
              </a:ext>
            </a:extLst>
          </p:cNvPr>
          <p:cNvSpPr/>
          <p:nvPr/>
        </p:nvSpPr>
        <p:spPr>
          <a:xfrm>
            <a:off x="1131681" y="4392304"/>
            <a:ext cx="5280629" cy="2045669"/>
          </a:xfrm>
          <a:prstGeom prst="wedgeRoundRectCallout">
            <a:avLst>
              <a:gd name="adj1" fmla="val 54276"/>
              <a:gd name="adj2" fmla="val -68733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200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200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Alasan</a:t>
            </a:r>
            <a:r>
              <a: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id-ID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entingnya  </a:t>
            </a:r>
            <a:r>
              <a:rPr lang="en-US" sz="2200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berpikir</a:t>
            </a:r>
            <a:r>
              <a: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kreatif</a:t>
            </a:r>
            <a:r>
              <a: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matematis</a:t>
            </a:r>
            <a:r>
              <a: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ID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Tercantum</a:t>
            </a:r>
            <a:r>
              <a:rPr lang="en-ID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Kuriku-lum</a:t>
            </a:r>
            <a:r>
              <a:rPr lang="en-ID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id-ID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ntuk menghadapi masalah kehidupan sehari-hari serta untuk menghadapi masa depan yang selalu berubah</a:t>
            </a:r>
            <a:r>
              <a:rPr lang="id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2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AEEDD349-A8DA-4743-A47B-F395086EEBF3}"/>
              </a:ext>
            </a:extLst>
          </p:cNvPr>
          <p:cNvSpPr/>
          <p:nvPr/>
        </p:nvSpPr>
        <p:spPr>
          <a:xfrm>
            <a:off x="6726930" y="2172902"/>
            <a:ext cx="4199876" cy="4176567"/>
          </a:xfrm>
          <a:prstGeom prst="wedgeRoundRectCallout">
            <a:avLst>
              <a:gd name="adj1" fmla="val 57795"/>
              <a:gd name="adj2" fmla="val 40498"/>
              <a:gd name="adj3" fmla="val 16667"/>
            </a:avLst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u="sng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</a:p>
          <a:p>
            <a:endParaRPr lang="en-US" sz="22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Indikator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berpikir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kreatif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180975" indent="-180975">
              <a:buFont typeface="+mj-lt"/>
              <a:buAutoNum type="alphaLcPeriod"/>
              <a:tabLst>
                <a:tab pos="180975" algn="l"/>
              </a:tabLst>
            </a:pPr>
            <a:r>
              <a:rPr lang="af-ZA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Kelancaran</a:t>
            </a:r>
            <a:r>
              <a:rPr lang="af-ZA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(fluency)</a:t>
            </a:r>
            <a:r>
              <a:rPr lang="af-ZA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Memberi</a:t>
            </a:r>
            <a:r>
              <a:rPr lang="id-ID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f-ZA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id-ID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jawab </a:t>
            </a:r>
            <a:endParaRPr lang="en-ID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+mj-lt"/>
              <a:buAutoNum type="alphaLcPeriod"/>
              <a:tabLst>
                <a:tab pos="180975" algn="l"/>
              </a:tabLst>
            </a:pPr>
            <a:r>
              <a:rPr lang="id-ID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Kelenturan (fleksibility):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f-ZA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Menghasilkan  beragam c</a:t>
            </a:r>
            <a:r>
              <a:rPr lang="id-ID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 penyelesaian </a:t>
            </a:r>
            <a:endParaRPr lang="en-ID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+mj-lt"/>
              <a:buAutoNum type="alphaLcPeriod"/>
              <a:tabLst>
                <a:tab pos="180975" algn="l"/>
              </a:tabLst>
            </a:pPr>
            <a:r>
              <a:rPr lang="id-ID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Keaslian (</a:t>
            </a:r>
            <a:r>
              <a:rPr lang="af-ZA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Originality</a:t>
            </a:r>
            <a:r>
              <a:rPr lang="id-ID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f-ZA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d-ID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Mengungkapkan </a:t>
            </a:r>
            <a:r>
              <a:rPr lang="af-ZA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 yang  tidak  </a:t>
            </a:r>
            <a:r>
              <a:rPr lang="id-ID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biasa/baku</a:t>
            </a:r>
            <a:r>
              <a:rPr lang="af-ZA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ID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+mj-lt"/>
              <a:buAutoNum type="alphaLcPeriod"/>
              <a:tabLst>
                <a:tab pos="180975" algn="l"/>
              </a:tabLst>
            </a:pPr>
            <a:r>
              <a:rPr lang="af-ZA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Elaborasi (</a:t>
            </a:r>
            <a:r>
              <a:rPr lang="af-ZA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elaboration</a:t>
            </a:r>
            <a:r>
              <a:rPr lang="af-ZA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</a:t>
            </a:r>
            <a:r>
              <a:rPr lang="id-ID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af-ZA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erinci penyelesaian masalah </a:t>
            </a:r>
          </a:p>
          <a:p>
            <a:pPr marL="180975" indent="-180975">
              <a:buFont typeface="+mj-lt"/>
              <a:buAutoNum type="alphaLcPeriod"/>
              <a:tabLst>
                <a:tab pos="180975" algn="l"/>
              </a:tabLst>
            </a:pPr>
            <a:endParaRPr lang="af-ZA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+mj-lt"/>
              <a:buAutoNum type="alphaLcPeriod"/>
              <a:tabLst>
                <a:tab pos="180975" algn="l"/>
              </a:tabLst>
            </a:pPr>
            <a:endParaRPr lang="af-ZA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+mj-lt"/>
              <a:buAutoNum type="alphaLcPeriod"/>
              <a:tabLst>
                <a:tab pos="180975" algn="l"/>
              </a:tabLst>
            </a:pPr>
            <a:endParaRPr lang="af-ZA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80975" algn="l"/>
              </a:tabLst>
            </a:pPr>
            <a:r>
              <a:rPr lang="af-ZA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0975" indent="-180975">
              <a:buFont typeface="+mj-lt"/>
              <a:buAutoNum type="alphaLcPeriod"/>
              <a:tabLst>
                <a:tab pos="180975" algn="l"/>
              </a:tabLst>
            </a:pPr>
            <a:endParaRPr lang="af-ZA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80975" algn="l"/>
              </a:tabLst>
            </a:pPr>
            <a:endParaRPr lang="en-ID" sz="20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ID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d-ID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3E8C447-02F6-4AA7-B841-0EF52A43589F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63720" y="242322"/>
            <a:ext cx="1622335" cy="16445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AE7F39-15D4-47CB-8AFD-7FB9B55A7FE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80" y="266914"/>
            <a:ext cx="1516970" cy="16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5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1329</Words>
  <Application>Microsoft Office PowerPoint</Application>
  <PresentationFormat>Widescreen</PresentationFormat>
  <Paragraphs>384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Algerian</vt:lpstr>
      <vt:lpstr>-apple-system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Utari Sumarmo</dc:creator>
  <cp:lastModifiedBy>Utari Sumarmo</cp:lastModifiedBy>
  <cp:revision>77</cp:revision>
  <dcterms:created xsi:type="dcterms:W3CDTF">2021-07-24T06:34:03Z</dcterms:created>
  <dcterms:modified xsi:type="dcterms:W3CDTF">2021-09-12T09:14:42Z</dcterms:modified>
</cp:coreProperties>
</file>