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1029" r:id="rId2"/>
    <p:sldId id="1030" r:id="rId3"/>
    <p:sldId id="1024" r:id="rId4"/>
    <p:sldId id="1031" r:id="rId5"/>
    <p:sldId id="287" r:id="rId6"/>
    <p:sldId id="288" r:id="rId7"/>
    <p:sldId id="289" r:id="rId8"/>
    <p:sldId id="1025" r:id="rId9"/>
    <p:sldId id="290" r:id="rId10"/>
    <p:sldId id="984" r:id="rId11"/>
    <p:sldId id="259" r:id="rId12"/>
    <p:sldId id="292" r:id="rId13"/>
    <p:sldId id="261" r:id="rId14"/>
    <p:sldId id="1052" r:id="rId15"/>
    <p:sldId id="1032" r:id="rId16"/>
    <p:sldId id="1033" r:id="rId17"/>
    <p:sldId id="1034" r:id="rId18"/>
    <p:sldId id="1042" r:id="rId19"/>
    <p:sldId id="1047" r:id="rId20"/>
    <p:sldId id="1048" r:id="rId21"/>
    <p:sldId id="1039" r:id="rId22"/>
    <p:sldId id="1040" r:id="rId23"/>
    <p:sldId id="1043" r:id="rId24"/>
    <p:sldId id="1044" r:id="rId25"/>
    <p:sldId id="1045" r:id="rId26"/>
    <p:sldId id="1050" r:id="rId27"/>
    <p:sldId id="1046" r:id="rId28"/>
    <p:sldId id="1055" r:id="rId29"/>
    <p:sldId id="1051" r:id="rId30"/>
    <p:sldId id="1054" r:id="rId31"/>
    <p:sldId id="1053" r:id="rId32"/>
    <p:sldId id="85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ari Sumarmo" initials="Utari" lastIdx="14" clrIdx="0">
    <p:extLst>
      <p:ext uri="{19B8F6BF-5375-455C-9EA6-DF929625EA0E}">
        <p15:presenceInfo xmlns:p15="http://schemas.microsoft.com/office/powerpoint/2012/main" userId="Utari Sumarm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66FF"/>
    <a:srgbClr val="CCFFFF"/>
    <a:srgbClr val="A50021"/>
    <a:srgbClr val="008000"/>
    <a:srgbClr val="9900CC"/>
    <a:srgbClr val="CCCCFF"/>
    <a:srgbClr val="0033CC"/>
    <a:srgbClr val="99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463" autoAdjust="0"/>
    <p:restoredTop sz="92993" autoAdjust="0"/>
  </p:normalViewPr>
  <p:slideViewPr>
    <p:cSldViewPr snapToGrid="0">
      <p:cViewPr varScale="1">
        <p:scale>
          <a:sx n="80" d="100"/>
          <a:sy n="80" d="100"/>
        </p:scale>
        <p:origin x="10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4T14:57:13.723" idx="8">
    <p:pos x="1950" y="434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4T14:57:13.723" idx="1">
    <p:pos x="5914" y="4509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4T14:57:13.723" idx="3">
    <p:pos x="1950" y="4349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4T14:57:13.723" idx="5">
    <p:pos x="1950" y="4349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4T14:57:13.723" idx="7">
    <p:pos x="1950" y="4349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4T23:31:31.798" idx="12">
    <p:pos x="-527" y="336"/>
    <p:text/>
    <p:extLst>
      <p:ext uri="{C676402C-5697-4E1C-873F-D02D1690AC5C}">
        <p15:threadingInfo xmlns:p15="http://schemas.microsoft.com/office/powerpoint/2012/main" timeZoneBias="-420"/>
      </p:ext>
    </p:extLst>
  </p:cm>
  <p:cm authorId="1" dt="2021-09-11T20:15:59.556" idx="13">
    <p:pos x="-418" y="56"/>
    <p:text/>
    <p:extLst>
      <p:ext uri="{C676402C-5697-4E1C-873F-D02D1690AC5C}">
        <p15:threadingInfo xmlns:p15="http://schemas.microsoft.com/office/powerpoint/2012/main" timeZoneBias="-420"/>
      </p:ext>
    </p:extLst>
  </p:cm>
  <p:cm authorId="1" dt="2021-09-11T20:43:21.189" idx="14">
    <p:pos x="-824" y="-13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2T08:26:28.568" idx="9">
    <p:pos x="-477" y="-117"/>
    <p:text/>
    <p:extLst>
      <p:ext uri="{C676402C-5697-4E1C-873F-D02D1690AC5C}">
        <p15:threadingInfo xmlns:p15="http://schemas.microsoft.com/office/powerpoint/2012/main" timeZoneBias="-420"/>
      </p:ext>
    </p:extLst>
  </p:cm>
  <p:cm authorId="1" dt="2021-08-14T23:31:31.798" idx="10">
    <p:pos x="-317" y="10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F4465-C490-44F8-9CD4-99F1490B60A8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07621-EC26-42A9-A59D-346163D572F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742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07621-EC26-42A9-A59D-346163D572FF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440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07621-EC26-42A9-A59D-346163D572FF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0803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07621-EC26-42A9-A59D-346163D572FF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0253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07621-EC26-42A9-A59D-346163D572FF}" type="slidenum">
              <a:rPr lang="en-ID" smtClean="0"/>
              <a:t>23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5931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07621-EC26-42A9-A59D-346163D572FF}" type="slidenum">
              <a:rPr lang="en-ID" smtClean="0"/>
              <a:t>28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1705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07621-EC26-42A9-A59D-346163D572FF}" type="slidenum">
              <a:rPr lang="en-ID" smtClean="0"/>
              <a:t>29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9602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07621-EC26-42A9-A59D-346163D572FF}" type="slidenum">
              <a:rPr lang="en-ID" smtClean="0"/>
              <a:t>30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544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07621-EC26-42A9-A59D-346163D572FF}" type="slidenum">
              <a:rPr lang="en-ID" smtClean="0"/>
              <a:t>31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2430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445F-EA3B-45CC-9332-80406D9B7514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C01C-E045-429D-B2AC-FADB1F7F84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226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445F-EA3B-45CC-9332-80406D9B7514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C01C-E045-429D-B2AC-FADB1F7F84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163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445F-EA3B-45CC-9332-80406D9B7514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C01C-E045-429D-B2AC-FADB1F7F84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406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445F-EA3B-45CC-9332-80406D9B7514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C01C-E045-429D-B2AC-FADB1F7F84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379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445F-EA3B-45CC-9332-80406D9B7514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C01C-E045-429D-B2AC-FADB1F7F84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291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445F-EA3B-45CC-9332-80406D9B7514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C01C-E045-429D-B2AC-FADB1F7F84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561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445F-EA3B-45CC-9332-80406D9B7514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C01C-E045-429D-B2AC-FADB1F7F84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709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445F-EA3B-45CC-9332-80406D9B7514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C01C-E045-429D-B2AC-FADB1F7F84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086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445F-EA3B-45CC-9332-80406D9B7514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C01C-E045-429D-B2AC-FADB1F7F84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7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445F-EA3B-45CC-9332-80406D9B7514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C01C-E045-429D-B2AC-FADB1F7F84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6024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445F-EA3B-45CC-9332-80406D9B7514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C01C-E045-429D-B2AC-FADB1F7F84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614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B445F-EA3B-45CC-9332-80406D9B7514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4C01C-E045-429D-B2AC-FADB1F7F84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532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10" Type="http://schemas.microsoft.com/office/2007/relationships/hdphoto" Target="../media/hdphoto2.wdp"/><Relationship Id="rId4" Type="http://schemas.openxmlformats.org/officeDocument/2006/relationships/image" Target="../media/image24.jp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1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4.jpeg"/><Relationship Id="rId7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microsoft.com/office/2007/relationships/hdphoto" Target="../media/hdphoto4.wdp"/><Relationship Id="rId4" Type="http://schemas.openxmlformats.org/officeDocument/2006/relationships/image" Target="../media/image25.png"/><Relationship Id="rId9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microsoft.com/office/2007/relationships/hdphoto" Target="../media/hdphoto5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2.jp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1.jpe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6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3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43.jpeg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4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4.xml"/><Relationship Id="rId5" Type="http://schemas.openxmlformats.org/officeDocument/2006/relationships/image" Target="../media/image42.jp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5.xml"/><Relationship Id="rId5" Type="http://schemas.openxmlformats.org/officeDocument/2006/relationships/image" Target="../media/image32.jp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30.png"/><Relationship Id="rId4" Type="http://schemas.microsoft.com/office/2007/relationships/hdphoto" Target="../media/hdphoto2.wdp"/><Relationship Id="rId9" Type="http://schemas.openxmlformats.org/officeDocument/2006/relationships/comments" Target="../comments/commen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omments" Target="../comments/commen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42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microsoft.com/office/2007/relationships/hdphoto" Target="../media/hdphoto6.wdp"/><Relationship Id="rId7" Type="http://schemas.microsoft.com/office/2007/relationships/hdphoto" Target="../media/hdphoto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5.jpeg"/><Relationship Id="rId4" Type="http://schemas.openxmlformats.org/officeDocument/2006/relationships/image" Target="../media/image30.png"/><Relationship Id="rId9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0.jpe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terangan foto tidak tersedia.">
            <a:extLst>
              <a:ext uri="{FF2B5EF4-FFF2-40B4-BE49-F238E27FC236}">
                <a16:creationId xmlns:a16="http://schemas.microsoft.com/office/drawing/2014/main" id="{9829446B-231C-4C69-89CE-9B5398B3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91" y="140593"/>
            <a:ext cx="8358618" cy="657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AFA8B8-ECDA-4F7C-816C-88EE01724BA6}"/>
              </a:ext>
            </a:extLst>
          </p:cNvPr>
          <p:cNvSpPr txBox="1"/>
          <p:nvPr/>
        </p:nvSpPr>
        <p:spPr>
          <a:xfrm>
            <a:off x="3596488" y="404664"/>
            <a:ext cx="515482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Algerian" panose="04020705040A02060702" pitchFamily="82" charset="0"/>
              </a:rPr>
              <a:t>RELIABLE &amp; FRIENDLY INSTITUTE</a:t>
            </a:r>
          </a:p>
          <a:p>
            <a:pPr algn="ctr"/>
            <a:r>
              <a:rPr lang="en-ID" sz="2000" b="1" dirty="0">
                <a:solidFill>
                  <a:srgbClr val="0033CC"/>
                </a:solidFill>
                <a:latin typeface="-apple-system"/>
              </a:rPr>
              <a:t>The Leader of Learning Innovation Entering World Class University</a:t>
            </a:r>
            <a:br>
              <a:rPr lang="en-ID" b="1" dirty="0">
                <a:solidFill>
                  <a:srgbClr val="0033CC"/>
                </a:solidFill>
                <a:latin typeface="-apple-system"/>
              </a:rPr>
            </a:br>
            <a:endParaRPr lang="en-US" b="1" i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8AC69-035B-4684-A837-3AC7AFA74C0B}"/>
              </a:ext>
            </a:extLst>
          </p:cNvPr>
          <p:cNvSpPr txBox="1"/>
          <p:nvPr/>
        </p:nvSpPr>
        <p:spPr>
          <a:xfrm>
            <a:off x="1024203" y="5093289"/>
            <a:ext cx="77077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UTARI SUMARMO, MASTA HUTAJULU</a:t>
            </a:r>
          </a:p>
          <a:p>
            <a:pPr algn="ctr"/>
            <a:r>
              <a:rPr lang="id-ID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PROGRAM MAGISTER PENDIDIKAN MATEMATIKA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 KEGURUAN DAN ILMU PENDIDIKAN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KAMPUS  BERKUALITAS, BIAYA PAS</a:t>
            </a:r>
          </a:p>
          <a:p>
            <a:pPr algn="ctr"/>
            <a:endParaRPr 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98F7AC26-6F8E-4941-A5DE-FD633C01EE02}"/>
              </a:ext>
            </a:extLst>
          </p:cNvPr>
          <p:cNvSpPr/>
          <p:nvPr/>
        </p:nvSpPr>
        <p:spPr>
          <a:xfrm>
            <a:off x="3491880" y="1585829"/>
            <a:ext cx="5068746" cy="684232"/>
          </a:xfrm>
          <a:prstGeom prst="flowChartAlternateProcess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id-ID" altLang="en-US" sz="1600" dirty="0">
                <a:solidFill>
                  <a:srgbClr val="006600"/>
                </a:solidFill>
                <a:latin typeface="Arial" panose="020B0604020202020204" pitchFamily="34" charset="0"/>
              </a:rPr>
            </a:br>
            <a:endParaRPr lang="en-US" altLang="en-US" sz="1600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16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16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16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16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/>
            <a:r>
              <a:rPr lang="id-ID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HANDOUT  MATAKULIAH </a:t>
            </a:r>
            <a:br>
              <a:rPr lang="id-ID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id-ID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PROSES BERPIKIR MATEMATIK</a:t>
            </a:r>
            <a:br>
              <a:rPr lang="id-ID" altLang="en-US" sz="1600" dirty="0">
                <a:latin typeface="Arial" panose="020B0604020202020204" pitchFamily="34" charset="0"/>
              </a:rPr>
            </a:br>
            <a:br>
              <a:rPr lang="id-ID" altLang="en-US" sz="1600" dirty="0">
                <a:latin typeface="Arial" panose="020B0604020202020204" pitchFamily="34" charset="0"/>
              </a:rPr>
            </a:br>
            <a:br>
              <a:rPr lang="id-ID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</a:br>
            <a:endParaRPr lang="en-US" altLang="en-US" sz="20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46876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4F7B78B-4321-4D59-A5C4-9831DA8381F9}"/>
              </a:ext>
            </a:extLst>
          </p:cNvPr>
          <p:cNvGrpSpPr/>
          <p:nvPr/>
        </p:nvGrpSpPr>
        <p:grpSpPr>
          <a:xfrm>
            <a:off x="240032" y="294304"/>
            <a:ext cx="2834066" cy="2622488"/>
            <a:chOff x="64449" y="260743"/>
            <a:chExt cx="3952737" cy="3473399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2EEEDC66-10AD-41B9-B68B-400E7BAE7D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60743"/>
              <a:ext cx="3137879" cy="2147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FA996E-6D7D-43CC-A357-3B20DABF1DAD}"/>
                </a:ext>
              </a:extLst>
            </p:cNvPr>
            <p:cNvSpPr txBox="1"/>
            <p:nvPr/>
          </p:nvSpPr>
          <p:spPr>
            <a:xfrm>
              <a:off x="64449" y="2275494"/>
              <a:ext cx="3952737" cy="14586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2075" indent="-92075" algn="ctr"/>
              <a:r>
                <a:rPr lang="en-ID" b="1" dirty="0">
                  <a:solidFill>
                    <a:srgbClr val="0033CC"/>
                  </a:solidFill>
                </a:rPr>
                <a:t>IKIP </a:t>
              </a:r>
              <a:r>
                <a:rPr lang="en-ID" b="1" dirty="0" err="1">
                  <a:solidFill>
                    <a:srgbClr val="0033CC"/>
                  </a:solidFill>
                </a:rPr>
                <a:t>Siliwangi</a:t>
              </a:r>
              <a:r>
                <a:rPr lang="en-ID" b="1" dirty="0">
                  <a:solidFill>
                    <a:srgbClr val="0033CC"/>
                  </a:solidFill>
                </a:rPr>
                <a:t> </a:t>
              </a:r>
              <a:r>
                <a:rPr lang="en-ID" b="1" dirty="0" err="1">
                  <a:solidFill>
                    <a:srgbClr val="0033CC"/>
                  </a:solidFill>
                </a:rPr>
                <a:t>sbg</a:t>
              </a:r>
              <a:r>
                <a:rPr lang="en-ID" b="1" dirty="0">
                  <a:solidFill>
                    <a:srgbClr val="0033CC"/>
                  </a:solidFill>
                </a:rPr>
                <a:t> </a:t>
              </a:r>
              <a:r>
                <a:rPr lang="en-ID" b="1" dirty="0" err="1">
                  <a:solidFill>
                    <a:srgbClr val="0033CC"/>
                  </a:solidFill>
                </a:rPr>
                <a:t>PTSPendidikan</a:t>
              </a:r>
              <a:r>
                <a:rPr lang="en-ID" b="1" dirty="0">
                  <a:solidFill>
                    <a:srgbClr val="0033CC"/>
                  </a:solidFill>
                </a:rPr>
                <a:t> </a:t>
              </a:r>
              <a:r>
                <a:rPr lang="en-ID" b="1" dirty="0" err="1">
                  <a:solidFill>
                    <a:srgbClr val="0033CC"/>
                  </a:solidFill>
                </a:rPr>
                <a:t>Terbaik</a:t>
              </a:r>
              <a:r>
                <a:rPr lang="en-ID" b="1" dirty="0">
                  <a:solidFill>
                    <a:srgbClr val="0033CC"/>
                  </a:solidFill>
                </a:rPr>
                <a:t> di </a:t>
              </a:r>
              <a:r>
                <a:rPr lang="en-ID" b="1" dirty="0" err="1">
                  <a:solidFill>
                    <a:srgbClr val="0033CC"/>
                  </a:solidFill>
                </a:rPr>
                <a:t>Jawa</a:t>
              </a:r>
              <a:r>
                <a:rPr lang="en-ID" b="1" dirty="0">
                  <a:solidFill>
                    <a:srgbClr val="0033CC"/>
                  </a:solidFill>
                </a:rPr>
                <a:t> Barat dan Banten </a:t>
              </a:r>
              <a:r>
                <a:rPr lang="en-ID" b="1" dirty="0" err="1">
                  <a:solidFill>
                    <a:srgbClr val="0033CC"/>
                  </a:solidFill>
                </a:rPr>
                <a:t>versi</a:t>
              </a:r>
              <a:r>
                <a:rPr lang="en-ID" b="1" dirty="0">
                  <a:solidFill>
                    <a:srgbClr val="0033CC"/>
                  </a:solidFill>
                </a:rPr>
                <a:t> L2DIKTI Wilayah IV. 17 </a:t>
              </a:r>
              <a:r>
                <a:rPr lang="en-ID" b="1" dirty="0" err="1">
                  <a:solidFill>
                    <a:srgbClr val="0033CC"/>
                  </a:solidFill>
                </a:rPr>
                <a:t>Februari</a:t>
              </a:r>
              <a:r>
                <a:rPr lang="en-ID" b="1" dirty="0">
                  <a:solidFill>
                    <a:srgbClr val="0033CC"/>
                  </a:solidFill>
                </a:rPr>
                <a:t> 2021.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4B99B81-18F5-4198-99FB-B952FE8F76F3}"/>
              </a:ext>
            </a:extLst>
          </p:cNvPr>
          <p:cNvGrpSpPr/>
          <p:nvPr/>
        </p:nvGrpSpPr>
        <p:grpSpPr>
          <a:xfrm>
            <a:off x="6568169" y="2611578"/>
            <a:ext cx="2221815" cy="2203691"/>
            <a:chOff x="6424452" y="4432198"/>
            <a:chExt cx="2520280" cy="280814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21A2877-6E71-4587-A7C1-81A1B1588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4452" y="4432198"/>
              <a:ext cx="2327034" cy="207957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DCD6BE-D84D-4B1B-AB61-8D18A1E00906}"/>
                </a:ext>
              </a:extLst>
            </p:cNvPr>
            <p:cNvSpPr txBox="1"/>
            <p:nvPr/>
          </p:nvSpPr>
          <p:spPr>
            <a:xfrm>
              <a:off x="6424452" y="6594014"/>
              <a:ext cx="2520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Sidang</a:t>
              </a:r>
              <a:r>
                <a:rPr lang="en-US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Yudisium</a:t>
              </a:r>
              <a:r>
                <a:rPr lang="en-US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Pascasarjana</a:t>
              </a:r>
              <a:r>
                <a:rPr lang="en-US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2019</a:t>
              </a:r>
              <a:endParaRPr lang="en-ID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B8F2798-8460-4F91-8CF0-201C14E36D66}"/>
              </a:ext>
            </a:extLst>
          </p:cNvPr>
          <p:cNvGrpSpPr/>
          <p:nvPr/>
        </p:nvGrpSpPr>
        <p:grpSpPr>
          <a:xfrm>
            <a:off x="3075449" y="294304"/>
            <a:ext cx="5927874" cy="2503930"/>
            <a:chOff x="3075449" y="294304"/>
            <a:chExt cx="5927874" cy="2503930"/>
          </a:xfrm>
        </p:grpSpPr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B2B6B2E9-5B21-42D7-9692-9373B1FB0B07}"/>
                </a:ext>
              </a:extLst>
            </p:cNvPr>
            <p:cNvSpPr/>
            <p:nvPr/>
          </p:nvSpPr>
          <p:spPr>
            <a:xfrm>
              <a:off x="3075449" y="294304"/>
              <a:ext cx="5927874" cy="2503930"/>
            </a:xfrm>
            <a:prstGeom prst="flowChartTerminator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C065964-1EFC-4B46-9D76-4CE7AA60B7A0}"/>
                </a:ext>
              </a:extLst>
            </p:cNvPr>
            <p:cNvSpPr txBox="1"/>
            <p:nvPr/>
          </p:nvSpPr>
          <p:spPr>
            <a:xfrm>
              <a:off x="3270242" y="368471"/>
              <a:ext cx="573308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Kita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lanjutkan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pembahasan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materi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baru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yaitu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Analisis-sintesis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Penalaran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eduktif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Matematis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Namun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ingat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lagi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ya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teman2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materi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yang lama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jangan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dibiarkan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terputus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ajak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terus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untuk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berelasi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dengan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materi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baru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ID" sz="24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C90D7E-3FDA-41B1-8412-26DA24617ABD}"/>
              </a:ext>
            </a:extLst>
          </p:cNvPr>
          <p:cNvGrpSpPr/>
          <p:nvPr/>
        </p:nvGrpSpPr>
        <p:grpSpPr>
          <a:xfrm>
            <a:off x="691663" y="2975408"/>
            <a:ext cx="5611114" cy="2100684"/>
            <a:chOff x="691663" y="2975408"/>
            <a:chExt cx="5611114" cy="210068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B9C7529-4C15-4FAE-963C-147CE790233B}"/>
                </a:ext>
              </a:extLst>
            </p:cNvPr>
            <p:cNvPicPr/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1663" y="3429000"/>
              <a:ext cx="1770184" cy="1647092"/>
            </a:xfrm>
            <a:prstGeom prst="rect">
              <a:avLst/>
            </a:prstGeom>
          </p:spPr>
        </p:pic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8B880DE4-2A27-4918-B174-DE90C839FB35}"/>
                </a:ext>
              </a:extLst>
            </p:cNvPr>
            <p:cNvSpPr/>
            <p:nvPr/>
          </p:nvSpPr>
          <p:spPr>
            <a:xfrm>
              <a:off x="2727239" y="2975408"/>
              <a:ext cx="3575538" cy="1657948"/>
            </a:xfrm>
            <a:prstGeom prst="wedgeRoundRectCallout">
              <a:avLst>
                <a:gd name="adj1" fmla="val -46079"/>
                <a:gd name="adj2" fmla="val 63684"/>
                <a:gd name="adj3" fmla="val 16667"/>
              </a:avLst>
            </a:prstGeom>
            <a:solidFill>
              <a:srgbClr val="CCFFFF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Muncul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pertanyaan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Seperti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apa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analisis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sintesis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matematis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ID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86A140-91A7-4502-B884-D84A39F18867}"/>
              </a:ext>
            </a:extLst>
          </p:cNvPr>
          <p:cNvGrpSpPr/>
          <p:nvPr/>
        </p:nvGrpSpPr>
        <p:grpSpPr>
          <a:xfrm>
            <a:off x="556121" y="4936708"/>
            <a:ext cx="7790940" cy="1815047"/>
            <a:chOff x="556121" y="4936708"/>
            <a:chExt cx="7790940" cy="1815047"/>
          </a:xfrm>
        </p:grpSpPr>
        <p:sp>
          <p:nvSpPr>
            <p:cNvPr id="12" name="Flowchart: Punched Tape 11">
              <a:extLst>
                <a:ext uri="{FF2B5EF4-FFF2-40B4-BE49-F238E27FC236}">
                  <a16:creationId xmlns:a16="http://schemas.microsoft.com/office/drawing/2014/main" id="{EBCB31BB-2524-443D-9434-B7B3BF3DBB75}"/>
                </a:ext>
              </a:extLst>
            </p:cNvPr>
            <p:cNvSpPr/>
            <p:nvPr/>
          </p:nvSpPr>
          <p:spPr>
            <a:xfrm>
              <a:off x="556121" y="5192548"/>
              <a:ext cx="4021015" cy="1548322"/>
            </a:xfrm>
            <a:prstGeom prst="flowChartPunchedTape">
              <a:avLst/>
            </a:prstGeom>
            <a:solidFill>
              <a:srgbClr val="CCCCFF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Mari </a:t>
              </a:r>
              <a:r>
                <a:rPr lang="en-US" sz="24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4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cermati</a:t>
              </a:r>
              <a:r>
                <a:rPr lang="en-US" sz="24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</a:t>
              </a:r>
              <a:r>
                <a:rPr lang="en-US" sz="24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4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berikut</a:t>
              </a:r>
              <a:r>
                <a:rPr lang="en-US" sz="24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Pasti</a:t>
              </a:r>
              <a:r>
                <a:rPr lang="en-US" sz="24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menyenangkan</a:t>
              </a:r>
              <a:r>
                <a:rPr lang="en-US" sz="24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sz="24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6B15011-BA99-4E07-8E0D-80CDD0082A28}"/>
                </a:ext>
              </a:extLst>
            </p:cNvPr>
            <p:cNvGrpSpPr/>
            <p:nvPr/>
          </p:nvGrpSpPr>
          <p:grpSpPr>
            <a:xfrm>
              <a:off x="4789276" y="4936708"/>
              <a:ext cx="3557785" cy="1815047"/>
              <a:chOff x="5068723" y="4953514"/>
              <a:chExt cx="3557785" cy="1815047"/>
            </a:xfrm>
          </p:grpSpPr>
          <p:pic>
            <p:nvPicPr>
              <p:cNvPr id="43" name="Picture 42" descr="Hasil gambar untuk gambar kartun belajar trigonometri">
                <a:extLst>
                  <a:ext uri="{FF2B5EF4-FFF2-40B4-BE49-F238E27FC236}">
                    <a16:creationId xmlns:a16="http://schemas.microsoft.com/office/drawing/2014/main" id="{6266F73D-C709-4247-A8F7-87A9D3902802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8723" y="4953514"/>
                <a:ext cx="1811499" cy="181504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5EA94BD9-5EA4-4677-A74B-FF7795B86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33439" y="5001548"/>
                <a:ext cx="1693069" cy="1651105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rgbClr val="FF0000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91809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DD53A23-B4D4-4D99-9109-9B311BA9ADD2}"/>
              </a:ext>
            </a:extLst>
          </p:cNvPr>
          <p:cNvGrpSpPr/>
          <p:nvPr/>
        </p:nvGrpSpPr>
        <p:grpSpPr>
          <a:xfrm>
            <a:off x="432026" y="2036332"/>
            <a:ext cx="8711974" cy="4423083"/>
            <a:chOff x="432026" y="2036332"/>
            <a:chExt cx="8711974" cy="442308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CC809CF-A4C9-4BE0-B6FB-370C91DAE525}"/>
                </a:ext>
              </a:extLst>
            </p:cNvPr>
            <p:cNvGrpSpPr/>
            <p:nvPr/>
          </p:nvGrpSpPr>
          <p:grpSpPr>
            <a:xfrm>
              <a:off x="432026" y="2036332"/>
              <a:ext cx="6860291" cy="4423083"/>
              <a:chOff x="2090923" y="2589327"/>
              <a:chExt cx="4914900" cy="3302271"/>
            </a:xfrm>
          </p:grpSpPr>
          <p:sp>
            <p:nvSpPr>
              <p:cNvPr id="12" name="Flowchart: Stored Data 11">
                <a:extLst>
                  <a:ext uri="{FF2B5EF4-FFF2-40B4-BE49-F238E27FC236}">
                    <a16:creationId xmlns:a16="http://schemas.microsoft.com/office/drawing/2014/main" id="{1F467038-F780-4666-A802-A2BF3B1E3DF7}"/>
                  </a:ext>
                </a:extLst>
              </p:cNvPr>
              <p:cNvSpPr/>
              <p:nvPr/>
            </p:nvSpPr>
            <p:spPr>
              <a:xfrm>
                <a:off x="2090923" y="2589327"/>
                <a:ext cx="4914900" cy="3302271"/>
              </a:xfrm>
              <a:prstGeom prst="flowChartOnlineStorage">
                <a:avLst/>
              </a:prstGeom>
              <a:solidFill>
                <a:srgbClr val="99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D"/>
              </a:p>
            </p:txBody>
          </p:sp>
          <p:sp>
            <p:nvSpPr>
              <p:cNvPr id="13" name="Text Box 93">
                <a:extLst>
                  <a:ext uri="{FF2B5EF4-FFF2-40B4-BE49-F238E27FC236}">
                    <a16:creationId xmlns:a16="http://schemas.microsoft.com/office/drawing/2014/main" id="{75BDF95F-F36A-4823-BCB3-A2004196BDC0}"/>
                  </a:ext>
                </a:extLst>
              </p:cNvPr>
              <p:cNvSpPr txBox="1"/>
              <p:nvPr/>
            </p:nvSpPr>
            <p:spPr>
              <a:xfrm>
                <a:off x="2313731" y="2589327"/>
                <a:ext cx="4331734" cy="28613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2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Misalkan</a:t>
                </a:r>
                <a:r>
                  <a:rPr lang="en-US" sz="22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diberikan</a:t>
                </a:r>
                <a:r>
                  <a:rPr lang="en-US" sz="22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data </a:t>
                </a:r>
                <a:r>
                  <a:rPr lang="en-US" sz="22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temuan</a:t>
                </a:r>
                <a:r>
                  <a:rPr lang="en-US" sz="22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suatu</a:t>
                </a:r>
                <a:r>
                  <a:rPr lang="en-US" sz="22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penelitian</a:t>
                </a:r>
                <a:r>
                  <a:rPr lang="en-US" sz="22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seperti</a:t>
                </a:r>
                <a:r>
                  <a:rPr lang="en-US" sz="22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pada </a:t>
                </a:r>
                <a:r>
                  <a:rPr lang="en-US" sz="22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Tabel</a:t>
                </a:r>
                <a:r>
                  <a:rPr lang="en-US" sz="22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1. </a:t>
                </a:r>
                <a:r>
                  <a:rPr lang="en-US" sz="22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Berdasarkan</a:t>
                </a:r>
                <a:r>
                  <a:rPr lang="en-US" sz="22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data pada </a:t>
                </a:r>
                <a:r>
                  <a:rPr lang="en-US" sz="22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Tabel</a:t>
                </a:r>
                <a:r>
                  <a:rPr lang="en-US" sz="22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1,  </a:t>
                </a:r>
                <a:r>
                  <a:rPr lang="en-US" sz="22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jawablah</a:t>
                </a:r>
                <a:r>
                  <a:rPr lang="en-US" sz="22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pertanyaan</a:t>
                </a:r>
                <a:r>
                  <a:rPr lang="en-US" sz="22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z="22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berikut</a:t>
                </a:r>
                <a:r>
                  <a:rPr lang="en-US" sz="22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disertai</a:t>
                </a:r>
                <a:r>
                  <a:rPr lang="en-US" sz="22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dengan</a:t>
                </a:r>
                <a:r>
                  <a:rPr lang="en-US" sz="22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penjelasan</a:t>
                </a:r>
                <a:r>
                  <a:rPr lang="en-US" sz="22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ID" sz="22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265113" lvl="0" indent="-265113" algn="just">
                  <a:buFont typeface="+mj-lt"/>
                  <a:buAutoNum type="alphaLcPeriod"/>
                </a:pPr>
                <a:r>
                  <a:rPr lang="en-US" sz="2200" kern="1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Susun</a:t>
                </a:r>
                <a:r>
                  <a:rPr lang="en-US" sz="2200" kern="1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kern="1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kesimpulan</a:t>
                </a:r>
                <a:r>
                  <a:rPr lang="en-US" sz="2200" kern="1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kern="1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umum</a:t>
                </a:r>
                <a:r>
                  <a:rPr lang="en-US" sz="2200" kern="1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kern="1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temuan</a:t>
                </a:r>
                <a:r>
                  <a:rPr lang="en-US" sz="2200" kern="1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kern="1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studi</a:t>
                </a:r>
                <a:r>
                  <a:rPr lang="id-ID" sz="2200" kern="1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2200" kern="1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/>
                <a:r>
                  <a:rPr lang="en-US" sz="2200" kern="100" dirty="0">
                    <a:solidFill>
                      <a:srgbClr val="0033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id-ID" sz="2200" kern="1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 atas</a:t>
                </a:r>
                <a:r>
                  <a:rPr lang="en-US" sz="2200" kern="100" dirty="0">
                    <a:solidFill>
                      <a:srgbClr val="0033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!</a:t>
                </a:r>
                <a:endParaRPr lang="en-ID" sz="2200" kern="1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265113" lvl="0" indent="-265113">
                  <a:buFont typeface="+mj-lt"/>
                  <a:buAutoNum type="alphaLcPeriod"/>
                </a:pPr>
                <a:r>
                  <a:rPr lang="id-ID" sz="22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Adakah temuan studi </a:t>
                </a:r>
                <a:r>
                  <a:rPr lang="en-US" sz="22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id-ID" sz="22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yang </a:t>
                </a:r>
                <a:r>
                  <a:rPr lang="en-US" sz="22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bertentangan</a:t>
                </a:r>
                <a:r>
                  <a:rPr lang="id-ID" sz="22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dengan  temuan lainnya?</a:t>
                </a:r>
                <a:endParaRPr lang="en-ID" sz="22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265113" lvl="0" indent="-265113" algn="just">
                  <a:buFont typeface="+mj-lt"/>
                  <a:buAutoNum type="alphaLcPeriod"/>
                </a:pPr>
                <a:r>
                  <a:rPr lang="en-US" sz="2200" kern="1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Ditinjau</a:t>
                </a:r>
                <a:r>
                  <a:rPr lang="en-US" sz="2200" kern="1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kern="1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dari</a:t>
                </a:r>
                <a:r>
                  <a:rPr lang="en-US" sz="2200" kern="1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kern="1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mutunya</a:t>
                </a:r>
                <a:r>
                  <a:rPr lang="en-US" sz="2200" kern="1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2200" kern="1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apakah</a:t>
                </a:r>
                <a:r>
                  <a:rPr lang="en-US" sz="2200" kern="1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kern="1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temuan</a:t>
                </a:r>
                <a:r>
                  <a:rPr lang="en-US" sz="2200" kern="1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2200" kern="1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penelitian</a:t>
                </a:r>
                <a:r>
                  <a:rPr lang="en-US" sz="2200" kern="1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kern="1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tsb</a:t>
                </a:r>
                <a:r>
                  <a:rPr lang="en-US" sz="2200" kern="1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kern="1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sudah</a:t>
                </a:r>
                <a:r>
                  <a:rPr lang="en-US" sz="2200" kern="1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kern="1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memuaskan</a:t>
                </a:r>
                <a:r>
                  <a:rPr lang="en-US" sz="2200" kern="1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ID" sz="2200" kern="1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265113" lvl="0" indent="-265113" algn="just">
                  <a:buFont typeface="+mj-lt"/>
                  <a:buAutoNum type="alphaLcPeriod"/>
                </a:pPr>
                <a:r>
                  <a:rPr lang="en-US" sz="2200" kern="1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Coba</a:t>
                </a:r>
                <a:r>
                  <a:rPr lang="en-US" sz="2200" kern="1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kern="1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berikan</a:t>
                </a:r>
                <a:r>
                  <a:rPr lang="en-US" sz="2200" kern="1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kern="1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interpretasi</a:t>
                </a:r>
                <a:r>
                  <a:rPr lang="en-US" sz="2200" kern="1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kern="1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terhadap</a:t>
                </a:r>
                <a:r>
                  <a:rPr lang="en-US" sz="2200" kern="1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z="2200" kern="1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temuan</a:t>
                </a:r>
                <a:r>
                  <a:rPr lang="en-US" sz="2200" kern="1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2200" kern="1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temuan</a:t>
                </a:r>
                <a:r>
                  <a:rPr lang="en-US" sz="2200" kern="1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di </a:t>
                </a:r>
                <a:r>
                  <a:rPr lang="en-US" sz="2200" kern="100" dirty="0" err="1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atas</a:t>
                </a:r>
                <a:r>
                  <a:rPr lang="en-US" sz="2200" kern="100" dirty="0">
                    <a:solidFill>
                      <a:srgbClr val="0033CC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!</a:t>
                </a:r>
                <a:endParaRPr lang="en-ID" sz="2200" kern="1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id-ID" sz="2200" dirty="0">
                    <a:solidFill>
                      <a:srgbClr val="0033CC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ID" sz="2200" dirty="0">
                  <a:solidFill>
                    <a:srgbClr val="0033C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B9324939-3BA4-4CC1-9CA9-F6120E4458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478" y="2156694"/>
              <a:ext cx="2298586" cy="2192567"/>
            </a:xfrm>
            <a:prstGeom prst="rect">
              <a:avLst/>
            </a:prstGeom>
            <a:noFill/>
            <a:ln>
              <a:solidFill>
                <a:srgbClr val="00009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B26D58-0B51-488B-952F-95514F8C978C}"/>
                </a:ext>
              </a:extLst>
            </p:cNvPr>
            <p:cNvSpPr txBox="1"/>
            <p:nvPr/>
          </p:nvSpPr>
          <p:spPr>
            <a:xfrm>
              <a:off x="6342184" y="3518264"/>
              <a:ext cx="280181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IKIP SILIWANGI</a:t>
              </a:r>
            </a:p>
            <a:p>
              <a:pPr algn="ctr"/>
              <a:r>
                <a:rPr lang="en-US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KAMPUS  BERKUAITAS, </a:t>
              </a:r>
            </a:p>
            <a:p>
              <a:pPr algn="ctr"/>
              <a:r>
                <a:rPr lang="en-US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BIAYA PAS</a:t>
              </a:r>
            </a:p>
          </p:txBody>
        </p:sp>
        <p:pic>
          <p:nvPicPr>
            <p:cNvPr id="24" name="Picture 23" descr="Gambar terkait">
              <a:extLst>
                <a:ext uri="{FF2B5EF4-FFF2-40B4-BE49-F238E27FC236}">
                  <a16:creationId xmlns:a16="http://schemas.microsoft.com/office/drawing/2014/main" id="{481E7F42-73A1-48C4-A6CE-7E6DCD818FAE}"/>
                </a:ext>
              </a:extLst>
            </p:cNvPr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2967" y="4561320"/>
              <a:ext cx="1977096" cy="16284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Picture 21" descr="Hasil gambar untuk kata mutiara motivasi belajar">
            <a:extLst>
              <a:ext uri="{FF2B5EF4-FFF2-40B4-BE49-F238E27FC236}">
                <a16:creationId xmlns:a16="http://schemas.microsoft.com/office/drawing/2014/main" id="{C889EB72-07A3-4F44-8054-8FBDF08ECE7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09" y="326803"/>
            <a:ext cx="1960426" cy="1622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Image result for logo ikip siliwangi">
            <a:extLst>
              <a:ext uri="{FF2B5EF4-FFF2-40B4-BE49-F238E27FC236}">
                <a16:creationId xmlns:a16="http://schemas.microsoft.com/office/drawing/2014/main" id="{4F114B81-3E07-4367-915B-EF7362DF908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1" y="364370"/>
            <a:ext cx="1514181" cy="1518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Hasil gambar untuk self efficacy">
            <a:extLst>
              <a:ext uri="{FF2B5EF4-FFF2-40B4-BE49-F238E27FC236}">
                <a16:creationId xmlns:a16="http://schemas.microsoft.com/office/drawing/2014/main" id="{1538A54C-EDD1-42B8-9F9A-8C8792F2C8F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95" y="293654"/>
            <a:ext cx="1812194" cy="170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Hasil gambar untuk pasti bisa">
            <a:extLst>
              <a:ext uri="{FF2B5EF4-FFF2-40B4-BE49-F238E27FC236}">
                <a16:creationId xmlns:a16="http://schemas.microsoft.com/office/drawing/2014/main" id="{F8C8660F-EB32-4CD7-8A94-3D456C2749D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67" y="258932"/>
            <a:ext cx="1680719" cy="1634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02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BD685CC-8870-4506-BABB-7B188E2722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4929467"/>
                  </p:ext>
                </p:extLst>
              </p:nvPr>
            </p:nvGraphicFramePr>
            <p:xfrm>
              <a:off x="271095" y="923330"/>
              <a:ext cx="8601810" cy="592950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1596">
                      <a:extLst>
                        <a:ext uri="{9D8B030D-6E8A-4147-A177-3AD203B41FA5}">
                          <a16:colId xmlns:a16="http://schemas.microsoft.com/office/drawing/2014/main" val="2513567939"/>
                        </a:ext>
                      </a:extLst>
                    </a:gridCol>
                    <a:gridCol w="691064">
                      <a:extLst>
                        <a:ext uri="{9D8B030D-6E8A-4147-A177-3AD203B41FA5}">
                          <a16:colId xmlns:a16="http://schemas.microsoft.com/office/drawing/2014/main" val="2538596385"/>
                        </a:ext>
                      </a:extLst>
                    </a:gridCol>
                    <a:gridCol w="851596">
                      <a:extLst>
                        <a:ext uri="{9D8B030D-6E8A-4147-A177-3AD203B41FA5}">
                          <a16:colId xmlns:a16="http://schemas.microsoft.com/office/drawing/2014/main" val="1129364379"/>
                        </a:ext>
                      </a:extLst>
                    </a:gridCol>
                    <a:gridCol w="851596">
                      <a:extLst>
                        <a:ext uri="{9D8B030D-6E8A-4147-A177-3AD203B41FA5}">
                          <a16:colId xmlns:a16="http://schemas.microsoft.com/office/drawing/2014/main" val="2380899465"/>
                        </a:ext>
                      </a:extLst>
                    </a:gridCol>
                    <a:gridCol w="851596">
                      <a:extLst>
                        <a:ext uri="{9D8B030D-6E8A-4147-A177-3AD203B41FA5}">
                          <a16:colId xmlns:a16="http://schemas.microsoft.com/office/drawing/2014/main" val="3021875487"/>
                        </a:ext>
                      </a:extLst>
                    </a:gridCol>
                    <a:gridCol w="851596">
                      <a:extLst>
                        <a:ext uri="{9D8B030D-6E8A-4147-A177-3AD203B41FA5}">
                          <a16:colId xmlns:a16="http://schemas.microsoft.com/office/drawing/2014/main" val="3161370272"/>
                        </a:ext>
                      </a:extLst>
                    </a:gridCol>
                    <a:gridCol w="543073">
                      <a:extLst>
                        <a:ext uri="{9D8B030D-6E8A-4147-A177-3AD203B41FA5}">
                          <a16:colId xmlns:a16="http://schemas.microsoft.com/office/drawing/2014/main" val="2786029092"/>
                        </a:ext>
                      </a:extLst>
                    </a:gridCol>
                    <a:gridCol w="873456">
                      <a:extLst>
                        <a:ext uri="{9D8B030D-6E8A-4147-A177-3AD203B41FA5}">
                          <a16:colId xmlns:a16="http://schemas.microsoft.com/office/drawing/2014/main" val="1019912845"/>
                        </a:ext>
                      </a:extLst>
                    </a:gridCol>
                    <a:gridCol w="873456">
                      <a:extLst>
                        <a:ext uri="{9D8B030D-6E8A-4147-A177-3AD203B41FA5}">
                          <a16:colId xmlns:a16="http://schemas.microsoft.com/office/drawing/2014/main" val="2283347878"/>
                        </a:ext>
                      </a:extLst>
                    </a:gridCol>
                    <a:gridCol w="873456">
                      <a:extLst>
                        <a:ext uri="{9D8B030D-6E8A-4147-A177-3AD203B41FA5}">
                          <a16:colId xmlns:a16="http://schemas.microsoft.com/office/drawing/2014/main" val="645598531"/>
                        </a:ext>
                      </a:extLst>
                    </a:gridCol>
                    <a:gridCol w="489325">
                      <a:extLst>
                        <a:ext uri="{9D8B030D-6E8A-4147-A177-3AD203B41FA5}">
                          <a16:colId xmlns:a16="http://schemas.microsoft.com/office/drawing/2014/main" val="2250328"/>
                        </a:ext>
                      </a:extLst>
                    </a:gridCol>
                  </a:tblGrid>
                  <a:tr h="40261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id-ID" sz="1800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V</a:t>
                          </a:r>
                          <a:r>
                            <a:rPr lang="en-US" sz="1800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aria-bel</a:t>
                          </a:r>
                          <a:endParaRPr lang="en-ID" sz="1800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TP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Kog</a:t>
                          </a:r>
                          <a:endParaRPr lang="en-ID" sz="1800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US" sz="1800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Stat.</a:t>
                          </a:r>
                          <a:endParaRPr lang="en-ID" sz="1800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FF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Pend. </a:t>
                          </a:r>
                          <a:r>
                            <a:rPr lang="en-US" sz="1800" b="1" dirty="0" err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Induktif-Deduktif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 err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Pendekatan</a:t>
                          </a: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dirty="0" err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Diskoveri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9525479"/>
                      </a:ext>
                    </a:extLst>
                  </a:tr>
                  <a:tr h="114508"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err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Pretes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Post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ID" sz="1800" i="1" smtClean="0">
                                        <a:solidFill>
                                          <a:srgbClr val="0033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rgbClr val="0033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D" sz="1800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</a:t>
                          </a:r>
                          <a:endParaRPr lang="en-ID" sz="1800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Pretes</a:t>
                          </a:r>
                          <a:endParaRPr lang="en-ID" sz="1800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Post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ID" sz="1800" i="1" smtClean="0">
                                        <a:solidFill>
                                          <a:srgbClr val="0033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rgbClr val="0033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D" sz="1800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</a:t>
                          </a:r>
                          <a:endParaRPr lang="en-ID" sz="1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716322"/>
                      </a:ext>
                    </a:extLst>
                  </a:tr>
                  <a:tr h="385516">
                    <a:tc rowSpan="1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id-ID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id-ID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 err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Berpi</a:t>
                          </a:r>
                          <a:endParaRPr lang="en-US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 err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Kir</a:t>
                          </a:r>
                          <a:endParaRPr lang="en-US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 err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Kritis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Skor ideal : 52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 err="1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Thp</a:t>
                          </a: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 For</a:t>
                          </a: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ID" sz="1800" b="1" i="1" smtClean="0">
                                        <a:solidFill>
                                          <a:srgbClr val="0033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33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4.86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39.43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0.73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6.00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38.17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0.70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20261244"/>
                      </a:ext>
                    </a:extLst>
                  </a:tr>
                  <a:tr h="385516"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err="1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Thp</a:t>
                          </a:r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 For</a:t>
                          </a:r>
                          <a:r>
                            <a:rPr lang="en-US" sz="14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ID" sz="14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smtClean="0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(%)</m:t>
                                </m:r>
                              </m:oMath>
                            </m:oMathPara>
                          </a14:m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9.34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75.82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11.54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73.40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6930164"/>
                      </a:ext>
                    </a:extLst>
                  </a:tr>
                  <a:tr h="232402"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id-ID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1.68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4.61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0.10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2.10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6.31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0.15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0086318"/>
                      </a:ext>
                    </a:extLst>
                  </a:tr>
                  <a:tr h="385516"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 err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Thp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ID" sz="1800" b="1" i="1" smtClean="0">
                                        <a:solidFill>
                                          <a:srgbClr val="0033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33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4.44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39.88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0.75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4.32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34.42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0.63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96590040"/>
                      </a:ext>
                    </a:extLst>
                  </a:tr>
                  <a:tr h="385516"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smtClean="0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(%)</m:t>
                                </m:r>
                              </m:oMath>
                            </m:oMathPara>
                          </a14:m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8.53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76.68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8.30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66.19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3908980"/>
                      </a:ext>
                    </a:extLst>
                  </a:tr>
                  <a:tr h="232402"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id-ID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1.93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6.57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0.13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1.60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6.47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0.13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9621541"/>
                      </a:ext>
                    </a:extLst>
                  </a:tr>
                  <a:tr h="385516"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id-ID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 err="1">
                              <a:solidFill>
                                <a:srgbClr val="0066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Thp</a:t>
                          </a:r>
                          <a:r>
                            <a:rPr lang="en-US" sz="1800" b="1" dirty="0">
                              <a:solidFill>
                                <a:srgbClr val="0066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dirty="0" err="1">
                              <a:solidFill>
                                <a:srgbClr val="0066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Konkr</a:t>
                          </a:r>
                          <a:endParaRPr lang="en-ID" sz="1800" b="1" dirty="0">
                            <a:solidFill>
                              <a:srgbClr val="0066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ID" sz="1800" b="1" i="1" smtClean="0">
                                        <a:solidFill>
                                          <a:srgbClr val="0033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33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6.27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41.64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0.77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6.22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31.78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0.52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91482248"/>
                      </a:ext>
                    </a:extLst>
                  </a:tr>
                  <a:tr h="385516"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smtClean="0">
                                    <a:solidFill>
                                      <a:srgbClr val="0033CC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(%)</m:t>
                                </m:r>
                              </m:oMath>
                            </m:oMathPara>
                          </a14:m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14.06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86.07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11.97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61.11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523407"/>
                      </a:ext>
                    </a:extLst>
                  </a:tr>
                  <a:tr h="284945"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id-ID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2.15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4.88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0.11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2.17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3.15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1706302"/>
                      </a:ext>
                    </a:extLst>
                  </a:tr>
                  <a:tr h="385516"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id-ID" sz="1800" b="1" dirty="0">
                              <a:solidFill>
                                <a:srgbClr val="660066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ID" sz="1800" b="1" dirty="0">
                            <a:solidFill>
                              <a:srgbClr val="660066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660066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en-ID" sz="1800" b="1" dirty="0">
                            <a:solidFill>
                              <a:srgbClr val="660066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ID" sz="1800" b="1" i="1" smtClean="0">
                                        <a:solidFill>
                                          <a:srgbClr val="0033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33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5.12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40.35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0.75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660066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34</a:t>
                          </a:r>
                          <a:endParaRPr lang="en-ID" sz="1800" b="1">
                            <a:solidFill>
                              <a:srgbClr val="660066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5.12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34.38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0.62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660066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34</a:t>
                          </a:r>
                          <a:endParaRPr lang="en-ID" sz="1800" b="1" dirty="0">
                            <a:solidFill>
                              <a:srgbClr val="660066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35764316"/>
                      </a:ext>
                    </a:extLst>
                  </a:tr>
                  <a:tr h="385516"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smtClean="0">
                                    <a:solidFill>
                                      <a:srgbClr val="660066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(%)</m:t>
                                </m:r>
                              </m:oMath>
                            </m:oMathPara>
                          </a14:m>
                          <a:endParaRPr lang="en-ID" sz="1800" b="1" dirty="0">
                            <a:solidFill>
                              <a:srgbClr val="660066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660066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9.84</a:t>
                          </a:r>
                          <a:endParaRPr lang="en-ID" sz="1800" b="1">
                            <a:solidFill>
                              <a:srgbClr val="660066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77.60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660066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ID" sz="1800" b="1" dirty="0">
                            <a:solidFill>
                              <a:srgbClr val="660066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660066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9.84</a:t>
                          </a:r>
                          <a:endParaRPr lang="en-ID" sz="1800" b="1" dirty="0">
                            <a:solidFill>
                              <a:srgbClr val="660066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66.12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660066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ID" sz="1800" b="1" dirty="0">
                            <a:solidFill>
                              <a:srgbClr val="660066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6376202"/>
                      </a:ext>
                    </a:extLst>
                  </a:tr>
                  <a:tr h="232402"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id-ID" sz="1800" b="1" dirty="0">
                              <a:solidFill>
                                <a:srgbClr val="660066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</a:t>
                          </a:r>
                          <a:endParaRPr lang="en-ID" sz="1800" b="1" dirty="0">
                            <a:solidFill>
                              <a:srgbClr val="660066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660066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2.07</a:t>
                          </a:r>
                          <a:endParaRPr lang="en-ID" sz="1800" b="1" dirty="0">
                            <a:solidFill>
                              <a:srgbClr val="660066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5.62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660066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0.12</a:t>
                          </a:r>
                          <a:endParaRPr lang="en-ID" sz="1800" b="1">
                            <a:solidFill>
                              <a:srgbClr val="660066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660066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2.01</a:t>
                          </a:r>
                          <a:endParaRPr lang="en-ID" sz="1800" b="1" dirty="0">
                            <a:solidFill>
                              <a:srgbClr val="660066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5.97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660066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0.13</a:t>
                          </a:r>
                          <a:endParaRPr lang="en-ID" sz="1800" b="1" dirty="0">
                            <a:solidFill>
                              <a:srgbClr val="660066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35394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BD685CC-8870-4506-BABB-7B188E2722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4929467"/>
                  </p:ext>
                </p:extLst>
              </p:nvPr>
            </p:nvGraphicFramePr>
            <p:xfrm>
              <a:off x="271095" y="923330"/>
              <a:ext cx="8601810" cy="592950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1596">
                      <a:extLst>
                        <a:ext uri="{9D8B030D-6E8A-4147-A177-3AD203B41FA5}">
                          <a16:colId xmlns:a16="http://schemas.microsoft.com/office/drawing/2014/main" val="2513567939"/>
                        </a:ext>
                      </a:extLst>
                    </a:gridCol>
                    <a:gridCol w="691064">
                      <a:extLst>
                        <a:ext uri="{9D8B030D-6E8A-4147-A177-3AD203B41FA5}">
                          <a16:colId xmlns:a16="http://schemas.microsoft.com/office/drawing/2014/main" val="2538596385"/>
                        </a:ext>
                      </a:extLst>
                    </a:gridCol>
                    <a:gridCol w="851596">
                      <a:extLst>
                        <a:ext uri="{9D8B030D-6E8A-4147-A177-3AD203B41FA5}">
                          <a16:colId xmlns:a16="http://schemas.microsoft.com/office/drawing/2014/main" val="1129364379"/>
                        </a:ext>
                      </a:extLst>
                    </a:gridCol>
                    <a:gridCol w="851596">
                      <a:extLst>
                        <a:ext uri="{9D8B030D-6E8A-4147-A177-3AD203B41FA5}">
                          <a16:colId xmlns:a16="http://schemas.microsoft.com/office/drawing/2014/main" val="2380899465"/>
                        </a:ext>
                      </a:extLst>
                    </a:gridCol>
                    <a:gridCol w="851596">
                      <a:extLst>
                        <a:ext uri="{9D8B030D-6E8A-4147-A177-3AD203B41FA5}">
                          <a16:colId xmlns:a16="http://schemas.microsoft.com/office/drawing/2014/main" val="3021875487"/>
                        </a:ext>
                      </a:extLst>
                    </a:gridCol>
                    <a:gridCol w="851596">
                      <a:extLst>
                        <a:ext uri="{9D8B030D-6E8A-4147-A177-3AD203B41FA5}">
                          <a16:colId xmlns:a16="http://schemas.microsoft.com/office/drawing/2014/main" val="3161370272"/>
                        </a:ext>
                      </a:extLst>
                    </a:gridCol>
                    <a:gridCol w="543073">
                      <a:extLst>
                        <a:ext uri="{9D8B030D-6E8A-4147-A177-3AD203B41FA5}">
                          <a16:colId xmlns:a16="http://schemas.microsoft.com/office/drawing/2014/main" val="2786029092"/>
                        </a:ext>
                      </a:extLst>
                    </a:gridCol>
                    <a:gridCol w="873456">
                      <a:extLst>
                        <a:ext uri="{9D8B030D-6E8A-4147-A177-3AD203B41FA5}">
                          <a16:colId xmlns:a16="http://schemas.microsoft.com/office/drawing/2014/main" val="1019912845"/>
                        </a:ext>
                      </a:extLst>
                    </a:gridCol>
                    <a:gridCol w="873456">
                      <a:extLst>
                        <a:ext uri="{9D8B030D-6E8A-4147-A177-3AD203B41FA5}">
                          <a16:colId xmlns:a16="http://schemas.microsoft.com/office/drawing/2014/main" val="2283347878"/>
                        </a:ext>
                      </a:extLst>
                    </a:gridCol>
                    <a:gridCol w="873456">
                      <a:extLst>
                        <a:ext uri="{9D8B030D-6E8A-4147-A177-3AD203B41FA5}">
                          <a16:colId xmlns:a16="http://schemas.microsoft.com/office/drawing/2014/main" val="645598531"/>
                        </a:ext>
                      </a:extLst>
                    </a:gridCol>
                    <a:gridCol w="489325">
                      <a:extLst>
                        <a:ext uri="{9D8B030D-6E8A-4147-A177-3AD203B41FA5}">
                          <a16:colId xmlns:a16="http://schemas.microsoft.com/office/drawing/2014/main" val="2250328"/>
                        </a:ext>
                      </a:extLst>
                    </a:gridCol>
                  </a:tblGrid>
                  <a:tr h="40261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id-ID" sz="1800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V</a:t>
                          </a:r>
                          <a:r>
                            <a:rPr lang="en-US" sz="1800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aria-bel</a:t>
                          </a:r>
                          <a:endParaRPr lang="en-ID" sz="1800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TP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Kog</a:t>
                          </a:r>
                          <a:endParaRPr lang="en-ID" sz="1800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US" sz="1800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Stat.</a:t>
                          </a:r>
                          <a:endParaRPr lang="en-ID" sz="1800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FF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Pend. </a:t>
                          </a:r>
                          <a:r>
                            <a:rPr lang="en-US" sz="1800" b="1" dirty="0" err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Induktif-Deduktif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 err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Pendekatan</a:t>
                          </a: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dirty="0" err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Diskoveri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9525479"/>
                      </a:ext>
                    </a:extLst>
                  </a:tr>
                  <a:tr h="328529"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err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Pretes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Post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4892" t="-140741" r="-433094" b="-16240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</a:t>
                          </a:r>
                          <a:endParaRPr lang="en-ID" sz="1800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Pretes</a:t>
                          </a:r>
                          <a:endParaRPr lang="en-ID" sz="1800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Post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25694" t="-140741" r="-56944" b="-16240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</a:t>
                          </a:r>
                          <a:endParaRPr lang="en-ID" sz="18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716322"/>
                      </a:ext>
                    </a:extLst>
                  </a:tr>
                  <a:tr h="442468">
                    <a:tc rowSpan="1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id-ID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id-ID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 err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Berpi</a:t>
                          </a:r>
                          <a:endParaRPr lang="en-US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 err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Kir</a:t>
                          </a:r>
                          <a:endParaRPr lang="en-US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 err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Kritis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Skor ideal : 52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FF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 err="1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Thp</a:t>
                          </a: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 For</a:t>
                          </a: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1429" t="-178082" r="-729286" b="-110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4.86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39.43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0.73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6.00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38.17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0.70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20261244"/>
                      </a:ext>
                    </a:extLst>
                  </a:tr>
                  <a:tr h="442468"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400" b="1" dirty="0" err="1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Thp</a:t>
                          </a:r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 For</a:t>
                          </a:r>
                          <a:r>
                            <a:rPr lang="en-US" sz="14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ID" sz="14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1429" t="-281944" r="-729286" b="-10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9.34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75.82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11.54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73.40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6930164"/>
                      </a:ext>
                    </a:extLst>
                  </a:tr>
                  <a:tr h="288671"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id-ID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1.68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4.61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0.10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2.10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6.31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0.15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0086318"/>
                      </a:ext>
                    </a:extLst>
                  </a:tr>
                  <a:tr h="442468"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 err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Thp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1429" t="-442466" r="-729286" b="-8369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4.44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39.88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0.75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4.32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34.42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0.63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96590040"/>
                      </a:ext>
                    </a:extLst>
                  </a:tr>
                  <a:tr h="442468"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1429" t="-550000" r="-729286" b="-748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8.53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76.68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8.30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66.19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3908980"/>
                      </a:ext>
                    </a:extLst>
                  </a:tr>
                  <a:tr h="604139"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id-ID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1.93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6.57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0.13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1.60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6.47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0.13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9621541"/>
                      </a:ext>
                    </a:extLst>
                  </a:tr>
                  <a:tr h="442468"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id-ID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 err="1">
                              <a:solidFill>
                                <a:srgbClr val="0066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Thp</a:t>
                          </a:r>
                          <a:r>
                            <a:rPr lang="en-US" sz="1800" b="1" dirty="0">
                              <a:solidFill>
                                <a:srgbClr val="0066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dirty="0" err="1">
                              <a:solidFill>
                                <a:srgbClr val="0066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Konkr</a:t>
                          </a:r>
                          <a:endParaRPr lang="en-ID" sz="1800" b="1" dirty="0">
                            <a:solidFill>
                              <a:srgbClr val="0066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1429" t="-776712" r="-729286" b="-5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6.27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41.64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0.77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6.22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31.78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0.52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91482248"/>
                      </a:ext>
                    </a:extLst>
                  </a:tr>
                  <a:tr h="442468"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1429" t="-876712" r="-729286" b="-4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14.06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86.07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11.97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61.11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523407"/>
                      </a:ext>
                    </a:extLst>
                  </a:tr>
                  <a:tr h="477139"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id-ID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2.15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4.88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0.11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2.17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3.15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1706302"/>
                      </a:ext>
                    </a:extLst>
                  </a:tr>
                  <a:tr h="442468"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id-ID" sz="1800" b="1" dirty="0">
                              <a:solidFill>
                                <a:srgbClr val="660066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ID" sz="1800" b="1" dirty="0">
                            <a:solidFill>
                              <a:srgbClr val="660066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660066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en-ID" sz="1800" b="1" dirty="0">
                            <a:solidFill>
                              <a:srgbClr val="660066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1429" t="-1083562" r="-729286" b="-1958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5.12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40.35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0.75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660066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34</a:t>
                          </a:r>
                          <a:endParaRPr lang="en-ID" sz="1800" b="1">
                            <a:solidFill>
                              <a:srgbClr val="660066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5.12</a:t>
                          </a:r>
                          <a:endParaRPr lang="en-ID" sz="1800" b="1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34.38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33CC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0.62</a:t>
                          </a:r>
                          <a:endParaRPr lang="en-ID" sz="1800" b="1" dirty="0">
                            <a:solidFill>
                              <a:srgbClr val="0033CC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660066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34</a:t>
                          </a:r>
                          <a:endParaRPr lang="en-ID" sz="1800" b="1" dirty="0">
                            <a:solidFill>
                              <a:srgbClr val="660066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35764316"/>
                      </a:ext>
                    </a:extLst>
                  </a:tr>
                  <a:tr h="442468"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1429" t="-1183562" r="-729286" b="-958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660066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9.84</a:t>
                          </a:r>
                          <a:endParaRPr lang="en-ID" sz="1800" b="1">
                            <a:solidFill>
                              <a:srgbClr val="660066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77.60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660066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ID" sz="1800" b="1" dirty="0">
                            <a:solidFill>
                              <a:srgbClr val="660066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660066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9.84</a:t>
                          </a:r>
                          <a:endParaRPr lang="en-ID" sz="1800" b="1" dirty="0">
                            <a:solidFill>
                              <a:srgbClr val="660066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66.12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660066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ID" sz="1800" b="1" dirty="0">
                            <a:solidFill>
                              <a:srgbClr val="660066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6376202"/>
                      </a:ext>
                    </a:extLst>
                  </a:tr>
                  <a:tr h="288671"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id-ID" sz="1800" b="1" dirty="0">
                              <a:solidFill>
                                <a:srgbClr val="660066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</a:t>
                          </a:r>
                          <a:endParaRPr lang="en-ID" sz="1800" b="1" dirty="0">
                            <a:solidFill>
                              <a:srgbClr val="660066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660066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2.07</a:t>
                          </a:r>
                          <a:endParaRPr lang="en-ID" sz="1800" b="1" dirty="0">
                            <a:solidFill>
                              <a:srgbClr val="660066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5.62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>
                              <a:solidFill>
                                <a:srgbClr val="660066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0.12</a:t>
                          </a:r>
                          <a:endParaRPr lang="en-ID" sz="1800" b="1">
                            <a:solidFill>
                              <a:srgbClr val="660066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660066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2.01</a:t>
                          </a:r>
                          <a:endParaRPr lang="en-ID" sz="1800" b="1" dirty="0">
                            <a:solidFill>
                              <a:srgbClr val="660066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5.97</a:t>
                          </a:r>
                          <a:endParaRPr lang="en-ID" sz="18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b="1" dirty="0">
                              <a:solidFill>
                                <a:srgbClr val="660066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0.13</a:t>
                          </a:r>
                          <a:endParaRPr lang="en-ID" sz="1800" b="1" dirty="0">
                            <a:solidFill>
                              <a:srgbClr val="660066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35394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1">
            <a:extLst>
              <a:ext uri="{FF2B5EF4-FFF2-40B4-BE49-F238E27FC236}">
                <a16:creationId xmlns:a16="http://schemas.microsoft.com/office/drawing/2014/main" id="{DDE8EB39-E933-4149-B0D8-0773E62DF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551" y="0"/>
            <a:ext cx="771224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1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Kemampuan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Berpikir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Kritis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Matematis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Peningkatannya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SRL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Siswa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berdasarkan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Tahap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Kognitif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Kedua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Pembelajaran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9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4">
            <a:extLst>
              <a:ext uri="{FF2B5EF4-FFF2-40B4-BE49-F238E27FC236}">
                <a16:creationId xmlns:a16="http://schemas.microsoft.com/office/drawing/2014/main" id="{18383F03-0557-4769-8BAA-ECD58ACE6BC4}"/>
              </a:ext>
            </a:extLst>
          </p:cNvPr>
          <p:cNvSpPr txBox="1"/>
          <p:nvPr/>
        </p:nvSpPr>
        <p:spPr>
          <a:xfrm>
            <a:off x="467544" y="2488910"/>
            <a:ext cx="3289841" cy="182377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Kesimpulan dan </a:t>
            </a:r>
            <a:r>
              <a:rPr lang="en-US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Penjelasan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kami</a:t>
            </a:r>
            <a:endParaRPr lang="en-ID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E47D76-307C-4183-9E08-17E65E0D3928}"/>
              </a:ext>
            </a:extLst>
          </p:cNvPr>
          <p:cNvGrpSpPr/>
          <p:nvPr/>
        </p:nvGrpSpPr>
        <p:grpSpPr>
          <a:xfrm>
            <a:off x="2987824" y="487490"/>
            <a:ext cx="5793544" cy="1438227"/>
            <a:chOff x="2987824" y="487490"/>
            <a:chExt cx="5793544" cy="1438227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CCCED6D8-9C59-4C00-93BF-4E5A3EA45D2F}"/>
                </a:ext>
              </a:extLst>
            </p:cNvPr>
            <p:cNvSpPr/>
            <p:nvPr/>
          </p:nvSpPr>
          <p:spPr>
            <a:xfrm>
              <a:off x="2987824" y="487490"/>
              <a:ext cx="4198422" cy="1438227"/>
            </a:xfrm>
            <a:prstGeom prst="wedgeRoundRectCallout">
              <a:avLst>
                <a:gd name="adj1" fmla="val -39718"/>
                <a:gd name="adj2" fmla="val 87983"/>
                <a:gd name="adj3" fmla="val 16667"/>
              </a:avLst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Sekarang</a:t>
              </a:r>
              <a:r>
                <a:rPr lang="en-US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mari</a:t>
              </a:r>
              <a:r>
                <a:rPr lang="en-US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kita</a:t>
              </a:r>
              <a:r>
                <a:rPr lang="en-US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periksa</a:t>
              </a:r>
              <a:r>
                <a:rPr lang="en-US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apakah</a:t>
              </a:r>
              <a:r>
                <a:rPr lang="en-US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tugas</a:t>
              </a:r>
              <a:r>
                <a:rPr lang="en-US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menganalisis</a:t>
              </a:r>
              <a:r>
                <a:rPr lang="en-US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dan </a:t>
              </a:r>
              <a:r>
                <a:rPr lang="en-US" sz="24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mensintesa</a:t>
              </a:r>
              <a:r>
                <a:rPr lang="en-US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tergolong</a:t>
              </a:r>
              <a:r>
                <a:rPr lang="en-US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pada LOT </a:t>
              </a:r>
              <a:r>
                <a:rPr lang="en-US" sz="24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atau</a:t>
              </a:r>
              <a:r>
                <a:rPr lang="en-US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HOT.</a:t>
              </a:r>
              <a:endParaRPr lang="en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 descr="Hasil gambar untuk pasti bisa">
              <a:extLst>
                <a:ext uri="{FF2B5EF4-FFF2-40B4-BE49-F238E27FC236}">
                  <a16:creationId xmlns:a16="http://schemas.microsoft.com/office/drawing/2014/main" id="{2F36A769-FE46-45FA-BA60-3A6E05620749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8808" y="490251"/>
              <a:ext cx="1432560" cy="14354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FE077D41-4FB9-4B5E-9873-66CA8C662F4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1"/>
          <a:stretch/>
        </p:blipFill>
        <p:spPr bwMode="auto">
          <a:xfrm>
            <a:off x="4436516" y="2080428"/>
            <a:ext cx="1736626" cy="1527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Hasil gambar untuk self efficacy">
            <a:extLst>
              <a:ext uri="{FF2B5EF4-FFF2-40B4-BE49-F238E27FC236}">
                <a16:creationId xmlns:a16="http://schemas.microsoft.com/office/drawing/2014/main" id="{1BA1DBAE-B216-4D58-80CA-C2AB5CBE346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789" y="2080427"/>
            <a:ext cx="1583876" cy="15271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509558E-8761-463A-AB34-6A3F67F136F9}"/>
              </a:ext>
            </a:extLst>
          </p:cNvPr>
          <p:cNvGrpSpPr/>
          <p:nvPr/>
        </p:nvGrpSpPr>
        <p:grpSpPr>
          <a:xfrm>
            <a:off x="692275" y="3762266"/>
            <a:ext cx="7984181" cy="2899557"/>
            <a:chOff x="692275" y="3762266"/>
            <a:chExt cx="7984181" cy="2899557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05EA8C7D-7806-41B1-85BD-AF234E971EE4}"/>
                </a:ext>
              </a:extLst>
            </p:cNvPr>
            <p:cNvSpPr/>
            <p:nvPr/>
          </p:nvSpPr>
          <p:spPr>
            <a:xfrm>
              <a:off x="4026326" y="3762266"/>
              <a:ext cx="4650130" cy="2810898"/>
            </a:xfrm>
            <a:prstGeom prst="wedgeRoundRectCallout">
              <a:avLst>
                <a:gd name="adj1" fmla="val -59329"/>
                <a:gd name="adj2" fmla="val 20032"/>
                <a:gd name="adj3" fmla="val 16667"/>
              </a:avLst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Sekarang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mari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kita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susun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soal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latihan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yang lain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tentang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menganalisis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dan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mensintesa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kemudian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kita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selesaikan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dan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kita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periksa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apakah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soal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yang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kita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susun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tergolong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LOT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atau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HOT.</a:t>
              </a:r>
              <a:endParaRPr lang="en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180E9F0-B3B3-4FAA-9929-AD1953E87778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275" y="4478938"/>
              <a:ext cx="2814377" cy="2182885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859A5DA-6111-4FD0-8F1E-1A1DAFB3561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32" y="306025"/>
            <a:ext cx="2608228" cy="205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D1FEA8-C16A-400F-BFDA-1F53AE204CA8}"/>
              </a:ext>
            </a:extLst>
          </p:cNvPr>
          <p:cNvGrpSpPr/>
          <p:nvPr/>
        </p:nvGrpSpPr>
        <p:grpSpPr>
          <a:xfrm>
            <a:off x="739194" y="289937"/>
            <a:ext cx="7949127" cy="2143389"/>
            <a:chOff x="739194" y="289937"/>
            <a:chExt cx="7949127" cy="2143389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22BE474F-51DD-4663-9696-33994FA1892B}"/>
                </a:ext>
              </a:extLst>
            </p:cNvPr>
            <p:cNvSpPr/>
            <p:nvPr/>
          </p:nvSpPr>
          <p:spPr>
            <a:xfrm>
              <a:off x="4572000" y="289937"/>
              <a:ext cx="4116321" cy="2143389"/>
            </a:xfrm>
            <a:prstGeom prst="wedgeRoundRectCallout">
              <a:avLst>
                <a:gd name="adj1" fmla="val -61935"/>
                <a:gd name="adj2" fmla="val 51349"/>
                <a:gd name="adj3" fmla="val 16667"/>
              </a:avLst>
            </a:prstGeom>
            <a:gradFill flip="none" rotWithShape="1">
              <a:gsLst>
                <a:gs pos="0">
                  <a:srgbClr val="FF9900">
                    <a:tint val="66000"/>
                    <a:satMod val="160000"/>
                  </a:srgbClr>
                </a:gs>
                <a:gs pos="50000">
                  <a:srgbClr val="FF9900">
                    <a:tint val="44500"/>
                    <a:satMod val="160000"/>
                  </a:srgbClr>
                </a:gs>
                <a:gs pos="100000">
                  <a:srgbClr val="FF99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2000" dirty="0">
                <a:solidFill>
                  <a:srgbClr val="9933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buClr>
                  <a:srgbClr val="993300"/>
                </a:buClr>
                <a:buSzPts val="1100"/>
                <a:buFont typeface="+mj-lt"/>
                <a:buAutoNum type="arabicPeriod"/>
              </a:pPr>
              <a:endParaRPr lang="en-US" sz="2400" kern="100" dirty="0">
                <a:solidFill>
                  <a:srgbClr val="9933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342900" lvl="0" indent="-342900" algn="just">
                <a:buClr>
                  <a:srgbClr val="993300"/>
                </a:buClr>
                <a:buSzPts val="1100"/>
                <a:buFont typeface="+mj-lt"/>
                <a:buAutoNum type="arabicPeriod"/>
              </a:pPr>
              <a:endParaRPr lang="en-US" sz="2400" kern="100" dirty="0">
                <a:solidFill>
                  <a:srgbClr val="99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</a:pPr>
              <a:endParaRPr lang="en-US" altLang="en-US" sz="2400" kern="1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</a:pPr>
              <a:r>
                <a:rPr lang="en-US" altLang="en-US" sz="2400" kern="100" dirty="0" err="1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altLang="en-US" sz="2400" kern="100" dirty="0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kern="100" dirty="0" err="1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</a:t>
              </a:r>
              <a:r>
                <a:rPr lang="en-US" altLang="en-US" sz="2400" kern="100" dirty="0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kern="100" dirty="0" err="1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altLang="en-US" sz="2400" kern="100" dirty="0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kern="100" dirty="0" err="1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dari</a:t>
              </a:r>
              <a:r>
                <a:rPr lang="en-US" altLang="en-US" sz="2400" kern="100" dirty="0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kern="100" dirty="0" err="1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kelom-pok</a:t>
              </a:r>
              <a:r>
                <a:rPr lang="en-US" altLang="en-US" sz="2400" kern="100" dirty="0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kami. </a:t>
              </a:r>
              <a:r>
                <a:rPr lang="en-US" sz="2400" dirty="0">
                  <a:solidFill>
                    <a:srgbClr val="9933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2400" dirty="0" err="1">
                  <a:solidFill>
                    <a:srgbClr val="9933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Siapa</a:t>
              </a:r>
              <a:r>
                <a:rPr lang="en-US" sz="2400" dirty="0">
                  <a:solidFill>
                    <a:srgbClr val="9933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yang </a:t>
              </a:r>
              <a:r>
                <a:rPr lang="en-US" sz="2400" dirty="0" err="1">
                  <a:solidFill>
                    <a:srgbClr val="9933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mau</a:t>
              </a:r>
              <a:r>
                <a:rPr lang="en-US" sz="2400" dirty="0">
                  <a:solidFill>
                    <a:srgbClr val="9933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9933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mencoba</a:t>
              </a:r>
              <a:r>
                <a:rPr lang="en-US" sz="2400" dirty="0">
                  <a:solidFill>
                    <a:srgbClr val="9933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9933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menyelesaikan</a:t>
              </a:r>
              <a:r>
                <a:rPr lang="en-US" sz="2400" dirty="0">
                  <a:solidFill>
                    <a:srgbClr val="9933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marL="457200" indent="-457200">
                <a:spcBef>
                  <a:spcPct val="0"/>
                </a:spcBef>
                <a:buFontTx/>
                <a:buAutoNum type="arabicPeriod"/>
              </a:pPr>
              <a:endParaRPr lang="en-US" sz="2400" dirty="0">
                <a:solidFill>
                  <a:srgbClr val="99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spcBef>
                  <a:spcPct val="0"/>
                </a:spcBef>
                <a:buFontTx/>
                <a:buAutoNum type="arabicPeriod"/>
              </a:pPr>
              <a:endParaRPr lang="en-US" sz="2400" dirty="0">
                <a:solidFill>
                  <a:srgbClr val="9933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spcBef>
                  <a:spcPct val="0"/>
                </a:spcBef>
                <a:buFontTx/>
                <a:buAutoNum type="arabicPeriod"/>
              </a:pPr>
              <a:endParaRPr lang="en-US" sz="2400" dirty="0">
                <a:solidFill>
                  <a:srgbClr val="99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spcBef>
                  <a:spcPct val="0"/>
                </a:spcBef>
                <a:buFontTx/>
                <a:buAutoNum type="arabicPeriod"/>
              </a:pPr>
              <a:endParaRPr lang="en-ID" sz="2400" dirty="0">
                <a:solidFill>
                  <a:srgbClr val="9933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9933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9933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9933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d-ID" sz="1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3F12F1E-BB66-456C-8702-144449BAC10A}"/>
                </a:ext>
              </a:extLst>
            </p:cNvPr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94" y="289937"/>
              <a:ext cx="1715744" cy="159219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9989CF6-C9CB-4E26-9116-549CF5340DF8}"/>
              </a:ext>
            </a:extLst>
          </p:cNvPr>
          <p:cNvGrpSpPr/>
          <p:nvPr/>
        </p:nvGrpSpPr>
        <p:grpSpPr>
          <a:xfrm>
            <a:off x="337640" y="617617"/>
            <a:ext cx="8434658" cy="3861218"/>
            <a:chOff x="337640" y="617617"/>
            <a:chExt cx="8434658" cy="3861218"/>
          </a:xfrm>
        </p:grpSpPr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id="{6C97769F-7E33-4EC9-8682-7EFD69303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3535" y="3786189"/>
              <a:ext cx="4286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d-ID" altLang="en-US" sz="2400" b="1" dirty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283B145E-7E27-4424-BCFE-55824BD5B477}"/>
                </a:ext>
              </a:extLst>
            </p:cNvPr>
            <p:cNvSpPr/>
            <p:nvPr/>
          </p:nvSpPr>
          <p:spPr>
            <a:xfrm>
              <a:off x="2789137" y="2571233"/>
              <a:ext cx="4116321" cy="1853442"/>
            </a:xfrm>
            <a:prstGeom prst="wedgeRoundRectCallout">
              <a:avLst>
                <a:gd name="adj1" fmla="val -60421"/>
                <a:gd name="adj2" fmla="val 53596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 </a:t>
              </a:r>
              <a:r>
                <a:rPr lang="en-US" sz="24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akan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mencoba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menyelesaikan-nya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jawabnya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5936781-2F60-4E9D-9133-B23348C05EF5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40" y="1853324"/>
              <a:ext cx="2417435" cy="183793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B5AAE01-A4CD-4119-B859-4F733AA8C03A}"/>
                </a:ext>
              </a:extLst>
            </p:cNvPr>
            <p:cNvSpPr txBox="1"/>
            <p:nvPr/>
          </p:nvSpPr>
          <p:spPr>
            <a:xfrm>
              <a:off x="371702" y="3555505"/>
              <a:ext cx="26087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aktif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menyajikan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tugas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fepan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kelas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EC3B679-3631-4B3B-8663-649AB5F4C5BC}"/>
                </a:ext>
              </a:extLst>
            </p:cNvPr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05883" y="617617"/>
              <a:ext cx="1565980" cy="1437463"/>
            </a:xfrm>
            <a:prstGeom prst="rect">
              <a:avLst/>
            </a:prstGeom>
            <a:ln>
              <a:solidFill>
                <a:srgbClr val="993300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A06435E-BAE9-4ECE-850B-D516BFBBB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76" y="2681759"/>
              <a:ext cx="1719322" cy="1623800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387F298-B25D-4E18-8008-F8B8FFEB7313}"/>
              </a:ext>
            </a:extLst>
          </p:cNvPr>
          <p:cNvGrpSpPr/>
          <p:nvPr/>
        </p:nvGrpSpPr>
        <p:grpSpPr>
          <a:xfrm>
            <a:off x="679734" y="4562582"/>
            <a:ext cx="8238635" cy="2052233"/>
            <a:chOff x="679734" y="4562582"/>
            <a:chExt cx="8238635" cy="2052233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610E0FC8-E5A2-48F4-B357-109C2E168C23}"/>
                </a:ext>
              </a:extLst>
            </p:cNvPr>
            <p:cNvSpPr/>
            <p:nvPr/>
          </p:nvSpPr>
          <p:spPr>
            <a:xfrm>
              <a:off x="679734" y="4562582"/>
              <a:ext cx="5899195" cy="2052233"/>
            </a:xfrm>
            <a:prstGeom prst="wedgeRoundRectCallout">
              <a:avLst>
                <a:gd name="adj1" fmla="val 57118"/>
                <a:gd name="adj2" fmla="val 40808"/>
                <a:gd name="adj3" fmla="val 16667"/>
              </a:avLst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Sekarang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kita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lanjutkan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pembahasan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kita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dengan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tugas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elaksanakan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perhi-tungan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berdasarkan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aturan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penalaran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proporsional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latihan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penyajian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tugas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penalaran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kombinatorial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dan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probabilitas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ID" sz="2400" dirty="0">
                <a:solidFill>
                  <a:srgbClr val="0066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B5113B9-57E2-4377-B8C9-04621E31FF50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5458" y="4636670"/>
              <a:ext cx="2012911" cy="1904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984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468AFC-B788-45DF-8756-478349285116}"/>
              </a:ext>
            </a:extLst>
          </p:cNvPr>
          <p:cNvGrpSpPr/>
          <p:nvPr/>
        </p:nvGrpSpPr>
        <p:grpSpPr>
          <a:xfrm>
            <a:off x="299890" y="335703"/>
            <a:ext cx="8143466" cy="2355805"/>
            <a:chOff x="299890" y="335703"/>
            <a:chExt cx="8143466" cy="2355805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CCCED6D8-9C59-4C00-93BF-4E5A3EA45D2F}"/>
                </a:ext>
              </a:extLst>
            </p:cNvPr>
            <p:cNvSpPr/>
            <p:nvPr/>
          </p:nvSpPr>
          <p:spPr>
            <a:xfrm>
              <a:off x="2825080" y="464044"/>
              <a:ext cx="5618276" cy="2052233"/>
            </a:xfrm>
            <a:prstGeom prst="wedgeRoundRectCallout">
              <a:avLst>
                <a:gd name="adj1" fmla="val 37994"/>
                <a:gd name="adj2" fmla="val 66847"/>
                <a:gd name="adj3" fmla="val 16667"/>
              </a:avLst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Sekarang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kita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lanjutkan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pembahasan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kita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dengan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tugas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elaksanakan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perhitungan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berdasarkan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aturan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penalaran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proporsional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latihan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penyajian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tugas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penalaran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kombinatorial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dan </a:t>
              </a:r>
              <a:r>
                <a:rPr lang="en-US" sz="24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probabilitas</a:t>
              </a:r>
              <a:r>
                <a:rPr lang="en-US" sz="24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ID" sz="2400" dirty="0">
                <a:solidFill>
                  <a:srgbClr val="0066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8062F6E-0ED6-46E3-B3D5-EA576859FFF2}"/>
                </a:ext>
              </a:extLst>
            </p:cNvPr>
            <p:cNvGrpSpPr/>
            <p:nvPr/>
          </p:nvGrpSpPr>
          <p:grpSpPr>
            <a:xfrm>
              <a:off x="299890" y="335703"/>
              <a:ext cx="2520280" cy="2355805"/>
              <a:chOff x="467544" y="189513"/>
              <a:chExt cx="2520280" cy="235580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5353FA6-7543-4842-A606-0F9558856C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4" y="189513"/>
                <a:ext cx="2357718" cy="1736204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6F893E7-7F23-4234-8402-D7CDDB6BD6E8}"/>
                  </a:ext>
                </a:extLst>
              </p:cNvPr>
              <p:cNvSpPr txBox="1"/>
              <p:nvPr/>
            </p:nvSpPr>
            <p:spPr>
              <a:xfrm>
                <a:off x="467544" y="1898987"/>
                <a:ext cx="25202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Sidang</a:t>
                </a:r>
                <a:r>
                  <a:rPr lang="en-US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Yudisium</a:t>
                </a:r>
                <a:r>
                  <a:rPr lang="en-US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Pascasarjana</a:t>
                </a:r>
                <a:r>
                  <a:rPr lang="en-US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2019</a:t>
                </a:r>
                <a:endParaRPr lang="en-ID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EADC041-6373-4E43-993E-61A94F10A71B}"/>
              </a:ext>
            </a:extLst>
          </p:cNvPr>
          <p:cNvGrpSpPr/>
          <p:nvPr/>
        </p:nvGrpSpPr>
        <p:grpSpPr>
          <a:xfrm>
            <a:off x="325513" y="2804142"/>
            <a:ext cx="8117843" cy="3838185"/>
            <a:chOff x="325513" y="2804142"/>
            <a:chExt cx="8117843" cy="3838185"/>
          </a:xfrm>
        </p:grpSpPr>
        <p:pic>
          <p:nvPicPr>
            <p:cNvPr id="13" name="Picture 12" descr="Hasil gambar untuk gambar kartun belajar trigonometri">
              <a:extLst>
                <a:ext uri="{FF2B5EF4-FFF2-40B4-BE49-F238E27FC236}">
                  <a16:creationId xmlns:a16="http://schemas.microsoft.com/office/drawing/2014/main" id="{4C22C012-7984-41D7-8C1C-FAA8C06DD151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6730" y="2964751"/>
              <a:ext cx="1736626" cy="1731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05EA8C7D-7806-41B1-85BD-AF234E971EE4}"/>
                </a:ext>
              </a:extLst>
            </p:cNvPr>
            <p:cNvSpPr/>
            <p:nvPr/>
          </p:nvSpPr>
          <p:spPr>
            <a:xfrm>
              <a:off x="325513" y="2804142"/>
              <a:ext cx="4571340" cy="2052233"/>
            </a:xfrm>
            <a:prstGeom prst="wedgeRoundRectCallout">
              <a:avLst>
                <a:gd name="adj1" fmla="val 61531"/>
                <a:gd name="adj2" fmla="val 54473"/>
                <a:gd name="adj3" fmla="val 16667"/>
              </a:avLst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Muncul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pertanyaan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: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S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eperti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apa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contoh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soal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melaksanakan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perhitungan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berdasarkan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aturan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?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Apa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bedanya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dengan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menyele-saikan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soal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matematika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biasa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? 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  <a:p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56E48C2-658B-46B5-9F33-C5A7FCBF0F80}"/>
                </a:ext>
              </a:extLst>
            </p:cNvPr>
            <p:cNvPicPr/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17773" y="2809495"/>
              <a:ext cx="1565980" cy="1437463"/>
            </a:xfrm>
            <a:prstGeom prst="rect">
              <a:avLst/>
            </a:prstGeom>
            <a:ln>
              <a:solidFill>
                <a:srgbClr val="993300"/>
              </a:solidFill>
            </a:ln>
          </p:spPr>
        </p:pic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B1F88A52-2ED0-43C5-8E0C-FDB3EA88CBA8}"/>
                </a:ext>
              </a:extLst>
            </p:cNvPr>
            <p:cNvSpPr/>
            <p:nvPr/>
          </p:nvSpPr>
          <p:spPr>
            <a:xfrm>
              <a:off x="668215" y="5179015"/>
              <a:ext cx="7775141" cy="1463312"/>
            </a:xfrm>
            <a:prstGeom prst="wedgeRoundRectCallout">
              <a:avLst>
                <a:gd name="adj1" fmla="val 35044"/>
                <a:gd name="adj2" fmla="val -82456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Mari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kita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cermati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perhitungan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bawah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ini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Kemudian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kita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periksa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apakah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perhitungan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tersebut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tergolong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pada LOT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atau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HOT dan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jelaskan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alasannya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ID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ID" dirty="0"/>
            </a:p>
          </p:txBody>
        </p:sp>
      </p:grpSp>
    </p:spTree>
    <p:extLst>
      <p:ext uri="{BB962C8B-B14F-4D97-AF65-F5344CB8AC3E}">
        <p14:creationId xmlns:p14="http://schemas.microsoft.com/office/powerpoint/2010/main" val="153307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22BE474F-51DD-4663-9696-33994FA1892B}"/>
                  </a:ext>
                </a:extLst>
              </p:cNvPr>
              <p:cNvSpPr/>
              <p:nvPr/>
            </p:nvSpPr>
            <p:spPr>
              <a:xfrm>
                <a:off x="3086124" y="509735"/>
                <a:ext cx="5483445" cy="2143389"/>
              </a:xfrm>
              <a:prstGeom prst="wedgeRoundRectCallout">
                <a:avLst>
                  <a:gd name="adj1" fmla="val 33845"/>
                  <a:gd name="adj2" fmla="val 67970"/>
                  <a:gd name="adj3" fmla="val 16667"/>
                </a:avLst>
              </a:prstGeom>
              <a:gradFill flip="none" rotWithShape="1">
                <a:gsLst>
                  <a:gs pos="0">
                    <a:srgbClr val="FF9900">
                      <a:tint val="66000"/>
                      <a:satMod val="160000"/>
                    </a:srgbClr>
                  </a:gs>
                  <a:gs pos="50000">
                    <a:srgbClr val="FF9900">
                      <a:tint val="44500"/>
                      <a:satMod val="160000"/>
                    </a:srgbClr>
                  </a:gs>
                  <a:gs pos="100000">
                    <a:srgbClr val="FF99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99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2000" dirty="0">
                  <a:solidFill>
                    <a:srgbClr val="9933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buClr>
                    <a:srgbClr val="993300"/>
                  </a:buClr>
                  <a:buSzPts val="1100"/>
                  <a:buFont typeface="+mj-lt"/>
                  <a:buAutoNum type="arabicPeriod"/>
                </a:pPr>
                <a:endParaRPr lang="en-US" sz="2400" kern="100" dirty="0">
                  <a:solidFill>
                    <a:srgbClr val="9933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42900" lvl="0" indent="-342900" algn="just">
                  <a:buClr>
                    <a:srgbClr val="993300"/>
                  </a:buClr>
                  <a:buSzPts val="1100"/>
                  <a:buFont typeface="+mj-lt"/>
                  <a:buAutoNum type="arabicPeriod"/>
                </a:pPr>
                <a:endParaRPr lang="en-US" sz="2400" kern="100" dirty="0">
                  <a:solidFill>
                    <a:srgbClr val="9933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sz="2400" kern="100" dirty="0">
                  <a:solidFill>
                    <a:srgbClr val="9933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kern="100" dirty="0">
                    <a:solidFill>
                      <a:srgbClr val="9933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id-ID" altLang="en-US" sz="2200" dirty="0">
                    <a:solidFill>
                      <a:srgbClr val="993300"/>
                    </a:solidFill>
                    <a:latin typeface="Arial" panose="020B0604020202020204" pitchFamily="34" charset="0"/>
                  </a:rPr>
                  <a:t>Diketahui:  </a:t>
                </a:r>
                <a:r>
                  <a:rPr lang="en-US" altLang="en-US" sz="2200" dirty="0" err="1">
                    <a:solidFill>
                      <a:srgbClr val="993300"/>
                    </a:solidFill>
                    <a:latin typeface="Arial" panose="020B0604020202020204" pitchFamily="34" charset="0"/>
                  </a:rPr>
                  <a:t>segitiga</a:t>
                </a:r>
                <a:r>
                  <a:rPr lang="en-US" altLang="en-US" sz="2200" dirty="0">
                    <a:solidFill>
                      <a:srgbClr val="993300"/>
                    </a:solidFill>
                    <a:latin typeface="Arial" panose="020B0604020202020204" pitchFamily="34" charset="0"/>
                  </a:rPr>
                  <a:t> ABC siku-siku di B,  AB = 6,</a:t>
                </a:r>
                <a:r>
                  <a:rPr lang="id-ID" altLang="en-US" sz="2200" dirty="0">
                    <a:solidFill>
                      <a:srgbClr val="9933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2200" dirty="0">
                    <a:solidFill>
                      <a:srgbClr val="993300"/>
                    </a:solidFill>
                    <a:latin typeface="Arial" panose="020B0604020202020204" pitchFamily="34" charset="0"/>
                  </a:rPr>
                  <a:t> AC = 10, dan AD </a:t>
                </a:r>
                <a:r>
                  <a:rPr lang="en-US" altLang="en-US" sz="2200" dirty="0" err="1">
                    <a:solidFill>
                      <a:srgbClr val="993300"/>
                    </a:solidFill>
                    <a:latin typeface="Arial" panose="020B0604020202020204" pitchFamily="34" charset="0"/>
                  </a:rPr>
                  <a:t>adalah</a:t>
                </a:r>
                <a:r>
                  <a:rPr lang="en-US" altLang="en-US" sz="2200" dirty="0">
                    <a:solidFill>
                      <a:srgbClr val="993300"/>
                    </a:solidFill>
                    <a:latin typeface="Arial" panose="020B0604020202020204" pitchFamily="34" charset="0"/>
                  </a:rPr>
                  <a:t> garis  </a:t>
                </a:r>
                <a:r>
                  <a:rPr lang="en-US" altLang="en-US" sz="2200" dirty="0" err="1">
                    <a:solidFill>
                      <a:srgbClr val="993300"/>
                    </a:solidFill>
                    <a:latin typeface="Arial" panose="020B0604020202020204" pitchFamily="34" charset="0"/>
                  </a:rPr>
                  <a:t>bagi</a:t>
                </a:r>
                <a:r>
                  <a:rPr lang="en-US" altLang="en-US" sz="2200" dirty="0">
                    <a:solidFill>
                      <a:srgbClr val="993300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200" i="1" smtClean="0">
                        <a:solidFill>
                          <a:srgbClr val="99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en-US" sz="2200" b="0" i="0" smtClean="0">
                        <a:solidFill>
                          <a:srgbClr val="99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BAC</m:t>
                    </m:r>
                    <m:r>
                      <a:rPr lang="en-US" altLang="en-US" sz="2200" b="0" i="0" smtClean="0">
                        <a:solidFill>
                          <a:srgbClr val="99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id-ID" altLang="en-US" sz="2200" dirty="0">
                  <a:solidFill>
                    <a:srgbClr val="993300"/>
                  </a:solidFill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d-ID" altLang="en-US" sz="2200" dirty="0">
                    <a:solidFill>
                      <a:srgbClr val="993300"/>
                    </a:solidFill>
                    <a:latin typeface="Arial" panose="020B0604020202020204" pitchFamily="34" charset="0"/>
                  </a:rPr>
                  <a:t>Ditanyakan: a) Gambar situasi di atas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d-ID" altLang="en-US" sz="2200" dirty="0">
                    <a:solidFill>
                      <a:srgbClr val="993300"/>
                    </a:solidFill>
                    <a:latin typeface="Arial" panose="020B0604020202020204" pitchFamily="34" charset="0"/>
                  </a:rPr>
                  <a:t>                     b) Hitung panjang AD</a:t>
                </a:r>
                <a:endParaRPr lang="en-ID" sz="2200" kern="100" dirty="0">
                  <a:solidFill>
                    <a:srgbClr val="9933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99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ID" sz="2400" dirty="0">
                  <a:solidFill>
                    <a:srgbClr val="9933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dirty="0">
                    <a:solidFill>
                      <a:srgbClr val="99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ID" sz="1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dirty="0">
                    <a:solidFill>
                      <a:srgbClr val="99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ID" sz="1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dirty="0">
                    <a:solidFill>
                      <a:srgbClr val="9933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ID" sz="1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id-ID" sz="1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ID" sz="1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22BE474F-51DD-4663-9696-33994FA189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24" y="509735"/>
                <a:ext cx="5483445" cy="2143389"/>
              </a:xfrm>
              <a:prstGeom prst="wedgeRoundRectCallout">
                <a:avLst>
                  <a:gd name="adj1" fmla="val 33845"/>
                  <a:gd name="adj2" fmla="val 67970"/>
                  <a:gd name="adj3" fmla="val 16667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93300"/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514DDEBB-3E86-4B0A-AB6B-B17D46603634}"/>
              </a:ext>
            </a:extLst>
          </p:cNvPr>
          <p:cNvGrpSpPr/>
          <p:nvPr/>
        </p:nvGrpSpPr>
        <p:grpSpPr>
          <a:xfrm>
            <a:off x="330866" y="513788"/>
            <a:ext cx="2755257" cy="3135324"/>
            <a:chOff x="-127793" y="188667"/>
            <a:chExt cx="5171472" cy="2519984"/>
          </a:xfrm>
        </p:grpSpPr>
        <p:pic>
          <p:nvPicPr>
            <p:cNvPr id="18" name="Picture 2" descr="Keterangan foto tidak tersedia.">
              <a:extLst>
                <a:ext uri="{FF2B5EF4-FFF2-40B4-BE49-F238E27FC236}">
                  <a16:creationId xmlns:a16="http://schemas.microsoft.com/office/drawing/2014/main" id="{48D5B6E9-47E5-4792-8DC8-F52BEDF94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793" y="188667"/>
              <a:ext cx="4896546" cy="251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33FF31-E90F-49A3-9A17-B9487D4C074A}"/>
                </a:ext>
              </a:extLst>
            </p:cNvPr>
            <p:cNvSpPr txBox="1"/>
            <p:nvPr/>
          </p:nvSpPr>
          <p:spPr>
            <a:xfrm>
              <a:off x="886688" y="343294"/>
              <a:ext cx="4057529" cy="1082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006600"/>
                  </a:solidFill>
                  <a:latin typeface="Algerian" panose="04020705040A02060702" pitchFamily="82" charset="0"/>
                </a:rPr>
                <a:t>RELIABLE &amp; FRIENDLY INSTITUTE</a:t>
              </a:r>
            </a:p>
            <a:p>
              <a:pPr algn="ctr"/>
              <a:br>
                <a:rPr lang="en-ID" b="1" dirty="0">
                  <a:solidFill>
                    <a:srgbClr val="0033CC"/>
                  </a:solidFill>
                  <a:latin typeface="-apple-system"/>
                </a:rPr>
              </a:br>
              <a:endParaRPr lang="en-US" b="1" i="1" dirty="0">
                <a:solidFill>
                  <a:srgbClr val="FF0000"/>
                </a:solidFill>
                <a:latin typeface="Algerian" panose="04020705040A02060702" pitchFamily="8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C6F305-68FB-4568-A78B-644A06A53724}"/>
                </a:ext>
              </a:extLst>
            </p:cNvPr>
            <p:cNvSpPr txBox="1"/>
            <p:nvPr/>
          </p:nvSpPr>
          <p:spPr>
            <a:xfrm>
              <a:off x="70333" y="2031174"/>
              <a:ext cx="4973346" cy="554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b="1" dirty="0">
                  <a:solidFill>
                    <a:srgbClr val="FFFF00"/>
                  </a:solidFill>
                  <a:latin typeface="-apple-system"/>
                </a:rPr>
                <a:t>The Leader of Learning Innovation Entering World Class University</a:t>
              </a:r>
              <a:endParaRPr lang="en-ID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FDBDAC-5907-4698-931C-BBAABF93B068}"/>
              </a:ext>
            </a:extLst>
          </p:cNvPr>
          <p:cNvGrpSpPr/>
          <p:nvPr/>
        </p:nvGrpSpPr>
        <p:grpSpPr>
          <a:xfrm>
            <a:off x="306980" y="3167166"/>
            <a:ext cx="8400596" cy="3330212"/>
            <a:chOff x="306980" y="3167166"/>
            <a:chExt cx="8400596" cy="3330212"/>
          </a:xfrm>
        </p:grpSpPr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id="{6C97769F-7E33-4EC9-8682-7EFD69303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813" y="3802237"/>
              <a:ext cx="4286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d-ID" altLang="en-US" sz="2400" b="1" dirty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283B145E-7E27-4424-BCFE-55824BD5B477}"/>
                </a:ext>
              </a:extLst>
            </p:cNvPr>
            <p:cNvSpPr/>
            <p:nvPr/>
          </p:nvSpPr>
          <p:spPr>
            <a:xfrm>
              <a:off x="3045206" y="3167166"/>
              <a:ext cx="5662370" cy="3330212"/>
            </a:xfrm>
            <a:prstGeom prst="wedgeRoundRectCallout">
              <a:avLst>
                <a:gd name="adj1" fmla="val -55740"/>
                <a:gd name="adj2" fmla="val 40113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Penyelesaian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tersebut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tidak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sederhana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Jadi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tergolong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HOT.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dalam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tiap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langkah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perhitungannya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sadar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menyertakan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rumus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digunakan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maka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dikatakan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memiliki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pemahaman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bermakna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200" i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meaningful understanding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atas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tergolong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pada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melaksanakan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berdasarkan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aturan</a:t>
              </a: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5936781-2F60-4E9D-9133-B23348C05EF5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835" y="3684093"/>
              <a:ext cx="2642844" cy="183793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B5AAE01-A4CD-4119-B859-4F733AA8C03A}"/>
                </a:ext>
              </a:extLst>
            </p:cNvPr>
            <p:cNvSpPr txBox="1"/>
            <p:nvPr/>
          </p:nvSpPr>
          <p:spPr>
            <a:xfrm>
              <a:off x="306980" y="5574047"/>
              <a:ext cx="26087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aktif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menyajikan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tugas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kelas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0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B70A502-8394-40EB-AC3E-E02AEC3D756E}"/>
              </a:ext>
            </a:extLst>
          </p:cNvPr>
          <p:cNvGrpSpPr/>
          <p:nvPr/>
        </p:nvGrpSpPr>
        <p:grpSpPr>
          <a:xfrm>
            <a:off x="323811" y="341280"/>
            <a:ext cx="2872693" cy="2534239"/>
            <a:chOff x="294513" y="237360"/>
            <a:chExt cx="3622238" cy="3534990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739C6DC0-CEFE-4D19-BB8F-DD88D90D7D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90" y="237360"/>
              <a:ext cx="3088286" cy="2265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093068-533D-4AD8-BB78-0C07712AC1A1}"/>
                </a:ext>
              </a:extLst>
            </p:cNvPr>
            <p:cNvSpPr txBox="1"/>
            <p:nvPr/>
          </p:nvSpPr>
          <p:spPr>
            <a:xfrm>
              <a:off x="294513" y="2098020"/>
              <a:ext cx="3622238" cy="1674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Ucapan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Selamat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pada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Yudisium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terbaik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Pascasarjana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2017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endParaRPr lang="en-ID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6A6F87-48D3-4C3E-A8E0-FA125DFD659C}"/>
              </a:ext>
            </a:extLst>
          </p:cNvPr>
          <p:cNvGrpSpPr/>
          <p:nvPr/>
        </p:nvGrpSpPr>
        <p:grpSpPr>
          <a:xfrm>
            <a:off x="3130778" y="284172"/>
            <a:ext cx="5650523" cy="2857346"/>
            <a:chOff x="3130778" y="284172"/>
            <a:chExt cx="5650523" cy="285734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53D71DD-2CD7-4D54-A009-E8C9CB32C97C}"/>
                </a:ext>
              </a:extLst>
            </p:cNvPr>
            <p:cNvGrpSpPr/>
            <p:nvPr/>
          </p:nvGrpSpPr>
          <p:grpSpPr>
            <a:xfrm>
              <a:off x="3130778" y="284172"/>
              <a:ext cx="5650523" cy="1449235"/>
              <a:chOff x="2369585" y="329301"/>
              <a:chExt cx="6218140" cy="1049685"/>
            </a:xfrm>
          </p:grpSpPr>
          <p:sp>
            <p:nvSpPr>
              <p:cNvPr id="4" name="Double Wave 3">
                <a:extLst>
                  <a:ext uri="{FF2B5EF4-FFF2-40B4-BE49-F238E27FC236}">
                    <a16:creationId xmlns:a16="http://schemas.microsoft.com/office/drawing/2014/main" id="{03E56265-838F-445E-B38B-8B53ABC14D81}"/>
                  </a:ext>
                </a:extLst>
              </p:cNvPr>
              <p:cNvSpPr/>
              <p:nvPr/>
            </p:nvSpPr>
            <p:spPr>
              <a:xfrm>
                <a:off x="2369585" y="329301"/>
                <a:ext cx="5826017" cy="1049685"/>
              </a:xfrm>
              <a:prstGeom prst="doubleWave">
                <a:avLst/>
              </a:prstGeom>
              <a:solidFill>
                <a:srgbClr val="CC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EE94EE-6410-492E-B44B-36A1C53FB4E4}"/>
                  </a:ext>
                </a:extLst>
              </p:cNvPr>
              <p:cNvSpPr txBox="1"/>
              <p:nvPr/>
            </p:nvSpPr>
            <p:spPr>
              <a:xfrm>
                <a:off x="2611061" y="421453"/>
                <a:ext cx="5976664" cy="94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Nah, </a:t>
                </a:r>
                <a:r>
                  <a:rPr lang="en-US" sz="240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coba</a:t>
                </a:r>
                <a:r>
                  <a:rPr lang="en-US" sz="240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susun</a:t>
                </a:r>
                <a:r>
                  <a:rPr lang="en-US" sz="240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soal</a:t>
                </a:r>
                <a:r>
                  <a:rPr lang="en-US" sz="240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melaksanakan</a:t>
                </a:r>
                <a:r>
                  <a:rPr lang="en-US" sz="240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 err="1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Perhitungan</a:t>
                </a:r>
                <a:r>
                  <a:rPr lang="en-US" sz="2400" dirty="0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yang lain dan </a:t>
                </a:r>
                <a:r>
                  <a:rPr lang="en-US" sz="2400" dirty="0" err="1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periksa</a:t>
                </a:r>
                <a:r>
                  <a:rPr lang="en-US" sz="2400" dirty="0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apakah</a:t>
                </a:r>
                <a:r>
                  <a:rPr lang="en-US" sz="2400" dirty="0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tergolong</a:t>
                </a:r>
                <a:r>
                  <a:rPr lang="en-US" sz="2400" dirty="0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HOT </a:t>
                </a:r>
                <a:r>
                  <a:rPr lang="en-US" sz="2400" dirty="0" err="1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US" sz="2400" dirty="0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LOT</a:t>
                </a:r>
                <a:r>
                  <a:rPr lang="en-US" sz="180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ID" sz="1800" dirty="0">
                  <a:solidFill>
                    <a:srgbClr val="660066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E3183C27-642A-430A-B208-2FEC2CA7FEB7}"/>
                </a:ext>
              </a:extLst>
            </p:cNvPr>
            <p:cNvSpPr/>
            <p:nvPr/>
          </p:nvSpPr>
          <p:spPr>
            <a:xfrm>
              <a:off x="3451557" y="1758729"/>
              <a:ext cx="5294195" cy="1382789"/>
            </a:xfrm>
            <a:prstGeom prst="wedgeRoundRectCallout">
              <a:avLst>
                <a:gd name="adj1" fmla="val -58432"/>
                <a:gd name="adj2" fmla="val 38688"/>
                <a:gd name="adj3" fmla="val 16667"/>
              </a:avLst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Senangnya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berlatih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menyusun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soal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dan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menyelesaikannya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Tugas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ini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mendorong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kami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berpikir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kreatif</a:t>
              </a:r>
              <a:endPara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ID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DD2D90-A0E9-4B22-A2B6-49A7C3D2122D}"/>
              </a:ext>
            </a:extLst>
          </p:cNvPr>
          <p:cNvGrpSpPr/>
          <p:nvPr/>
        </p:nvGrpSpPr>
        <p:grpSpPr>
          <a:xfrm>
            <a:off x="543256" y="2989471"/>
            <a:ext cx="8301619" cy="2289100"/>
            <a:chOff x="543256" y="2989471"/>
            <a:chExt cx="8301619" cy="22891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8525023-04FA-4906-ADA6-BFB0BA104F6F}"/>
                </a:ext>
              </a:extLst>
            </p:cNvPr>
            <p:cNvGrpSpPr/>
            <p:nvPr/>
          </p:nvGrpSpPr>
          <p:grpSpPr>
            <a:xfrm>
              <a:off x="543256" y="2989471"/>
              <a:ext cx="8301619" cy="2130918"/>
              <a:chOff x="543256" y="2989471"/>
              <a:chExt cx="8301619" cy="2130918"/>
            </a:xfrm>
          </p:grpSpPr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14F24215-3E5B-4EDE-B2A1-C509161E0CA9}"/>
                  </a:ext>
                </a:extLst>
              </p:cNvPr>
              <p:cNvSpPr/>
              <p:nvPr/>
            </p:nvSpPr>
            <p:spPr>
              <a:xfrm>
                <a:off x="543256" y="2989471"/>
                <a:ext cx="3021711" cy="1200329"/>
              </a:xfrm>
              <a:prstGeom prst="wedgeRoundRectCallout">
                <a:avLst>
                  <a:gd name="adj1" fmla="val 43498"/>
                  <a:gd name="adj2" fmla="val 64279"/>
                  <a:gd name="adj3" fmla="val 16667"/>
                </a:avLst>
              </a:prstGeom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Ini</a:t>
                </a:r>
                <a:r>
                  <a:rPr lang="en-US" sz="24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contoh</a:t>
                </a:r>
                <a:r>
                  <a:rPr lang="en-US" sz="24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soal</a:t>
                </a:r>
                <a:r>
                  <a:rPr lang="en-US" sz="24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dari</a:t>
                </a:r>
                <a:r>
                  <a:rPr lang="en-US" sz="24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kelompok</a:t>
                </a:r>
                <a:r>
                  <a:rPr lang="en-US" sz="24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kami</a:t>
                </a:r>
              </a:p>
              <a:p>
                <a:endParaRPr lang="en-US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ID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D26C515-FA9C-4F16-AAA3-65FFFB7134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8717" y="3501990"/>
                <a:ext cx="1476158" cy="1618399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rgbClr val="FF0000"/>
                </a:solidFill>
              </a:ln>
            </p:spPr>
          </p:pic>
        </p:grpSp>
        <p:sp>
          <p:nvSpPr>
            <p:cNvPr id="2" name="Wave 1">
              <a:extLst>
                <a:ext uri="{FF2B5EF4-FFF2-40B4-BE49-F238E27FC236}">
                  <a16:creationId xmlns:a16="http://schemas.microsoft.com/office/drawing/2014/main" id="{02DAB26C-EC08-445D-8F54-4D594A80753A}"/>
                </a:ext>
              </a:extLst>
            </p:cNvPr>
            <p:cNvSpPr/>
            <p:nvPr/>
          </p:nvSpPr>
          <p:spPr>
            <a:xfrm>
              <a:off x="3731801" y="3159419"/>
              <a:ext cx="3470082" cy="2119152"/>
            </a:xfrm>
            <a:prstGeom prst="wave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penyelesaian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dari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</a:t>
              </a: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B7924D-3569-4148-8174-1116AD8D167C}"/>
              </a:ext>
            </a:extLst>
          </p:cNvPr>
          <p:cNvGrpSpPr/>
          <p:nvPr/>
        </p:nvGrpSpPr>
        <p:grpSpPr>
          <a:xfrm>
            <a:off x="534802" y="4456197"/>
            <a:ext cx="8419193" cy="2286253"/>
            <a:chOff x="534802" y="4456197"/>
            <a:chExt cx="8419193" cy="228625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1BDB607-B371-4F70-B347-4197B64D9E8A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02" y="4456197"/>
              <a:ext cx="2304414" cy="1928687"/>
            </a:xfrm>
            <a:prstGeom prst="rect">
              <a:avLst/>
            </a:prstGeom>
          </p:spPr>
        </p:pic>
        <p:sp>
          <p:nvSpPr>
            <p:cNvPr id="7" name="Wave 6">
              <a:extLst>
                <a:ext uri="{FF2B5EF4-FFF2-40B4-BE49-F238E27FC236}">
                  <a16:creationId xmlns:a16="http://schemas.microsoft.com/office/drawing/2014/main" id="{FDAB2F3B-2E7D-4A13-B634-3F6F3ED77A6C}"/>
                </a:ext>
              </a:extLst>
            </p:cNvPr>
            <p:cNvSpPr/>
            <p:nvPr/>
          </p:nvSpPr>
          <p:spPr>
            <a:xfrm>
              <a:off x="3006050" y="5046859"/>
              <a:ext cx="3946377" cy="1695591"/>
            </a:xfrm>
            <a:prstGeom prst="wave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rgbClr val="99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 err="1">
                  <a:solidFill>
                    <a:srgbClr val="99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Sekarang</a:t>
              </a:r>
              <a:r>
                <a:rPr lang="en-US" sz="2400" dirty="0">
                  <a:solidFill>
                    <a:srgbClr val="99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99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kita</a:t>
              </a:r>
              <a:r>
                <a:rPr lang="en-US" sz="2400" dirty="0">
                  <a:solidFill>
                    <a:srgbClr val="99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99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bahas</a:t>
              </a:r>
              <a:r>
                <a:rPr lang="en-US" sz="2400" dirty="0">
                  <a:solidFill>
                    <a:srgbClr val="99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99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materi</a:t>
              </a:r>
              <a:r>
                <a:rPr lang="en-US" sz="2400" dirty="0">
                  <a:solidFill>
                    <a:srgbClr val="99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99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baru</a:t>
              </a:r>
              <a:r>
                <a:rPr lang="en-US" sz="2400" dirty="0">
                  <a:solidFill>
                    <a:srgbClr val="99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99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yaitu</a:t>
              </a:r>
              <a:r>
                <a:rPr lang="en-US" sz="2400" dirty="0">
                  <a:solidFill>
                    <a:srgbClr val="99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99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Penalaran</a:t>
              </a:r>
              <a:r>
                <a:rPr lang="en-US" sz="2400" dirty="0">
                  <a:solidFill>
                    <a:srgbClr val="99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99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proporsional</a:t>
              </a:r>
              <a:r>
                <a:rPr lang="en-US" sz="2400" dirty="0">
                  <a:solidFill>
                    <a:srgbClr val="99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99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matematis</a:t>
              </a:r>
              <a:endParaRPr lang="en-ID" sz="2400" dirty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99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B9EC422-59F9-41E9-B0CC-486160F2BD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7976" y="5215483"/>
              <a:ext cx="1586019" cy="1358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6356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049995D-0425-4BE1-BD91-EEC0F1773C29}"/>
              </a:ext>
            </a:extLst>
          </p:cNvPr>
          <p:cNvGrpSpPr/>
          <p:nvPr/>
        </p:nvGrpSpPr>
        <p:grpSpPr>
          <a:xfrm>
            <a:off x="491089" y="264509"/>
            <a:ext cx="2651079" cy="2573694"/>
            <a:chOff x="553395" y="127872"/>
            <a:chExt cx="2600632" cy="287812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83B4A8D-81BD-4F2F-9BDE-740112A9FC94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714" y="127872"/>
              <a:ext cx="2084272" cy="2148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34DEA0-011B-4087-8FF7-427A15AAF93D}"/>
                </a:ext>
              </a:extLst>
            </p:cNvPr>
            <p:cNvSpPr txBox="1"/>
            <p:nvPr/>
          </p:nvSpPr>
          <p:spPr>
            <a:xfrm>
              <a:off x="553395" y="2082668"/>
              <a:ext cx="26006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tampak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asyik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menyelesaikan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dalam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kerja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B4E4D3-217A-4245-8D0E-EBEB2FCBE7BA}"/>
              </a:ext>
            </a:extLst>
          </p:cNvPr>
          <p:cNvGrpSpPr/>
          <p:nvPr/>
        </p:nvGrpSpPr>
        <p:grpSpPr>
          <a:xfrm>
            <a:off x="3076857" y="264509"/>
            <a:ext cx="5877138" cy="3393091"/>
            <a:chOff x="3076857" y="264509"/>
            <a:chExt cx="5877138" cy="339309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53D71DD-2CD7-4D54-A009-E8C9CB32C97C}"/>
                </a:ext>
              </a:extLst>
            </p:cNvPr>
            <p:cNvGrpSpPr/>
            <p:nvPr/>
          </p:nvGrpSpPr>
          <p:grpSpPr>
            <a:xfrm>
              <a:off x="3076857" y="277325"/>
              <a:ext cx="3569754" cy="1735213"/>
              <a:chOff x="2123822" y="333507"/>
              <a:chExt cx="3762589" cy="1173899"/>
            </a:xfrm>
          </p:grpSpPr>
          <p:sp>
            <p:nvSpPr>
              <p:cNvPr id="4" name="Double Wave 3">
                <a:extLst>
                  <a:ext uri="{FF2B5EF4-FFF2-40B4-BE49-F238E27FC236}">
                    <a16:creationId xmlns:a16="http://schemas.microsoft.com/office/drawing/2014/main" id="{03E56265-838F-445E-B38B-8B53ABC14D81}"/>
                  </a:ext>
                </a:extLst>
              </p:cNvPr>
              <p:cNvSpPr/>
              <p:nvPr/>
            </p:nvSpPr>
            <p:spPr>
              <a:xfrm>
                <a:off x="2123822" y="333507"/>
                <a:ext cx="3762589" cy="1173899"/>
              </a:xfrm>
              <a:prstGeom prst="doubleWave">
                <a:avLst/>
              </a:prstGeom>
              <a:solidFill>
                <a:srgbClr val="CCFFFF"/>
              </a:solidFill>
              <a:ln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EE94EE-6410-492E-B44B-36A1C53FB4E4}"/>
                  </a:ext>
                </a:extLst>
              </p:cNvPr>
              <p:cNvSpPr txBox="1"/>
              <p:nvPr/>
            </p:nvSpPr>
            <p:spPr>
              <a:xfrm>
                <a:off x="2310829" y="512231"/>
                <a:ext cx="3575582" cy="812042"/>
              </a:xfrm>
              <a:prstGeom prst="rect">
                <a:avLst/>
              </a:prstGeom>
              <a:solidFill>
                <a:srgbClr val="CC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Penalaran</a:t>
                </a:r>
                <a:r>
                  <a:rPr lang="en-US" sz="24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proporsio-nal</a:t>
                </a:r>
                <a:r>
                  <a:rPr lang="en-US" sz="24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berarti</a:t>
                </a:r>
                <a:r>
                  <a:rPr lang="en-US" sz="24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memuat</a:t>
                </a:r>
                <a:r>
                  <a:rPr lang="en-US" sz="24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tugas</a:t>
                </a:r>
                <a:r>
                  <a:rPr lang="en-US" sz="24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membandingkan</a:t>
                </a:r>
                <a:r>
                  <a:rPr lang="en-US" sz="2400" dirty="0">
                    <a:solidFill>
                      <a:srgbClr val="0066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p:grpSp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E3183C27-642A-430A-B208-2FEC2CA7FEB7}"/>
                </a:ext>
              </a:extLst>
            </p:cNvPr>
            <p:cNvSpPr/>
            <p:nvPr/>
          </p:nvSpPr>
          <p:spPr>
            <a:xfrm>
              <a:off x="4110010" y="2012538"/>
              <a:ext cx="4843985" cy="1645062"/>
            </a:xfrm>
            <a:prstGeom prst="wedgeRoundRectCallout">
              <a:avLst>
                <a:gd name="adj1" fmla="val -58703"/>
                <a:gd name="adj2" fmla="val 54812"/>
                <a:gd name="adj3" fmla="val 16667"/>
              </a:avLst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Muncul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pertanyaan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69875" indent="-269875"/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Bagaimana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soalnya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269875" indent="-269875"/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Bagaimana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memeriksa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tingkat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berpikirnya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(HOT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atau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LOT) ?</a:t>
              </a:r>
            </a:p>
            <a:p>
              <a:pPr marL="269875" indent="-269875"/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8EA38DC-EB91-489A-83A1-2DEC3171DD34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84677" y="264509"/>
              <a:ext cx="1760559" cy="1477329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45B488C-8A6A-4B03-9570-3D5A4D9636F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2999" y="1003173"/>
            <a:ext cx="2075799" cy="179394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E6BD5D5-8B1B-4ED8-98EA-9C11E4708001}"/>
              </a:ext>
            </a:extLst>
          </p:cNvPr>
          <p:cNvGrpSpPr/>
          <p:nvPr/>
        </p:nvGrpSpPr>
        <p:grpSpPr>
          <a:xfrm>
            <a:off x="375427" y="2973911"/>
            <a:ext cx="7989385" cy="3224641"/>
            <a:chOff x="375427" y="2973911"/>
            <a:chExt cx="7989385" cy="32246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Speech Bubble: Rectangle with Corners Rounded 16">
                  <a:extLst>
                    <a:ext uri="{FF2B5EF4-FFF2-40B4-BE49-F238E27FC236}">
                      <a16:creationId xmlns:a16="http://schemas.microsoft.com/office/drawing/2014/main" id="{5D67A99E-4FBF-4F3A-9798-8B60EAD56C4B}"/>
                    </a:ext>
                  </a:extLst>
                </p:cNvPr>
                <p:cNvSpPr/>
                <p:nvPr/>
              </p:nvSpPr>
              <p:spPr>
                <a:xfrm>
                  <a:off x="3813270" y="3747751"/>
                  <a:ext cx="4551542" cy="2389373"/>
                </a:xfrm>
                <a:prstGeom prst="wedgeRoundRectCallout">
                  <a:avLst>
                    <a:gd name="adj1" fmla="val 42182"/>
                    <a:gd name="adj2" fmla="val 76965"/>
                    <a:gd name="adj3" fmla="val 16667"/>
                  </a:avLst>
                </a:prstGeom>
                <a:solidFill>
                  <a:srgbClr val="CCCCFF"/>
                </a:solidFill>
                <a:ln>
                  <a:solidFill>
                    <a:srgbClr val="99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24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24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2400" dirty="0">
                      <a:solidFill>
                        <a:srgbClr val="99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Jawab:</a:t>
                  </a:r>
                </a:p>
                <a:p>
                  <a:r>
                    <a:rPr lang="en-US" sz="2400" dirty="0">
                      <a:solidFill>
                        <a:srgbClr val="99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 liter sirup </a:t>
                  </a:r>
                  <a:r>
                    <a:rPr lang="en-US" sz="2400" dirty="0" err="1">
                      <a:solidFill>
                        <a:srgbClr val="99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dari</a:t>
                  </a:r>
                  <a:r>
                    <a:rPr lang="en-US" sz="2400" dirty="0">
                      <a:solidFill>
                        <a:srgbClr val="99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0,75 kg gula.</a:t>
                  </a:r>
                </a:p>
                <a:p>
                  <a:r>
                    <a:rPr lang="en-US" sz="2400" dirty="0">
                      <a:solidFill>
                        <a:srgbClr val="99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Jadi </a:t>
                  </a:r>
                  <a:r>
                    <a:rPr lang="en-US" sz="2400" dirty="0" err="1">
                      <a:solidFill>
                        <a:srgbClr val="99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untuk</a:t>
                  </a:r>
                  <a:r>
                    <a:rPr lang="en-US" sz="2400" dirty="0">
                      <a:solidFill>
                        <a:srgbClr val="99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3 liter sirup </a:t>
                  </a:r>
                  <a:r>
                    <a:rPr lang="en-US" sz="2400" dirty="0" err="1">
                      <a:solidFill>
                        <a:srgbClr val="99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diperlukan</a:t>
                  </a:r>
                  <a:r>
                    <a:rPr lang="en-US" sz="2400" dirty="0">
                      <a:solidFill>
                        <a:srgbClr val="99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en-US" sz="2400" b="0" i="0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0,75=1,125</m:t>
                      </m:r>
                    </m:oMath>
                  </a14:m>
                  <a:endParaRPr lang="en-US" sz="2400" b="0" dirty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2400" dirty="0">
                      <a:solidFill>
                        <a:srgbClr val="99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Jadi </a:t>
                  </a:r>
                  <a:r>
                    <a:rPr lang="en-US" sz="2400" dirty="0" err="1">
                      <a:solidFill>
                        <a:srgbClr val="99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diperlukan</a:t>
                  </a:r>
                  <a:r>
                    <a:rPr lang="en-US" sz="2400" dirty="0">
                      <a:solidFill>
                        <a:srgbClr val="99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1,125 kg gula</a:t>
                  </a:r>
                </a:p>
                <a:p>
                  <a:endParaRPr lang="en-US" sz="24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24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24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ID" sz="24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Speech Bubble: Rectangle with Corners Rounded 16">
                  <a:extLst>
                    <a:ext uri="{FF2B5EF4-FFF2-40B4-BE49-F238E27FC236}">
                      <a16:creationId xmlns:a16="http://schemas.microsoft.com/office/drawing/2014/main" id="{5D67A99E-4FBF-4F3A-9798-8B60EAD56C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3270" y="3747751"/>
                  <a:ext cx="4551542" cy="2389373"/>
                </a:xfrm>
                <a:prstGeom prst="wedgeRoundRectCallout">
                  <a:avLst>
                    <a:gd name="adj1" fmla="val 42182"/>
                    <a:gd name="adj2" fmla="val 76965"/>
                    <a:gd name="adj3" fmla="val 16667"/>
                  </a:avLst>
                </a:prstGeom>
                <a:blipFill>
                  <a:blip r:embed="rId6"/>
                  <a:stretch>
                    <a:fillRect t="-1996"/>
                  </a:stretch>
                </a:blipFill>
                <a:ln>
                  <a:solidFill>
                    <a:srgbClr val="9900CC"/>
                  </a:solidFill>
                </a:ln>
              </p:spPr>
              <p:txBody>
                <a:bodyPr/>
                <a:lstStyle/>
                <a:p>
                  <a:r>
                    <a:rPr lang="en-ID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C71B1310-DDE9-4C02-8BBE-651AE0C4FDDC}"/>
                </a:ext>
              </a:extLst>
            </p:cNvPr>
            <p:cNvSpPr/>
            <p:nvPr/>
          </p:nvSpPr>
          <p:spPr>
            <a:xfrm>
              <a:off x="375427" y="2973911"/>
              <a:ext cx="3250662" cy="3224641"/>
            </a:xfrm>
            <a:prstGeom prst="flowChartAlternateProcess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Mari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kita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cermati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contoh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di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bawah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ini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1.Tuti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membuat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 liter sirup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dari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dari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0,75 kg gula.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Berapa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banyak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diperlukan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gula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untuk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memperoleh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 liter sirup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dengan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kadar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manis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sama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704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CCED6D8-9C59-4C00-93BF-4E5A3EA45D2F}"/>
              </a:ext>
            </a:extLst>
          </p:cNvPr>
          <p:cNvSpPr/>
          <p:nvPr/>
        </p:nvSpPr>
        <p:spPr>
          <a:xfrm>
            <a:off x="2765605" y="241032"/>
            <a:ext cx="6084533" cy="3162707"/>
          </a:xfrm>
          <a:prstGeom prst="wedgeRoundRectCallout">
            <a:avLst>
              <a:gd name="adj1" fmla="val -3968"/>
              <a:gd name="adj2" fmla="val 61966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dirty="0">
              <a:solidFill>
                <a:srgbClr val="0066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0066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2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lain:</a:t>
            </a:r>
            <a:endParaRPr lang="en-ID" sz="2200" dirty="0">
              <a:solidFill>
                <a:srgbClr val="0066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/>
            <a:r>
              <a:rPr lang="id-ID" sz="22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Diketahui garis </a:t>
            </a:r>
            <a:r>
              <a:rPr lang="id-ID" sz="2200" i="1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d-ID" sz="22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id-ID" sz="22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= ½ x + 3,  garis </a:t>
            </a:r>
            <a:endParaRPr lang="en-US" sz="2200" dirty="0">
              <a:solidFill>
                <a:srgbClr val="0066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d-ID" sz="2200" i="1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d-ID" sz="22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id-ID" sz="22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6x + by + c = 0 garis </a:t>
            </a:r>
            <a:r>
              <a:rPr lang="id-ID" sz="2200" i="1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22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Ξ </a:t>
            </a:r>
            <a:r>
              <a:rPr lang="id-ID" sz="22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2x + qy + r = 0</a:t>
            </a:r>
            <a:endParaRPr lang="en-ID" sz="2200" dirty="0">
              <a:solidFill>
                <a:srgbClr val="0066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r>
              <a:rPr lang="id-ID" sz="22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Berapa b dan c agar </a:t>
            </a:r>
            <a:r>
              <a:rPr lang="id-ID" sz="2200" i="1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d-ID" sz="22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ekuivalen dengan </a:t>
            </a:r>
            <a:r>
              <a:rPr lang="id-ID" sz="2200" i="1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200" i="1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d-ID" sz="22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jelaskan. </a:t>
            </a:r>
            <a:endParaRPr lang="en-ID" sz="2200" dirty="0">
              <a:solidFill>
                <a:srgbClr val="0066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r>
              <a:rPr lang="id-ID" sz="22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Berapa q dan r agar </a:t>
            </a:r>
            <a:r>
              <a:rPr lang="id-ID" sz="2200" i="1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id-ID" sz="22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 memotong </a:t>
            </a:r>
            <a:r>
              <a:rPr lang="id-ID" sz="2200" i="1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l, </a:t>
            </a:r>
            <a:r>
              <a:rPr lang="id-ID" sz="22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jelaskan.</a:t>
            </a:r>
            <a:endParaRPr lang="en-US" sz="2200" dirty="0">
              <a:solidFill>
                <a:srgbClr val="0066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/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c..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periksa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soal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tergolong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HOT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LOW</a:t>
            </a:r>
          </a:p>
          <a:p>
            <a:pPr marL="355600" indent="-355600"/>
            <a:endParaRPr lang="en-ID" sz="2200" dirty="0">
              <a:solidFill>
                <a:srgbClr val="0066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0066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66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CCA3120-5F26-462C-A6A8-CA9E62C95F59}"/>
              </a:ext>
            </a:extLst>
          </p:cNvPr>
          <p:cNvGrpSpPr/>
          <p:nvPr/>
        </p:nvGrpSpPr>
        <p:grpSpPr>
          <a:xfrm>
            <a:off x="653144" y="3586348"/>
            <a:ext cx="8196994" cy="3179760"/>
            <a:chOff x="653144" y="3586348"/>
            <a:chExt cx="8196994" cy="3179760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05EA8C7D-7806-41B1-85BD-AF234E971EE4}"/>
                </a:ext>
              </a:extLst>
            </p:cNvPr>
            <p:cNvSpPr/>
            <p:nvPr/>
          </p:nvSpPr>
          <p:spPr>
            <a:xfrm>
              <a:off x="5064916" y="3838370"/>
              <a:ext cx="3785222" cy="1054264"/>
            </a:xfrm>
            <a:prstGeom prst="wedgeRoundRectCallout">
              <a:avLst>
                <a:gd name="adj1" fmla="val -2812"/>
                <a:gd name="adj2" fmla="val 83379"/>
                <a:gd name="adj3" fmla="val 16667"/>
              </a:avLst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Nah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ini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penyelesaiannya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dari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kelompok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kami</a:t>
              </a:r>
            </a:p>
            <a:p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 descr="Hasil gambar untuk gambar kartun belajar trigonometri">
              <a:extLst>
                <a:ext uri="{FF2B5EF4-FFF2-40B4-BE49-F238E27FC236}">
                  <a16:creationId xmlns:a16="http://schemas.microsoft.com/office/drawing/2014/main" id="{4C22C012-7984-41D7-8C1C-FAA8C06DD151}"/>
                </a:ext>
              </a:extLst>
            </p:cNvPr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1552" y="3586348"/>
              <a:ext cx="1754204" cy="16056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B1F88A52-2ED0-43C5-8E0C-FDB3EA88CBA8}"/>
                </a:ext>
              </a:extLst>
            </p:cNvPr>
            <p:cNvSpPr/>
            <p:nvPr/>
          </p:nvSpPr>
          <p:spPr>
            <a:xfrm>
              <a:off x="653144" y="5374590"/>
              <a:ext cx="3764478" cy="1391518"/>
            </a:xfrm>
            <a:prstGeom prst="wedgeRoundRectCallout">
              <a:avLst>
                <a:gd name="adj1" fmla="val 66789"/>
                <a:gd name="adj2" fmla="val 45197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ID" sz="24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Sekarang</a:t>
              </a:r>
              <a:r>
                <a:rPr lang="en-ID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coba</a:t>
              </a:r>
              <a:r>
                <a:rPr lang="en-ID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ID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susun</a:t>
              </a:r>
              <a:r>
                <a:rPr lang="en-ID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</a:t>
              </a:r>
              <a:r>
                <a:rPr lang="en-ID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ID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penalaran</a:t>
              </a:r>
              <a:r>
                <a:rPr lang="en-ID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proporsional</a:t>
              </a:r>
              <a:r>
                <a:rPr lang="en-ID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lain</a:t>
              </a:r>
            </a:p>
            <a:p>
              <a:pPr algn="ctr"/>
              <a:endParaRPr lang="en-ID" sz="2400" dirty="0">
                <a:solidFill>
                  <a:srgbClr val="008000"/>
                </a:solidFill>
              </a:endParaRPr>
            </a:p>
            <a:p>
              <a:pPr algn="ctr"/>
              <a:endParaRPr lang="en-US" sz="24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ID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A86EDB0-8125-4CDE-A9A2-ED95FE3F3956}"/>
              </a:ext>
            </a:extLst>
          </p:cNvPr>
          <p:cNvGrpSpPr/>
          <p:nvPr/>
        </p:nvGrpSpPr>
        <p:grpSpPr>
          <a:xfrm>
            <a:off x="323155" y="189976"/>
            <a:ext cx="2568817" cy="5093310"/>
            <a:chOff x="245325" y="338748"/>
            <a:chExt cx="2568817" cy="50933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8062F6E-0ED6-46E3-B3D5-EA576859FFF2}"/>
                </a:ext>
              </a:extLst>
            </p:cNvPr>
            <p:cNvGrpSpPr/>
            <p:nvPr/>
          </p:nvGrpSpPr>
          <p:grpSpPr>
            <a:xfrm>
              <a:off x="245325" y="338748"/>
              <a:ext cx="2520280" cy="2386463"/>
              <a:chOff x="403568" y="57711"/>
              <a:chExt cx="2520280" cy="2386463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5353FA6-7543-4842-A606-0F9558856C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4" y="57711"/>
                <a:ext cx="2357718" cy="1736204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6F893E7-7F23-4234-8402-D7CDDB6BD6E8}"/>
                  </a:ext>
                </a:extLst>
              </p:cNvPr>
              <p:cNvSpPr txBox="1"/>
              <p:nvPr/>
            </p:nvSpPr>
            <p:spPr>
              <a:xfrm>
                <a:off x="403568" y="1797843"/>
                <a:ext cx="25202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Sidang</a:t>
                </a:r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Yudisium</a:t>
                </a:r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Pascasarjana</a:t>
                </a:r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2019</a:t>
                </a:r>
                <a:endParaRPr lang="en-ID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32D6E1D-ED41-4E67-9CAE-32AFD298C327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960" y="2710452"/>
              <a:ext cx="2361818" cy="18526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8A4853A-1AD6-4B9E-9B1F-84F253E827D2}"/>
                </a:ext>
              </a:extLst>
            </p:cNvPr>
            <p:cNvSpPr txBox="1"/>
            <p:nvPr/>
          </p:nvSpPr>
          <p:spPr>
            <a:xfrm>
              <a:off x="293862" y="4508728"/>
              <a:ext cx="25202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ujian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menggunakan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poster</a:t>
              </a:r>
              <a:endParaRPr lang="en-ID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Wave 1">
            <a:extLst>
              <a:ext uri="{FF2B5EF4-FFF2-40B4-BE49-F238E27FC236}">
                <a16:creationId xmlns:a16="http://schemas.microsoft.com/office/drawing/2014/main" id="{7EF16A40-A229-442C-9966-BED040F225F6}"/>
              </a:ext>
            </a:extLst>
          </p:cNvPr>
          <p:cNvSpPr/>
          <p:nvPr/>
        </p:nvSpPr>
        <p:spPr>
          <a:xfrm>
            <a:off x="5074700" y="5120541"/>
            <a:ext cx="3546786" cy="1605633"/>
          </a:xfrm>
          <a:prstGeom prst="wave">
            <a:avLst/>
          </a:prstGeom>
          <a:solidFill>
            <a:srgbClr val="CCCCFF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99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Sekarang</a:t>
            </a:r>
            <a:r>
              <a:rPr lang="en-US" sz="2400" dirty="0">
                <a:solidFill>
                  <a:srgbClr val="99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2400" dirty="0">
                <a:solidFill>
                  <a:srgbClr val="99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cermati</a:t>
            </a:r>
            <a:r>
              <a:rPr lang="en-US" sz="2400" dirty="0">
                <a:solidFill>
                  <a:srgbClr val="99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hard skill </a:t>
            </a:r>
            <a:r>
              <a:rPr lang="en-US" sz="2400" dirty="0" err="1">
                <a:solidFill>
                  <a:srgbClr val="99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2400" dirty="0">
                <a:solidFill>
                  <a:srgbClr val="99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400" dirty="0">
                <a:solidFill>
                  <a:srgbClr val="99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dirty="0" err="1">
                <a:solidFill>
                  <a:srgbClr val="99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Penalaran</a:t>
            </a:r>
            <a:r>
              <a:rPr lang="en-US" sz="2400" dirty="0">
                <a:solidFill>
                  <a:srgbClr val="99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Kombinatorial</a:t>
            </a:r>
            <a:endParaRPr lang="en-US" sz="2400" dirty="0">
              <a:solidFill>
                <a:srgbClr val="9900CC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4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60A4408-C867-4DAA-8E63-E572135450C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9" t="47942" r="13555" b="29530"/>
          <a:stretch/>
        </p:blipFill>
        <p:spPr bwMode="auto">
          <a:xfrm>
            <a:off x="5240215" y="2309072"/>
            <a:ext cx="3274872" cy="2016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A22AE81-6F51-4859-8D14-1BDF0A87E3F4}"/>
              </a:ext>
            </a:extLst>
          </p:cNvPr>
          <p:cNvGrpSpPr/>
          <p:nvPr/>
        </p:nvGrpSpPr>
        <p:grpSpPr>
          <a:xfrm>
            <a:off x="292242" y="2894158"/>
            <a:ext cx="4783850" cy="1355667"/>
            <a:chOff x="718590" y="2997798"/>
            <a:chExt cx="4911009" cy="1355667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E9E4D1D6-8C98-4C77-9F70-DC15659E8D67}"/>
                </a:ext>
              </a:extLst>
            </p:cNvPr>
            <p:cNvSpPr/>
            <p:nvPr/>
          </p:nvSpPr>
          <p:spPr>
            <a:xfrm>
              <a:off x="718590" y="2997798"/>
              <a:ext cx="4593710" cy="1355667"/>
            </a:xfrm>
            <a:prstGeom prst="wedgeRoundRectCallout">
              <a:avLst>
                <a:gd name="adj1" fmla="val 65325"/>
                <a:gd name="adj2" fmla="val -1468"/>
                <a:gd name="adj3" fmla="val 16667"/>
              </a:avLst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7A8335-D20E-4B1C-B388-39864940FD8F}"/>
                </a:ext>
              </a:extLst>
            </p:cNvPr>
            <p:cNvSpPr txBox="1"/>
            <p:nvPr/>
          </p:nvSpPr>
          <p:spPr>
            <a:xfrm>
              <a:off x="1035889" y="3055598"/>
              <a:ext cx="459371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id-ID" sz="2400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Sebelum belajar mari kita berdoa dulu, agar belajar kita diberkahi Alloh SWT. Amiin</a:t>
              </a:r>
              <a:endParaRPr lang="en-ID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207B57-EDCD-429E-998C-530B785B91E2}"/>
              </a:ext>
            </a:extLst>
          </p:cNvPr>
          <p:cNvGrpSpPr/>
          <p:nvPr/>
        </p:nvGrpSpPr>
        <p:grpSpPr>
          <a:xfrm>
            <a:off x="3118339" y="309608"/>
            <a:ext cx="5577596" cy="1847244"/>
            <a:chOff x="-6116" y="-117978"/>
            <a:chExt cx="4280643" cy="1565215"/>
          </a:xfrm>
        </p:grpSpPr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B2B6B2E9-5B21-42D7-9692-9373B1FB0B07}"/>
                </a:ext>
              </a:extLst>
            </p:cNvPr>
            <p:cNvSpPr/>
            <p:nvPr/>
          </p:nvSpPr>
          <p:spPr>
            <a:xfrm>
              <a:off x="-6116" y="-117978"/>
              <a:ext cx="4274527" cy="1565215"/>
            </a:xfrm>
            <a:prstGeom prst="flowChartTermina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5" name="Text Box 240">
              <a:extLst>
                <a:ext uri="{FF2B5EF4-FFF2-40B4-BE49-F238E27FC236}">
                  <a16:creationId xmlns:a16="http://schemas.microsoft.com/office/drawing/2014/main" id="{4E695BC6-7AB6-4650-8559-443B5C00C643}"/>
                </a:ext>
              </a:extLst>
            </p:cNvPr>
            <p:cNvSpPr txBox="1"/>
            <p:nvPr/>
          </p:nvSpPr>
          <p:spPr>
            <a:xfrm>
              <a:off x="0" y="-64323"/>
              <a:ext cx="4274527" cy="106391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d-ID" sz="2400" b="1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d-ID" sz="2400" b="1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LK</a:t>
              </a:r>
              <a:r>
                <a:rPr lang="en-US" sz="2400" b="1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</a:t>
              </a:r>
              <a:r>
                <a:rPr lang="en-US" sz="2400" b="1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MK PBM </a:t>
              </a:r>
              <a:endParaRPr lang="en-ID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dirty="0" err="1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Pertemuan</a:t>
              </a:r>
              <a:r>
                <a:rPr lang="en-US" sz="24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7,  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</a:t>
              </a:r>
              <a:r>
                <a:rPr lang="en-US" sz="24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dan 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9</a:t>
              </a:r>
              <a:endParaRPr lang="en-ID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id-ID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Materi: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Penalaran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nduktif:dan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Penalaran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Deduktif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Matematis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ID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endParaRPr lang="en-US" sz="2000" b="1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ID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d-ID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E1B66E-BCCA-49A6-B604-5B696F491637}"/>
              </a:ext>
            </a:extLst>
          </p:cNvPr>
          <p:cNvGrpSpPr/>
          <p:nvPr/>
        </p:nvGrpSpPr>
        <p:grpSpPr>
          <a:xfrm>
            <a:off x="156628" y="309608"/>
            <a:ext cx="2867926" cy="2944846"/>
            <a:chOff x="156628" y="309608"/>
            <a:chExt cx="2867926" cy="294484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701A6A0-0555-49A1-975A-7D11F1FB5D03}"/>
                </a:ext>
              </a:extLst>
            </p:cNvPr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242" y="309608"/>
              <a:ext cx="2474404" cy="14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A20FF6-FBC7-42B8-A799-A1C419A7F090}"/>
                </a:ext>
              </a:extLst>
            </p:cNvPr>
            <p:cNvSpPr txBox="1"/>
            <p:nvPr/>
          </p:nvSpPr>
          <p:spPr>
            <a:xfrm>
              <a:off x="156628" y="1777126"/>
              <a:ext cx="2867926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d-ID" sz="18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Sambutan LL DIKTI pada Acara Wisuda Sarjana dan Pascasarjana IKIP Siliwangi</a:t>
              </a:r>
              <a:r>
                <a:rPr lang="en-US" sz="18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2019</a:t>
              </a:r>
              <a:endParaRPr lang="en-ID" sz="32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id-ID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D459D0-5E61-48A7-9384-A6EBE3B82533}"/>
              </a:ext>
            </a:extLst>
          </p:cNvPr>
          <p:cNvGrpSpPr/>
          <p:nvPr/>
        </p:nvGrpSpPr>
        <p:grpSpPr>
          <a:xfrm>
            <a:off x="156628" y="4402045"/>
            <a:ext cx="8531338" cy="2492129"/>
            <a:chOff x="156628" y="4402045"/>
            <a:chExt cx="8531338" cy="249212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2B95206-E059-4679-96A1-843CEB881C9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5292" y="4537158"/>
              <a:ext cx="2286497" cy="14926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Flowchart: Stored Data 1">
              <a:extLst>
                <a:ext uri="{FF2B5EF4-FFF2-40B4-BE49-F238E27FC236}">
                  <a16:creationId xmlns:a16="http://schemas.microsoft.com/office/drawing/2014/main" id="{0FD6B68A-BF19-4354-91B9-E44FB0E8B77A}"/>
                </a:ext>
              </a:extLst>
            </p:cNvPr>
            <p:cNvSpPr/>
            <p:nvPr/>
          </p:nvSpPr>
          <p:spPr>
            <a:xfrm>
              <a:off x="156628" y="4455554"/>
              <a:ext cx="6713095" cy="2380284"/>
            </a:xfrm>
            <a:prstGeom prst="flowChartOnlineStorag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AB33C0-2DDC-4001-9AD8-E0318A3A7343}"/>
                </a:ext>
              </a:extLst>
            </p:cNvPr>
            <p:cNvSpPr txBox="1"/>
            <p:nvPr/>
          </p:nvSpPr>
          <p:spPr>
            <a:xfrm>
              <a:off x="562211" y="4402045"/>
              <a:ext cx="573308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Kita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lanjutkan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pembahasan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materi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baru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yaitu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: Bagian 6.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Penalaran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nduktif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dan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Penalaran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Deduktif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Matematis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Namun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ingat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ya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teman2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materi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yang lama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jangan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dibiarkan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terkubur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Mengapa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lang="en-ID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A9ADCA-F09F-46FC-B5BC-373B6EF9CC2D}"/>
                </a:ext>
              </a:extLst>
            </p:cNvPr>
            <p:cNvSpPr txBox="1"/>
            <p:nvPr/>
          </p:nvSpPr>
          <p:spPr>
            <a:xfrm>
              <a:off x="6295293" y="5970844"/>
              <a:ext cx="23926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Seminar Proposal </a:t>
              </a:r>
              <a:r>
                <a:rPr lang="en-US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Penelitian</a:t>
              </a:r>
              <a:r>
                <a:rPr lang="en-US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menggunakan</a:t>
              </a:r>
              <a:r>
                <a:rPr lang="en-US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Poster </a:t>
              </a:r>
              <a:endParaRPr lang="en-ID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070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8062F6E-0ED6-46E3-B3D5-EA576859FFF2}"/>
              </a:ext>
            </a:extLst>
          </p:cNvPr>
          <p:cNvGrpSpPr/>
          <p:nvPr/>
        </p:nvGrpSpPr>
        <p:grpSpPr>
          <a:xfrm>
            <a:off x="299890" y="335703"/>
            <a:ext cx="2520280" cy="2355805"/>
            <a:chOff x="467544" y="189513"/>
            <a:chExt cx="2520280" cy="23558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5353FA6-7543-4842-A606-0F9558856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89513"/>
              <a:ext cx="2357718" cy="17362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F893E7-7F23-4234-8402-D7CDDB6BD6E8}"/>
                </a:ext>
              </a:extLst>
            </p:cNvPr>
            <p:cNvSpPr txBox="1"/>
            <p:nvPr/>
          </p:nvSpPr>
          <p:spPr>
            <a:xfrm>
              <a:off x="467544" y="1898987"/>
              <a:ext cx="2520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Sidang</a:t>
              </a:r>
              <a:r>
                <a:rPr lang="en-US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Yudisium</a:t>
              </a:r>
              <a:r>
                <a:rPr lang="en-US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Pascasarjana</a:t>
              </a:r>
              <a:r>
                <a:rPr lang="en-US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2019</a:t>
              </a:r>
              <a:endParaRPr lang="en-ID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DD8FE8-F4E8-457E-BD53-8DFCDC7067CE}"/>
              </a:ext>
            </a:extLst>
          </p:cNvPr>
          <p:cNvGrpSpPr/>
          <p:nvPr/>
        </p:nvGrpSpPr>
        <p:grpSpPr>
          <a:xfrm>
            <a:off x="2820170" y="138706"/>
            <a:ext cx="6112649" cy="2482391"/>
            <a:chOff x="2820170" y="138706"/>
            <a:chExt cx="6112649" cy="248239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139E0AB-AA26-4B1A-8320-5BB2D88ABE26}"/>
                </a:ext>
              </a:extLst>
            </p:cNvPr>
            <p:cNvGrpSpPr/>
            <p:nvPr/>
          </p:nvGrpSpPr>
          <p:grpSpPr>
            <a:xfrm>
              <a:off x="3792704" y="340390"/>
              <a:ext cx="5140115" cy="2280707"/>
              <a:chOff x="3792704" y="340390"/>
              <a:chExt cx="5140115" cy="2280707"/>
            </a:xfrm>
          </p:grpSpPr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1808B3C9-D491-46D4-9A28-89DF1D658C09}"/>
                  </a:ext>
                </a:extLst>
              </p:cNvPr>
              <p:cNvSpPr/>
              <p:nvPr/>
            </p:nvSpPr>
            <p:spPr>
              <a:xfrm>
                <a:off x="3792704" y="1979539"/>
                <a:ext cx="5140115" cy="641558"/>
              </a:xfrm>
              <a:prstGeom prst="wedgeRoundRectCallout">
                <a:avLst>
                  <a:gd name="adj1" fmla="val -39642"/>
                  <a:gd name="adj2" fmla="val 87568"/>
                  <a:gd name="adj3" fmla="val 16667"/>
                </a:avLst>
              </a:prstGeom>
              <a:solidFill>
                <a:srgbClr val="FFCCCC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400" b="1" dirty="0">
                  <a:solidFill>
                    <a:srgbClr val="990000"/>
                  </a:solidFill>
                </a:endParaRPr>
              </a:p>
              <a:p>
                <a:endParaRPr lang="en-US" sz="2400" dirty="0">
                  <a:solidFill>
                    <a:srgbClr val="990000"/>
                  </a:solidFill>
                </a:endParaRPr>
              </a:p>
              <a:p>
                <a:endPara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Tanya: </a:t>
                </a:r>
                <a:r>
                  <a:rPr lang="en-US" sz="2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Seperti</a:t>
                </a:r>
                <a:r>
                  <a:rPr lang="en-US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apa</a:t>
                </a:r>
                <a:r>
                  <a:rPr lang="en-US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ya</a:t>
                </a:r>
                <a:r>
                  <a:rPr lang="en-US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contoh</a:t>
                </a:r>
                <a:r>
                  <a:rPr lang="en-US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soalnya</a:t>
                </a:r>
                <a:r>
                  <a:rPr lang="en-US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en-US" sz="2400" dirty="0">
                  <a:solidFill>
                    <a:srgbClr val="990000"/>
                  </a:solidFill>
                </a:endParaRPr>
              </a:p>
              <a:p>
                <a:pPr algn="ctr"/>
                <a:endParaRPr lang="en-US" sz="2400" dirty="0">
                  <a:solidFill>
                    <a:srgbClr val="990000"/>
                  </a:solidFill>
                </a:endParaRPr>
              </a:p>
              <a:p>
                <a:pPr algn="ctr"/>
                <a:endParaRPr lang="en-US" sz="2400" dirty="0">
                  <a:solidFill>
                    <a:srgbClr val="990000"/>
                  </a:solidFill>
                </a:endParaRPr>
              </a:p>
              <a:p>
                <a:pPr algn="ctr"/>
                <a:endParaRPr lang="en-US" sz="2400" dirty="0">
                  <a:solidFill>
                    <a:srgbClr val="990000"/>
                  </a:solidFill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56E48C2-658B-46B5-9F33-C5A7FCBF0F80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278130" y="340390"/>
                <a:ext cx="1565980" cy="1437463"/>
              </a:xfrm>
              <a:prstGeom prst="rect">
                <a:avLst/>
              </a:prstGeom>
              <a:ln>
                <a:solidFill>
                  <a:srgbClr val="993300"/>
                </a:solidFill>
              </a:ln>
            </p:spPr>
          </p:pic>
        </p:grpSp>
        <p:sp>
          <p:nvSpPr>
            <p:cNvPr id="2" name="Wave 1">
              <a:extLst>
                <a:ext uri="{FF2B5EF4-FFF2-40B4-BE49-F238E27FC236}">
                  <a16:creationId xmlns:a16="http://schemas.microsoft.com/office/drawing/2014/main" id="{5DBEE6AD-9688-47AF-8C6E-7887C2BD385E}"/>
                </a:ext>
              </a:extLst>
            </p:cNvPr>
            <p:cNvSpPr/>
            <p:nvPr/>
          </p:nvSpPr>
          <p:spPr>
            <a:xfrm>
              <a:off x="2820170" y="138706"/>
              <a:ext cx="4295393" cy="1840833"/>
            </a:xfrm>
            <a:prstGeom prst="wave">
              <a:avLst>
                <a:gd name="adj1" fmla="val 11838"/>
                <a:gd name="adj2" fmla="val 0"/>
              </a:avLst>
            </a:prstGeom>
            <a:solidFill>
              <a:srgbClr val="CCCCFF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Penalaran</a:t>
              </a:r>
              <a:r>
                <a:rPr lang="en-US" sz="24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kombinatorial</a:t>
              </a:r>
              <a:r>
                <a:rPr lang="en-US" sz="24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pasti</a:t>
              </a:r>
              <a:r>
                <a:rPr lang="en-US" sz="24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berhubungan</a:t>
              </a:r>
              <a:r>
                <a:rPr lang="en-US" sz="24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24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konsep</a:t>
              </a:r>
              <a:r>
                <a:rPr lang="en-US" sz="24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kombinasi</a:t>
              </a:r>
              <a:r>
                <a:rPr lang="en-US" sz="24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beberapa</a:t>
              </a:r>
              <a:r>
                <a:rPr lang="en-US" sz="24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unsur</a:t>
              </a:r>
              <a:r>
                <a:rPr lang="en-US" sz="18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ID" sz="18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92DB95-F985-4935-ABA7-AEE6086E5250}"/>
              </a:ext>
            </a:extLst>
          </p:cNvPr>
          <p:cNvGrpSpPr/>
          <p:nvPr/>
        </p:nvGrpSpPr>
        <p:grpSpPr>
          <a:xfrm>
            <a:off x="475013" y="2758934"/>
            <a:ext cx="8457806" cy="3763362"/>
            <a:chOff x="475013" y="2758934"/>
            <a:chExt cx="8457806" cy="3763362"/>
          </a:xfrm>
        </p:grpSpPr>
        <p:pic>
          <p:nvPicPr>
            <p:cNvPr id="13" name="Picture 12" descr="Hasil gambar untuk gambar kartun belajar trigonometri">
              <a:extLst>
                <a:ext uri="{FF2B5EF4-FFF2-40B4-BE49-F238E27FC236}">
                  <a16:creationId xmlns:a16="http://schemas.microsoft.com/office/drawing/2014/main" id="{4C22C012-7984-41D7-8C1C-FAA8C06DD151}"/>
                </a:ext>
              </a:extLst>
            </p:cNvPr>
            <p:cNvPicPr/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993" y="2758934"/>
              <a:ext cx="1779725" cy="18408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B1F88A52-2ED0-43C5-8E0C-FDB3EA88CBA8}"/>
                </a:ext>
              </a:extLst>
            </p:cNvPr>
            <p:cNvSpPr/>
            <p:nvPr/>
          </p:nvSpPr>
          <p:spPr>
            <a:xfrm>
              <a:off x="2909335" y="2822783"/>
              <a:ext cx="6023484" cy="3553968"/>
            </a:xfrm>
            <a:prstGeom prst="wedgeRoundRectCallout">
              <a:avLst>
                <a:gd name="adj1" fmla="val -39473"/>
                <a:gd name="adj2" fmla="val 58810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i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id-ID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Warung Bu Harja menyediakan 4 macam sayur, 3 macam lauk kering, dan 3 macam buah-buahan. Kupon A dapat ditukarkan dengan satu macam sayur, satu macam lauk kering dan satu macam buah dari tiap kelompok makanan dan buah. Kupon B dapat ditukarkan dengan dua macam sayur, satu macam lauk kering dan satu macam buah. Paket manakah yang memberi lebih banyak pilihan? Jelaskan. </a:t>
              </a:r>
              <a:endParaRPr lang="en-ID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ID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ID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E325F58-1817-4385-81AD-273074495EF0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013" y="4681463"/>
              <a:ext cx="2158514" cy="1840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920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14DDEBB-3E86-4B0A-AB6B-B17D46603634}"/>
              </a:ext>
            </a:extLst>
          </p:cNvPr>
          <p:cNvGrpSpPr/>
          <p:nvPr/>
        </p:nvGrpSpPr>
        <p:grpSpPr>
          <a:xfrm>
            <a:off x="206687" y="356682"/>
            <a:ext cx="2755257" cy="3072318"/>
            <a:chOff x="-127793" y="188667"/>
            <a:chExt cx="5171472" cy="2584624"/>
          </a:xfrm>
        </p:grpSpPr>
        <p:pic>
          <p:nvPicPr>
            <p:cNvPr id="18" name="Picture 2" descr="Keterangan foto tidak tersedia.">
              <a:extLst>
                <a:ext uri="{FF2B5EF4-FFF2-40B4-BE49-F238E27FC236}">
                  <a16:creationId xmlns:a16="http://schemas.microsoft.com/office/drawing/2014/main" id="{48D5B6E9-47E5-4792-8DC8-F52BEDF94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793" y="188667"/>
              <a:ext cx="4896546" cy="251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33FF31-E90F-49A3-9A17-B9487D4C074A}"/>
                </a:ext>
              </a:extLst>
            </p:cNvPr>
            <p:cNvSpPr txBox="1"/>
            <p:nvPr/>
          </p:nvSpPr>
          <p:spPr>
            <a:xfrm>
              <a:off x="886688" y="343294"/>
              <a:ext cx="4057529" cy="1082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006600"/>
                  </a:solidFill>
                  <a:latin typeface="Algerian" panose="04020705040A02060702" pitchFamily="82" charset="0"/>
                </a:rPr>
                <a:t>RELIABLE &amp; FRIENDLY INSTITUTE</a:t>
              </a:r>
            </a:p>
            <a:p>
              <a:pPr algn="ctr"/>
              <a:br>
                <a:rPr lang="en-ID" b="1" dirty="0">
                  <a:solidFill>
                    <a:srgbClr val="0033CC"/>
                  </a:solidFill>
                  <a:latin typeface="-apple-system"/>
                </a:rPr>
              </a:br>
              <a:endParaRPr lang="en-US" b="1" i="1" dirty="0">
                <a:solidFill>
                  <a:srgbClr val="FF0000"/>
                </a:solidFill>
                <a:latin typeface="Algerian" panose="04020705040A02060702" pitchFamily="8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C6F305-68FB-4568-A78B-644A06A53724}"/>
                </a:ext>
              </a:extLst>
            </p:cNvPr>
            <p:cNvSpPr txBox="1"/>
            <p:nvPr/>
          </p:nvSpPr>
          <p:spPr>
            <a:xfrm>
              <a:off x="70334" y="2031174"/>
              <a:ext cx="4973345" cy="7421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b="1" dirty="0">
                  <a:solidFill>
                    <a:srgbClr val="0066FF"/>
                  </a:solidFill>
                  <a:latin typeface="-apple-system"/>
                </a:rPr>
                <a:t>The Leader of Learning Innovation Entering World Class University</a:t>
              </a:r>
              <a:endParaRPr lang="en-ID" dirty="0">
                <a:solidFill>
                  <a:srgbClr val="0066FF"/>
                </a:solidFill>
              </a:endParaRPr>
            </a:p>
          </p:txBody>
        </p:sp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25BC3B5-741B-4C0A-A4DF-0BE6FE184E99}"/>
              </a:ext>
            </a:extLst>
          </p:cNvPr>
          <p:cNvSpPr/>
          <p:nvPr/>
        </p:nvSpPr>
        <p:spPr>
          <a:xfrm>
            <a:off x="3124559" y="549066"/>
            <a:ext cx="5568177" cy="2322953"/>
          </a:xfrm>
          <a:prstGeom prst="wedgeRoundRectCallout">
            <a:avLst>
              <a:gd name="adj1" fmla="val -55878"/>
              <a:gd name="adj2" fmla="val 55824"/>
              <a:gd name="adj3" fmla="val 16667"/>
            </a:avLst>
          </a:prstGeom>
          <a:solidFill>
            <a:srgbClr val="FFCCCC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990000"/>
              </a:solidFill>
            </a:endParaRPr>
          </a:p>
          <a:p>
            <a:endParaRPr lang="en-US" sz="2400" dirty="0">
              <a:solidFill>
                <a:srgbClr val="990000"/>
              </a:solidFill>
            </a:endParaRPr>
          </a:p>
          <a:p>
            <a:endParaRPr lang="en-US" sz="2400" dirty="0">
              <a:solidFill>
                <a:srgbClr val="990000"/>
              </a:solidFill>
            </a:endParaRPr>
          </a:p>
          <a:p>
            <a:endParaRPr lang="en-US" sz="22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Cermati</a:t>
            </a:r>
            <a:r>
              <a:rPr lang="en-US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A </a:t>
            </a:r>
            <a:r>
              <a:rPr lang="en-US" sz="2200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orang yang </a:t>
            </a:r>
            <a:r>
              <a:rPr lang="en-US" sz="2200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dipilih</a:t>
            </a:r>
            <a:r>
              <a:rPr lang="en-US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orang </a:t>
            </a:r>
            <a:r>
              <a:rPr lang="en-US" sz="2200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Tim B </a:t>
            </a:r>
            <a:r>
              <a:rPr lang="en-US" sz="2200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orang yang </a:t>
            </a:r>
            <a:r>
              <a:rPr lang="en-US" sz="2200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diplih</a:t>
            </a:r>
            <a:r>
              <a:rPr lang="en-US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200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Tim </a:t>
            </a:r>
            <a:r>
              <a:rPr lang="en-US" sz="2200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manakah</a:t>
            </a:r>
            <a:r>
              <a:rPr lang="en-US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susunan</a:t>
            </a:r>
            <a:r>
              <a:rPr lang="en-US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disusun</a:t>
            </a:r>
            <a:r>
              <a:rPr lang="en-US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Mengapa</a:t>
            </a:r>
            <a:r>
              <a:rPr lang="en-US" sz="2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2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D" sz="2400" dirty="0">
              <a:solidFill>
                <a:srgbClr val="99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93EAD8-5CF4-438D-A4DB-384321DD6380}"/>
              </a:ext>
            </a:extLst>
          </p:cNvPr>
          <p:cNvGrpSpPr/>
          <p:nvPr/>
        </p:nvGrpSpPr>
        <p:grpSpPr>
          <a:xfrm>
            <a:off x="165770" y="3264887"/>
            <a:ext cx="8526966" cy="3385596"/>
            <a:chOff x="165770" y="3264887"/>
            <a:chExt cx="8526966" cy="338559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2F05210-5B65-453D-8081-7886D8AFE199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71" y="3630426"/>
              <a:ext cx="2802846" cy="218629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A037E82-6163-4228-B60F-3447B5DDC965}"/>
                </a:ext>
              </a:extLst>
            </p:cNvPr>
            <p:cNvSpPr txBox="1"/>
            <p:nvPr/>
          </p:nvSpPr>
          <p:spPr>
            <a:xfrm>
              <a:off x="165770" y="5850030"/>
              <a:ext cx="2802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menyajikan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tugas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kelas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lowchart: Stored Data 5">
              <a:extLst>
                <a:ext uri="{FF2B5EF4-FFF2-40B4-BE49-F238E27FC236}">
                  <a16:creationId xmlns:a16="http://schemas.microsoft.com/office/drawing/2014/main" id="{293BE9E8-A196-4A0B-8002-D6A3B2C7F18F}"/>
                </a:ext>
              </a:extLst>
            </p:cNvPr>
            <p:cNvSpPr/>
            <p:nvPr/>
          </p:nvSpPr>
          <p:spPr>
            <a:xfrm rot="10800000">
              <a:off x="2078181" y="3264887"/>
              <a:ext cx="6614555" cy="3385596"/>
            </a:xfrm>
            <a:prstGeom prst="flowChartOnlineStorag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E9FFF46-6E60-452C-B89D-7749AC230B9E}"/>
                    </a:ext>
                  </a:extLst>
                </p:cNvPr>
                <p:cNvSpPr txBox="1"/>
                <p:nvPr/>
              </p:nvSpPr>
              <p:spPr>
                <a:xfrm>
                  <a:off x="3198485" y="3264887"/>
                  <a:ext cx="5173886" cy="31862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Tim A </a:t>
                  </a:r>
                  <a:r>
                    <a:rPr lang="en-US" sz="2200" dirty="0" err="1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terdiri</a:t>
                  </a:r>
                  <a:r>
                    <a:rPr lang="en-US" sz="22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200" dirty="0" err="1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dari</a:t>
                  </a:r>
                  <a:r>
                    <a:rPr lang="en-US" sz="22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3 orang yang </a:t>
                  </a:r>
                  <a:r>
                    <a:rPr lang="en-US" sz="2200" dirty="0" err="1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dipilih</a:t>
                  </a:r>
                  <a:r>
                    <a:rPr lang="en-US" sz="22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200" dirty="0" err="1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dari</a:t>
                  </a:r>
                  <a:r>
                    <a:rPr lang="en-US" sz="22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5 orang. Jadi </a:t>
                  </a:r>
                  <a:r>
                    <a:rPr lang="en-US" sz="2200" dirty="0" err="1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banyaknya</a:t>
                  </a:r>
                  <a:r>
                    <a:rPr lang="en-US" sz="22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200" dirty="0" err="1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susunan</a:t>
                  </a:r>
                  <a:r>
                    <a:rPr lang="en-US" sz="22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Tim A yang </a:t>
                  </a:r>
                  <a:r>
                    <a:rPr lang="en-US" sz="2200" dirty="0" err="1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disusun</a:t>
                  </a:r>
                  <a:r>
                    <a:rPr lang="en-US" sz="22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200" dirty="0" err="1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adalah</a:t>
                  </a:r>
                  <a:r>
                    <a:rPr lang="en-US" sz="22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200" dirty="0" err="1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kombinasi</a:t>
                  </a:r>
                  <a:r>
                    <a:rPr lang="en-US" sz="22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3 </a:t>
                  </a:r>
                  <a:r>
                    <a:rPr lang="en-US" sz="2200" dirty="0" err="1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dari</a:t>
                  </a:r>
                  <a:r>
                    <a:rPr lang="en-US" sz="22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5 </a:t>
                  </a:r>
                  <a:r>
                    <a:rPr lang="en-US" sz="2200" dirty="0" err="1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unsur</a:t>
                  </a:r>
                  <a:r>
                    <a:rPr lang="en-US" sz="22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bSup>
                      <m:r>
                        <a:rPr lang="en-US" sz="22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5!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3!.(5−3)!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1.2.3.4.5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(1.2.3)(1.2)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a14:m>
                  <a:r>
                    <a:rPr lang="en-US" sz="22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a14:m>
                  <a:r>
                    <a:rPr lang="en-US" sz="2200" b="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Banyaknya</m:t>
                        </m:r>
                        <m:r>
                          <a:rPr lang="en-US" sz="2200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Tim</m:t>
                        </m:r>
                        <m:r>
                          <a:rPr lang="en-US" sz="2200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</m:oMath>
                    </m:oMathPara>
                  </a14:m>
                  <a:endParaRPr lang="en-US" sz="2200" b="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sup>
                      </m:sSubSup>
                      <m:r>
                        <a:rPr lang="en-US" sz="22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6!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4!.(6−4)!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1.2.3.4.5.6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(1.2.3.4)(1.2)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a14:m>
                  <a:r>
                    <a:rPr lang="en-US" sz="22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sz="2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  <m:r>
                        <a:rPr lang="en-US" sz="22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</m:oMath>
                  </a14:m>
                  <a:endParaRPr lang="en-US" sz="2200" b="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22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Jadi Tim B yang </a:t>
                  </a:r>
                  <a:r>
                    <a:rPr lang="en-US" sz="2200" dirty="0" err="1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lebih</a:t>
                  </a:r>
                  <a:r>
                    <a:rPr lang="en-US" sz="22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200" dirty="0" err="1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banyak</a:t>
                  </a:r>
                  <a:r>
                    <a:rPr lang="en-US" sz="22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200" dirty="0" err="1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disusun</a:t>
                  </a:r>
                  <a:r>
                    <a:rPr lang="en-US" sz="2200" dirty="0">
                      <a:solidFill>
                        <a:srgbClr val="008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P</a:t>
                  </a:r>
                  <a:endParaRPr lang="en-US" sz="2200" dirty="0">
                    <a:solidFill>
                      <a:srgbClr val="99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E9FFF46-6E60-452C-B89D-7749AC230B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8485" y="3264887"/>
                  <a:ext cx="5173886" cy="3186257"/>
                </a:xfrm>
                <a:prstGeom prst="rect">
                  <a:avLst/>
                </a:prstGeom>
                <a:blipFill>
                  <a:blip r:embed="rId4"/>
                  <a:stretch>
                    <a:fillRect l="-1533" t="-1149" r="-1415" b="-3065"/>
                  </a:stretch>
                </a:blipFill>
              </p:spPr>
              <p:txBody>
                <a:bodyPr/>
                <a:lstStyle/>
                <a:p>
                  <a:r>
                    <a:rPr lang="en-ID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8915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F179AE0-79DE-4AC1-A3CE-013254D2A8BF}"/>
              </a:ext>
            </a:extLst>
          </p:cNvPr>
          <p:cNvGrpSpPr/>
          <p:nvPr/>
        </p:nvGrpSpPr>
        <p:grpSpPr>
          <a:xfrm>
            <a:off x="2650194" y="218922"/>
            <a:ext cx="6159424" cy="4067799"/>
            <a:chOff x="2650194" y="218922"/>
            <a:chExt cx="6159424" cy="406779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53D71DD-2CD7-4D54-A009-E8C9CB32C97C}"/>
                </a:ext>
              </a:extLst>
            </p:cNvPr>
            <p:cNvGrpSpPr/>
            <p:nvPr/>
          </p:nvGrpSpPr>
          <p:grpSpPr>
            <a:xfrm>
              <a:off x="3105858" y="218922"/>
              <a:ext cx="5642820" cy="1913976"/>
              <a:chOff x="2378062" y="329302"/>
              <a:chExt cx="6209663" cy="1386299"/>
            </a:xfrm>
          </p:grpSpPr>
          <p:sp>
            <p:nvSpPr>
              <p:cNvPr id="4" name="Double Wave 3">
                <a:extLst>
                  <a:ext uri="{FF2B5EF4-FFF2-40B4-BE49-F238E27FC236}">
                    <a16:creationId xmlns:a16="http://schemas.microsoft.com/office/drawing/2014/main" id="{03E56265-838F-445E-B38B-8B53ABC14D81}"/>
                  </a:ext>
                </a:extLst>
              </p:cNvPr>
              <p:cNvSpPr/>
              <p:nvPr/>
            </p:nvSpPr>
            <p:spPr>
              <a:xfrm>
                <a:off x="2378062" y="329302"/>
                <a:ext cx="6019456" cy="1386299"/>
              </a:xfrm>
              <a:prstGeom prst="doubleWave">
                <a:avLst>
                  <a:gd name="adj1" fmla="val 6250"/>
                  <a:gd name="adj2" fmla="val 1122"/>
                </a:avLst>
              </a:prstGeom>
              <a:solidFill>
                <a:srgbClr val="CC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EE94EE-6410-492E-B44B-36A1C53FB4E4}"/>
                  </a:ext>
                </a:extLst>
              </p:cNvPr>
              <p:cNvSpPr txBox="1"/>
              <p:nvPr/>
            </p:nvSpPr>
            <p:spPr>
              <a:xfrm>
                <a:off x="2611061" y="421453"/>
                <a:ext cx="5976664" cy="1136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Nah, </a:t>
                </a:r>
                <a:r>
                  <a:rPr lang="en-US" sz="240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sekarang</a:t>
                </a:r>
                <a:r>
                  <a:rPr lang="en-US" sz="240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coba</a:t>
                </a:r>
                <a:r>
                  <a:rPr lang="en-US" sz="240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susun</a:t>
                </a:r>
                <a:r>
                  <a:rPr lang="en-US" sz="240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soal</a:t>
                </a:r>
                <a:r>
                  <a:rPr lang="en-US" sz="240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Penalaran</a:t>
                </a:r>
                <a:r>
                  <a:rPr lang="en-US" sz="240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kombinatorial</a:t>
                </a:r>
                <a:r>
                  <a:rPr lang="en-US" sz="240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lainnya</a:t>
                </a:r>
                <a:r>
                  <a:rPr lang="en-US" sz="240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dan </a:t>
                </a:r>
                <a:r>
                  <a:rPr lang="en-US" sz="2400" dirty="0" err="1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periksa</a:t>
                </a:r>
                <a:r>
                  <a:rPr lang="en-US" sz="2400" dirty="0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apakah</a:t>
                </a:r>
                <a:r>
                  <a:rPr lang="en-US" sz="2400" dirty="0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tergolong</a:t>
                </a:r>
                <a:r>
                  <a:rPr lang="en-US" sz="2400" dirty="0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HOT </a:t>
                </a:r>
                <a:r>
                  <a:rPr lang="en-US" sz="2400" dirty="0" err="1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US" sz="2400" dirty="0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LOT</a:t>
                </a:r>
                <a:r>
                  <a:rPr lang="en-US" sz="180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ID" sz="1800" dirty="0">
                  <a:solidFill>
                    <a:srgbClr val="660066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D82FA80-B2F5-43DD-A845-7437FF9F919F}"/>
                </a:ext>
              </a:extLst>
            </p:cNvPr>
            <p:cNvGrpSpPr/>
            <p:nvPr/>
          </p:nvGrpSpPr>
          <p:grpSpPr>
            <a:xfrm>
              <a:off x="2650194" y="2210612"/>
              <a:ext cx="6159424" cy="2076109"/>
              <a:chOff x="2650194" y="2210612"/>
              <a:chExt cx="6159424" cy="2076109"/>
            </a:xfrm>
          </p:grpSpPr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E3183C27-642A-430A-B208-2FEC2CA7FEB7}"/>
                  </a:ext>
                </a:extLst>
              </p:cNvPr>
              <p:cNvSpPr/>
              <p:nvPr/>
            </p:nvSpPr>
            <p:spPr>
              <a:xfrm>
                <a:off x="2650194" y="2260125"/>
                <a:ext cx="3110183" cy="2026596"/>
              </a:xfrm>
              <a:prstGeom prst="wedgeRoundRectCallout">
                <a:avLst>
                  <a:gd name="adj1" fmla="val -37522"/>
                  <a:gd name="adj2" fmla="val 64725"/>
                  <a:gd name="adj3" fmla="val 16667"/>
                </a:avLst>
              </a:prstGeom>
              <a:solidFill>
                <a:srgbClr val="FFCCCC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Senangnya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berlatih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menyusun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soal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dan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menyelesaikannya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menantang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kami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berpikir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kreatif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ID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14F24215-3E5B-4EDE-B2A1-C509161E0CA9}"/>
                  </a:ext>
                </a:extLst>
              </p:cNvPr>
              <p:cNvSpPr/>
              <p:nvPr/>
            </p:nvSpPr>
            <p:spPr>
              <a:xfrm>
                <a:off x="5821317" y="2210612"/>
                <a:ext cx="2988301" cy="1341011"/>
              </a:xfrm>
              <a:prstGeom prst="wedgeRoundRectCallout">
                <a:avLst>
                  <a:gd name="adj1" fmla="val -39222"/>
                  <a:gd name="adj2" fmla="val 79623"/>
                  <a:gd name="adj3" fmla="val 16667"/>
                </a:avLst>
              </a:prstGeom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Ini</a:t>
                </a:r>
                <a:r>
                  <a:rPr lang="en-US" sz="24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contoh</a:t>
                </a:r>
                <a:r>
                  <a:rPr lang="en-US" sz="24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soal</a:t>
                </a:r>
                <a:r>
                  <a:rPr lang="en-US" sz="24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soal</a:t>
                </a:r>
                <a:r>
                  <a:rPr lang="en-US" sz="24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dari</a:t>
                </a:r>
                <a:r>
                  <a:rPr lang="en-US" sz="24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kelompok</a:t>
                </a:r>
                <a:r>
                  <a:rPr lang="en-US" sz="24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kami</a:t>
                </a:r>
              </a:p>
              <a:p>
                <a:endParaRPr lang="en-US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ID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70A502-8394-40EB-AC3E-E02AEC3D756E}"/>
              </a:ext>
            </a:extLst>
          </p:cNvPr>
          <p:cNvGrpSpPr/>
          <p:nvPr/>
        </p:nvGrpSpPr>
        <p:grpSpPr>
          <a:xfrm>
            <a:off x="150534" y="218922"/>
            <a:ext cx="2829121" cy="2679533"/>
            <a:chOff x="132930" y="237360"/>
            <a:chExt cx="3622238" cy="3737660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739C6DC0-CEFE-4D19-BB8F-DD88D90D7D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90" y="237360"/>
              <a:ext cx="3088286" cy="2265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093068-533D-4AD8-BB78-0C07712AC1A1}"/>
                </a:ext>
              </a:extLst>
            </p:cNvPr>
            <p:cNvSpPr txBox="1"/>
            <p:nvPr/>
          </p:nvSpPr>
          <p:spPr>
            <a:xfrm>
              <a:off x="132930" y="2300691"/>
              <a:ext cx="3622238" cy="1674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Ucapan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Selamat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pada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Yudisium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terbaik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Pascasarjana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2017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endParaRPr lang="en-ID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0633FA-BB98-4A6E-81F4-8C749A66D258}"/>
              </a:ext>
            </a:extLst>
          </p:cNvPr>
          <p:cNvGrpSpPr/>
          <p:nvPr/>
        </p:nvGrpSpPr>
        <p:grpSpPr>
          <a:xfrm>
            <a:off x="363809" y="2898455"/>
            <a:ext cx="8506751" cy="3490313"/>
            <a:chOff x="363809" y="2898455"/>
            <a:chExt cx="8506751" cy="361201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9FFD041-5288-448A-AD9A-2AA835D703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36" y="2898455"/>
              <a:ext cx="1934618" cy="1596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Flowchart: Punched Tape 8">
              <a:extLst>
                <a:ext uri="{FF2B5EF4-FFF2-40B4-BE49-F238E27FC236}">
                  <a16:creationId xmlns:a16="http://schemas.microsoft.com/office/drawing/2014/main" id="{1BECCB95-CA30-4AE8-9DF8-CB3E8F51C468}"/>
                </a:ext>
              </a:extLst>
            </p:cNvPr>
            <p:cNvSpPr/>
            <p:nvPr/>
          </p:nvSpPr>
          <p:spPr>
            <a:xfrm>
              <a:off x="5760377" y="3872445"/>
              <a:ext cx="3110183" cy="2580669"/>
            </a:xfrm>
            <a:prstGeom prst="flowChartPunchedTape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>
                  <a:solidFill>
                    <a:srgbClr val="A50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400" dirty="0">
                  <a:solidFill>
                    <a:srgbClr val="A50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A50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penyelesaian</a:t>
              </a:r>
              <a:r>
                <a:rPr lang="en-US" sz="2400" dirty="0">
                  <a:solidFill>
                    <a:srgbClr val="A50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A50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dari</a:t>
              </a:r>
              <a:r>
                <a:rPr lang="en-US" sz="2400" dirty="0">
                  <a:solidFill>
                    <a:srgbClr val="A50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A50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sz="2400" dirty="0">
                  <a:solidFill>
                    <a:srgbClr val="A50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</a:t>
              </a:r>
            </a:p>
            <a:p>
              <a:endParaRPr lang="en-US" sz="24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4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77CBC31-90F6-4FFE-88A8-482B39CABDAB}"/>
                </a:ext>
              </a:extLst>
            </p:cNvPr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3809" y="4561167"/>
              <a:ext cx="2654976" cy="1949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Hasil gambar untuk self efficacy">
              <a:extLst>
                <a:ext uri="{FF2B5EF4-FFF2-40B4-BE49-F238E27FC236}">
                  <a16:creationId xmlns:a16="http://schemas.microsoft.com/office/drawing/2014/main" id="{4C57B12D-77A3-4FCB-B45D-2BD559843220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587" y="4561168"/>
              <a:ext cx="2050059" cy="176831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0528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8C0AED-BDA1-4A0F-890D-5C840BF71768}"/>
              </a:ext>
            </a:extLst>
          </p:cNvPr>
          <p:cNvGrpSpPr/>
          <p:nvPr/>
        </p:nvGrpSpPr>
        <p:grpSpPr>
          <a:xfrm>
            <a:off x="343116" y="196450"/>
            <a:ext cx="2504385" cy="2613008"/>
            <a:chOff x="433117" y="438950"/>
            <a:chExt cx="2504385" cy="261300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E77C9E9-1FBF-4C42-B655-E35E2AABDE24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118" y="438950"/>
              <a:ext cx="2504384" cy="17685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D1A0B133-521C-4322-AAC3-E02210014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17" y="2182932"/>
              <a:ext cx="2504385" cy="8690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id-ID" altLang="en-US" b="0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Calibri" panose="020F0502020204030204" pitchFamily="34" charset="0"/>
                </a:rPr>
                <a:t>Kegiatan </a:t>
              </a:r>
              <a:r>
                <a:rPr kumimoji="0" lang="en-US" altLang="en-US" b="0" i="0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Calibri" panose="020F0502020204030204" pitchFamily="34" charset="0"/>
                </a:rPr>
                <a:t>PkM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b="0" i="0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Calibri" panose="020F0502020204030204" pitchFamily="34" charset="0"/>
                </a:rPr>
                <a:t>pimpinan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Calibri" panose="020F0502020204030204" pitchFamily="34" charset="0"/>
                </a:rPr>
                <a:t> Prof. </a:t>
              </a:r>
              <a:r>
                <a:rPr kumimoji="0" lang="en-US" altLang="en-US" b="0" i="0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Calibri" panose="020F0502020204030204" pitchFamily="34" charset="0"/>
                </a:rPr>
                <a:t>E.E.Rohaeti</a:t>
              </a:r>
              <a:r>
                <a:rPr lang="en-US" altLang="en-US" dirty="0">
                  <a:solidFill>
                    <a:srgbClr val="0033CC"/>
                  </a:solidFill>
                  <a:latin typeface="Calibri" panose="020F0502020204030204" pitchFamily="34" charset="0"/>
                </a:rPr>
                <a:t> </a:t>
              </a:r>
              <a:r>
                <a:rPr kumimoji="0" lang="id-ID" altLang="en-US" b="0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Calibri" panose="020F0502020204030204" pitchFamily="34" charset="0"/>
                </a:rPr>
                <a:t>dalam Program 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Calibri" panose="020F0502020204030204" pitchFamily="34" charset="0"/>
                </a:rPr>
                <a:t>GSSM di </a:t>
              </a:r>
              <a:r>
                <a:rPr kumimoji="0" lang="en-US" altLang="en-US" b="0" i="0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Calibri" panose="020F0502020204030204" pitchFamily="34" charset="0"/>
                </a:rPr>
                <a:t>daerah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b="0" i="0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Calibri" panose="020F0502020204030204" pitchFamily="34" charset="0"/>
                </a:rPr>
                <a:t>terpencil</a:t>
              </a:r>
              <a:endParaRPr kumimoji="0" lang="id-ID" altLang="en-US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B72961-438F-4A92-8CB5-8B051AA48F78}"/>
              </a:ext>
            </a:extLst>
          </p:cNvPr>
          <p:cNvGrpSpPr/>
          <p:nvPr/>
        </p:nvGrpSpPr>
        <p:grpSpPr>
          <a:xfrm>
            <a:off x="3083507" y="341280"/>
            <a:ext cx="5808510" cy="1734687"/>
            <a:chOff x="3083507" y="341280"/>
            <a:chExt cx="5808510" cy="173468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5516EA5-690B-4C28-9B92-A27C923A739C}"/>
                </a:ext>
              </a:extLst>
            </p:cNvPr>
            <p:cNvGrpSpPr/>
            <p:nvPr/>
          </p:nvGrpSpPr>
          <p:grpSpPr>
            <a:xfrm>
              <a:off x="3083507" y="341280"/>
              <a:ext cx="4089190" cy="1734687"/>
              <a:chOff x="3083507" y="341280"/>
              <a:chExt cx="5294195" cy="1449235"/>
            </a:xfrm>
          </p:grpSpPr>
          <p:sp>
            <p:nvSpPr>
              <p:cNvPr id="4" name="Double Wave 3">
                <a:extLst>
                  <a:ext uri="{FF2B5EF4-FFF2-40B4-BE49-F238E27FC236}">
                    <a16:creationId xmlns:a16="http://schemas.microsoft.com/office/drawing/2014/main" id="{03E56265-838F-445E-B38B-8B53ABC14D81}"/>
                  </a:ext>
                </a:extLst>
              </p:cNvPr>
              <p:cNvSpPr/>
              <p:nvPr/>
            </p:nvSpPr>
            <p:spPr>
              <a:xfrm>
                <a:off x="3083507" y="341280"/>
                <a:ext cx="5294195" cy="1449235"/>
              </a:xfrm>
              <a:prstGeom prst="doubleWave">
                <a:avLst/>
              </a:prstGeom>
              <a:solidFill>
                <a:srgbClr val="CC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EE94EE-6410-492E-B44B-36A1C53FB4E4}"/>
                  </a:ext>
                </a:extLst>
              </p:cNvPr>
              <p:cNvSpPr txBox="1"/>
              <p:nvPr/>
            </p:nvSpPr>
            <p:spPr>
              <a:xfrm>
                <a:off x="3274485" y="468509"/>
                <a:ext cx="4958448" cy="1311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Sekarang</a:t>
                </a:r>
                <a:r>
                  <a:rPr lang="en-US" sz="2400" dirty="0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kita</a:t>
                </a:r>
                <a:r>
                  <a:rPr lang="en-US" sz="2400" dirty="0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lanjutkan</a:t>
                </a:r>
                <a:r>
                  <a:rPr lang="en-US" sz="2400" dirty="0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US" sz="2400" dirty="0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materi</a:t>
                </a:r>
                <a:r>
                  <a:rPr lang="en-US" sz="2400" dirty="0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baru</a:t>
                </a:r>
                <a:r>
                  <a:rPr lang="en-US" sz="2400" dirty="0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yaitu</a:t>
                </a:r>
                <a:r>
                  <a:rPr lang="en-US" sz="2400" dirty="0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penalaran</a:t>
                </a:r>
                <a:r>
                  <a:rPr lang="en-US" sz="2400" dirty="0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probabilitas</a:t>
                </a:r>
                <a:r>
                  <a:rPr lang="en-US" sz="2400" dirty="0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matematis</a:t>
                </a:r>
                <a:r>
                  <a:rPr lang="en-US" sz="2400" dirty="0">
                    <a:solidFill>
                      <a:srgbClr val="660066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ID" sz="1800" dirty="0">
                  <a:solidFill>
                    <a:srgbClr val="660066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E958820-83F5-47D3-B382-3A0D69D6086C}"/>
                </a:ext>
              </a:extLst>
            </p:cNvPr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26037" y="500425"/>
              <a:ext cx="1565980" cy="1437463"/>
            </a:xfrm>
            <a:prstGeom prst="rect">
              <a:avLst/>
            </a:prstGeom>
            <a:ln>
              <a:solidFill>
                <a:srgbClr val="993300"/>
              </a:solidFill>
            </a:ln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005C08E-F3A4-49E4-91E7-012F93C87F3A}"/>
              </a:ext>
            </a:extLst>
          </p:cNvPr>
          <p:cNvGrpSpPr/>
          <p:nvPr/>
        </p:nvGrpSpPr>
        <p:grpSpPr>
          <a:xfrm>
            <a:off x="251983" y="2215518"/>
            <a:ext cx="8747022" cy="2822232"/>
            <a:chOff x="251983" y="2215518"/>
            <a:chExt cx="8747022" cy="2822232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E3183C27-642A-430A-B208-2FEC2CA7FEB7}"/>
                </a:ext>
              </a:extLst>
            </p:cNvPr>
            <p:cNvSpPr/>
            <p:nvPr/>
          </p:nvSpPr>
          <p:spPr>
            <a:xfrm>
              <a:off x="4295771" y="2215518"/>
              <a:ext cx="4703234" cy="1617796"/>
            </a:xfrm>
            <a:prstGeom prst="wedgeRoundRectCallout">
              <a:avLst>
                <a:gd name="adj1" fmla="val -57064"/>
                <a:gd name="adj2" fmla="val 40399"/>
                <a:gd name="adj3" fmla="val 16667"/>
              </a:avLst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</a:t>
              </a:r>
            </a:p>
            <a:p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ID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r>
                <a:rPr lang="en-ID" sz="24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Tanya: </a:t>
              </a:r>
            </a:p>
            <a:p>
              <a:pPr marL="355600" indent="-355600"/>
              <a:r>
                <a:rPr lang="en-ID" sz="24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1.Apa yang </a:t>
              </a:r>
              <a:r>
                <a:rPr lang="en-ID" sz="24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dimasud</a:t>
              </a:r>
              <a:r>
                <a:rPr lang="en-ID" sz="24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dengan</a:t>
              </a:r>
              <a:r>
                <a:rPr lang="en-ID" sz="24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Penalaran</a:t>
              </a:r>
              <a:r>
                <a:rPr lang="en-ID" sz="24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probabilitas</a:t>
              </a:r>
              <a:r>
                <a:rPr lang="en-ID" sz="24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 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ID" sz="24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2.Seperti </a:t>
              </a:r>
              <a:r>
                <a:rPr lang="en-ID" sz="24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apa</a:t>
              </a:r>
              <a:r>
                <a:rPr lang="en-ID" sz="24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contoh</a:t>
              </a:r>
              <a:r>
                <a:rPr lang="en-ID" sz="24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soalnya</a:t>
              </a:r>
              <a:r>
                <a:rPr lang="en-ID" sz="24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ID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ID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ID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ID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" name="Flowchart: Punched Tape 22">
              <a:extLst>
                <a:ext uri="{FF2B5EF4-FFF2-40B4-BE49-F238E27FC236}">
                  <a16:creationId xmlns:a16="http://schemas.microsoft.com/office/drawing/2014/main" id="{5C545FE0-FA86-42BE-B436-6E70796E4B20}"/>
                </a:ext>
              </a:extLst>
            </p:cNvPr>
            <p:cNvSpPr/>
            <p:nvPr/>
          </p:nvSpPr>
          <p:spPr>
            <a:xfrm>
              <a:off x="251983" y="2863237"/>
              <a:ext cx="3441150" cy="2174513"/>
            </a:xfrm>
            <a:prstGeom prst="flowChartPunchedTap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D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Jawab: </a:t>
              </a:r>
              <a:r>
                <a:rPr lang="en-ID" sz="24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Penalaran</a:t>
              </a:r>
              <a:r>
                <a:rPr lang="en-ID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pro-</a:t>
              </a:r>
              <a:r>
                <a:rPr lang="en-ID" sz="24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babilitas</a:t>
              </a:r>
              <a:r>
                <a:rPr lang="en-ID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adalah</a:t>
              </a:r>
              <a:r>
                <a:rPr lang="en-ID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pena-laran</a:t>
              </a:r>
              <a:r>
                <a:rPr lang="en-ID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berdasarkan</a:t>
              </a:r>
              <a:r>
                <a:rPr lang="en-ID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peluang</a:t>
              </a:r>
              <a:r>
                <a:rPr lang="en-ID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suatu</a:t>
              </a:r>
              <a:r>
                <a:rPr lang="en-ID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4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kejadian</a:t>
              </a:r>
              <a:endParaRPr lang="en-ID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F301D6-8E02-4A9E-AADC-AC7D6612209E}"/>
              </a:ext>
            </a:extLst>
          </p:cNvPr>
          <p:cNvGrpSpPr/>
          <p:nvPr/>
        </p:nvGrpSpPr>
        <p:grpSpPr>
          <a:xfrm>
            <a:off x="427248" y="4014214"/>
            <a:ext cx="8464769" cy="2647336"/>
            <a:chOff x="427248" y="4014214"/>
            <a:chExt cx="8464769" cy="264733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BC87329-AF10-4888-AFD1-5D8FC95EB04A}"/>
                </a:ext>
              </a:extLst>
            </p:cNvPr>
            <p:cNvGrpSpPr/>
            <p:nvPr/>
          </p:nvGrpSpPr>
          <p:grpSpPr>
            <a:xfrm>
              <a:off x="427248" y="5037750"/>
              <a:ext cx="3129678" cy="1623800"/>
              <a:chOff x="427248" y="5037750"/>
              <a:chExt cx="3129678" cy="162380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D26C515-FA9C-4F16-AAA3-65FFFB7134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248" y="5037750"/>
                <a:ext cx="1499400" cy="162380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rgbClr val="FF0000"/>
                </a:solidFill>
              </a:ln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B6C4018-540B-4E73-926F-A6383C96BA18}"/>
                  </a:ext>
                </a:extLst>
              </p:cNvPr>
              <p:cNvPicPr/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7431"/>
              <a:stretch/>
            </p:blipFill>
            <p:spPr bwMode="auto">
              <a:xfrm>
                <a:off x="2057526" y="5037750"/>
                <a:ext cx="1499400" cy="1617298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A287130-CA3D-4CAD-8C8E-19658C9BCE2F}"/>
                </a:ext>
              </a:extLst>
            </p:cNvPr>
            <p:cNvSpPr/>
            <p:nvPr/>
          </p:nvSpPr>
          <p:spPr>
            <a:xfrm>
              <a:off x="3779193" y="4014214"/>
              <a:ext cx="5112824" cy="2502506"/>
            </a:xfrm>
            <a:prstGeom prst="roundRect">
              <a:avLst/>
            </a:prstGeom>
            <a:solidFill>
              <a:srgbClr val="CCFFFF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0BD1E1B-E2AA-4906-B9AC-8E29F36FE5F9}"/>
                </a:ext>
              </a:extLst>
            </p:cNvPr>
            <p:cNvSpPr txBox="1"/>
            <p:nvPr/>
          </p:nvSpPr>
          <p:spPr>
            <a:xfrm>
              <a:off x="3960063" y="4014214"/>
              <a:ext cx="4703234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Dalam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suatu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kaleng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tidak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transparan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terdapat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sejumlah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kelerang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berwarna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7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merah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dan 5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biru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dan 4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putih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Semua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kelereng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berukuran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sama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besar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Diambil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kelerang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sekali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gus</a:t>
              </a:r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75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CCED6D8-9C59-4C00-93BF-4E5A3EA45D2F}"/>
              </a:ext>
            </a:extLst>
          </p:cNvPr>
          <p:cNvSpPr/>
          <p:nvPr/>
        </p:nvSpPr>
        <p:spPr>
          <a:xfrm>
            <a:off x="3146962" y="335705"/>
            <a:ext cx="5142016" cy="1617680"/>
          </a:xfrm>
          <a:prstGeom prst="wedgeRoundRectCallout">
            <a:avLst>
              <a:gd name="adj1" fmla="val -45551"/>
              <a:gd name="adj2" fmla="val 80768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dirty="0">
              <a:solidFill>
                <a:srgbClr val="0066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66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66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66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0066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0066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0066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0066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Ditanyakan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Mana yang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terbesar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peluangnya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terambil:Ketiganya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biru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merah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putih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merah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biru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putih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Mengapa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dirty="0">
              <a:solidFill>
                <a:srgbClr val="0066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66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66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66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66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66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66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062F6E-0ED6-46E3-B3D5-EA576859FFF2}"/>
              </a:ext>
            </a:extLst>
          </p:cNvPr>
          <p:cNvGrpSpPr/>
          <p:nvPr/>
        </p:nvGrpSpPr>
        <p:grpSpPr>
          <a:xfrm>
            <a:off x="322155" y="243911"/>
            <a:ext cx="2520280" cy="2355805"/>
            <a:chOff x="467544" y="189513"/>
            <a:chExt cx="2520280" cy="23558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5353FA6-7543-4842-A606-0F9558856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89513"/>
              <a:ext cx="2357718" cy="17362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F893E7-7F23-4234-8402-D7CDDB6BD6E8}"/>
                </a:ext>
              </a:extLst>
            </p:cNvPr>
            <p:cNvSpPr txBox="1"/>
            <p:nvPr/>
          </p:nvSpPr>
          <p:spPr>
            <a:xfrm>
              <a:off x="467544" y="1898987"/>
              <a:ext cx="2520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Sidang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Yudisium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Pascasarjana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2019</a:t>
              </a:r>
              <a:endParaRPr lang="en-ID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FD63D46-42FB-419A-B19C-B1BC3B056E53}"/>
              </a:ext>
            </a:extLst>
          </p:cNvPr>
          <p:cNvSpPr/>
          <p:nvPr/>
        </p:nvSpPr>
        <p:spPr>
          <a:xfrm>
            <a:off x="475612" y="2599716"/>
            <a:ext cx="4425299" cy="2613551"/>
          </a:xfrm>
          <a:prstGeom prst="wedgeRoundRectCallout">
            <a:avLst>
              <a:gd name="adj1" fmla="val -55728"/>
              <a:gd name="adj2" fmla="val 44796"/>
              <a:gd name="adj3" fmla="val 1666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Jawab:</a:t>
            </a:r>
          </a:p>
          <a:p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D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D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D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D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Jadi </a:t>
            </a:r>
            <a:r>
              <a:rPr lang="en-ID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peluang</a:t>
            </a:r>
            <a:r>
              <a:rPr lang="en-ID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terbesar</a:t>
            </a:r>
            <a:r>
              <a:rPr lang="en-ID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warna</a:t>
            </a:r>
            <a:r>
              <a:rPr lang="en-ID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ketiganya</a:t>
            </a:r>
            <a:r>
              <a:rPr lang="en-ID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endParaRPr lang="en-ID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5">
                <a:extLst>
                  <a:ext uri="{FF2B5EF4-FFF2-40B4-BE49-F238E27FC236}">
                    <a16:creationId xmlns:a16="http://schemas.microsoft.com/office/drawing/2014/main" id="{A89F79BC-C2BC-488E-B56E-D366BF1C20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2163376"/>
                  </p:ext>
                </p:extLst>
              </p:nvPr>
            </p:nvGraphicFramePr>
            <p:xfrm>
              <a:off x="1104405" y="3022286"/>
              <a:ext cx="3640487" cy="1490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7912">
                      <a:extLst>
                        <a:ext uri="{9D8B030D-6E8A-4147-A177-3AD203B41FA5}">
                          <a16:colId xmlns:a16="http://schemas.microsoft.com/office/drawing/2014/main" val="221318051"/>
                        </a:ext>
                      </a:extLst>
                    </a:gridCol>
                    <a:gridCol w="1087297">
                      <a:extLst>
                        <a:ext uri="{9D8B030D-6E8A-4147-A177-3AD203B41FA5}">
                          <a16:colId xmlns:a16="http://schemas.microsoft.com/office/drawing/2014/main" val="2253562825"/>
                        </a:ext>
                      </a:extLst>
                    </a:gridCol>
                    <a:gridCol w="1475278">
                      <a:extLst>
                        <a:ext uri="{9D8B030D-6E8A-4147-A177-3AD203B41FA5}">
                          <a16:colId xmlns:a16="http://schemas.microsoft.com/office/drawing/2014/main" val="1155718531"/>
                        </a:ext>
                      </a:extLst>
                    </a:gridCol>
                  </a:tblGrid>
                  <a:tr h="412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3b</a:t>
                          </a:r>
                          <a:endParaRPr lang="en-ID" sz="2200" b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b"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2b 1p</a:t>
                          </a:r>
                          <a:endParaRPr lang="en-ID" sz="2200" b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b"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1m 1b 1p</a:t>
                          </a:r>
                          <a:endParaRPr lang="en-ID" sz="2200" b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b">
                        <a:solidFill>
                          <a:srgbClr val="FF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3837478"/>
                      </a:ext>
                    </a:extLst>
                  </a:tr>
                  <a:tr h="8745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2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5.4.3</m:t>
                                    </m:r>
                                  </m:num>
                                  <m:den>
                                    <m:r>
                                      <a:rPr lang="en-US" sz="22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16.15.14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sz="2200" b="0" i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endParaRPr lang="en-US" sz="2200" b="0" i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b"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2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5.4.4</m:t>
                                    </m:r>
                                  </m:num>
                                  <m:den>
                                    <m:r>
                                      <a:rPr lang="en-US" sz="22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16.15.14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200" b="0" i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endParaRPr lang="en-ID" sz="2200" b="0" dirty="0">
                            <a:effectLst/>
                          </a:endParaRPr>
                        </a:p>
                      </a:txBody>
                      <a:tcPr anchor="b"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2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7.5.4</m:t>
                                    </m:r>
                                  </m:num>
                                  <m:den>
                                    <m:r>
                                      <a:rPr lang="en-US" sz="22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16.15.14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200" b="0" i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endParaRPr lang="en-ID" sz="2200" b="0" dirty="0">
                            <a:effectLst/>
                          </a:endParaRPr>
                        </a:p>
                      </a:txBody>
                      <a:tcPr anchor="b">
                        <a:solidFill>
                          <a:srgbClr val="FF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78239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5">
                <a:extLst>
                  <a:ext uri="{FF2B5EF4-FFF2-40B4-BE49-F238E27FC236}">
                    <a16:creationId xmlns:a16="http://schemas.microsoft.com/office/drawing/2014/main" id="{A89F79BC-C2BC-488E-B56E-D366BF1C20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2163376"/>
                  </p:ext>
                </p:extLst>
              </p:nvPr>
            </p:nvGraphicFramePr>
            <p:xfrm>
              <a:off x="1104405" y="3022286"/>
              <a:ext cx="3640487" cy="1490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7912">
                      <a:extLst>
                        <a:ext uri="{9D8B030D-6E8A-4147-A177-3AD203B41FA5}">
                          <a16:colId xmlns:a16="http://schemas.microsoft.com/office/drawing/2014/main" val="221318051"/>
                        </a:ext>
                      </a:extLst>
                    </a:gridCol>
                    <a:gridCol w="1087297">
                      <a:extLst>
                        <a:ext uri="{9D8B030D-6E8A-4147-A177-3AD203B41FA5}">
                          <a16:colId xmlns:a16="http://schemas.microsoft.com/office/drawing/2014/main" val="2253562825"/>
                        </a:ext>
                      </a:extLst>
                    </a:gridCol>
                    <a:gridCol w="1475278">
                      <a:extLst>
                        <a:ext uri="{9D8B030D-6E8A-4147-A177-3AD203B41FA5}">
                          <a16:colId xmlns:a16="http://schemas.microsoft.com/office/drawing/2014/main" val="1155718531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3b</a:t>
                          </a:r>
                          <a:endParaRPr lang="en-ID" sz="2200" b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b"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2b 1p</a:t>
                          </a:r>
                          <a:endParaRPr lang="en-ID" sz="2200" b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b"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1m 1b 1p</a:t>
                          </a:r>
                          <a:endParaRPr lang="en-ID" sz="2200" b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b">
                        <a:solidFill>
                          <a:srgbClr val="FF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3837478"/>
                      </a:ext>
                    </a:extLst>
                  </a:tr>
                  <a:tr h="1063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3"/>
                          <a:stretch>
                            <a:fillRect l="-565" t="-42614" r="-240113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3"/>
                          <a:stretch>
                            <a:fillRect l="-99441" t="-42614" r="-137430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3"/>
                          <a:stretch>
                            <a:fillRect l="-147521" t="-42614" r="-1653" b="-1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78239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4D4EB32-02EA-419C-A39F-987E5D910778}"/>
              </a:ext>
            </a:extLst>
          </p:cNvPr>
          <p:cNvSpPr/>
          <p:nvPr/>
        </p:nvSpPr>
        <p:spPr>
          <a:xfrm>
            <a:off x="4832658" y="2069181"/>
            <a:ext cx="3989510" cy="4788819"/>
          </a:xfrm>
          <a:prstGeom prst="wedgeRoundRectCallout">
            <a:avLst>
              <a:gd name="adj1" fmla="val -61316"/>
              <a:gd name="adj2" fmla="val 32377"/>
              <a:gd name="adj3" fmla="val 16667"/>
            </a:avLst>
          </a:prstGeom>
          <a:solidFill>
            <a:srgbClr val="CCCCFF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  <a:p>
            <a:r>
              <a:rPr lang="en-US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 </a:t>
            </a:r>
            <a:r>
              <a:rPr lang="id-ID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dibentuk panitia yang terdiri 1 orang ketua,  1 orang wakil ketua, 1 orang sekretaris dan 3 orang anggota. Ada 6 orang siswa laki-laki dan 4 orang siswa perempuan akan  berpartisipasi dalam kepanitiaan tersebut.  Tiap siswa berpeluang sama untuk menduduki salah satu jabatan di atas.</a:t>
            </a:r>
            <a:endParaRPr lang="en-ID" sz="2200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0B80BD2-AD10-47D7-A5AB-D8F7C5C61C05}"/>
              </a:ext>
            </a:extLst>
          </p:cNvPr>
          <p:cNvSpPr/>
          <p:nvPr/>
        </p:nvSpPr>
        <p:spPr>
          <a:xfrm>
            <a:off x="475612" y="5379522"/>
            <a:ext cx="3728253" cy="1142773"/>
          </a:xfrm>
          <a:prstGeom prst="wedgeRoundRectCallout">
            <a:avLst>
              <a:gd name="adj1" fmla="val -129"/>
              <a:gd name="adj2" fmla="val 72892"/>
              <a:gd name="adj3" fmla="val 16667"/>
            </a:avLst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Ternyata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panalaran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probaliti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menarik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menantang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mendorong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kreatif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D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3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14DDEBB-3E86-4B0A-AB6B-B17D46603634}"/>
              </a:ext>
            </a:extLst>
          </p:cNvPr>
          <p:cNvGrpSpPr/>
          <p:nvPr/>
        </p:nvGrpSpPr>
        <p:grpSpPr>
          <a:xfrm>
            <a:off x="552392" y="178746"/>
            <a:ext cx="2649700" cy="3138294"/>
            <a:chOff x="70332" y="250920"/>
            <a:chExt cx="4973347" cy="2522371"/>
          </a:xfrm>
        </p:grpSpPr>
        <p:pic>
          <p:nvPicPr>
            <p:cNvPr id="18" name="Picture 2" descr="Keterangan foto tidak tersedia.">
              <a:extLst>
                <a:ext uri="{FF2B5EF4-FFF2-40B4-BE49-F238E27FC236}">
                  <a16:creationId xmlns:a16="http://schemas.microsoft.com/office/drawing/2014/main" id="{48D5B6E9-47E5-4792-8DC8-F52BEDF94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2" y="250920"/>
              <a:ext cx="4896546" cy="251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33FF31-E90F-49A3-9A17-B9487D4C074A}"/>
                </a:ext>
              </a:extLst>
            </p:cNvPr>
            <p:cNvSpPr txBox="1"/>
            <p:nvPr/>
          </p:nvSpPr>
          <p:spPr>
            <a:xfrm>
              <a:off x="986149" y="431514"/>
              <a:ext cx="4057530" cy="1082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006600"/>
                  </a:solidFill>
                  <a:latin typeface="Algerian" panose="04020705040A02060702" pitchFamily="82" charset="0"/>
                </a:rPr>
                <a:t>RELIABLE &amp; FRIENDLY INSTITUTE</a:t>
              </a:r>
            </a:p>
            <a:p>
              <a:pPr algn="ctr"/>
              <a:br>
                <a:rPr lang="en-ID" b="1" dirty="0">
                  <a:solidFill>
                    <a:srgbClr val="0033CC"/>
                  </a:solidFill>
                  <a:latin typeface="-apple-system"/>
                </a:rPr>
              </a:br>
              <a:endParaRPr lang="en-US" b="1" i="1" dirty="0">
                <a:solidFill>
                  <a:srgbClr val="FF0000"/>
                </a:solidFill>
                <a:latin typeface="Algerian" panose="04020705040A02060702" pitchFamily="8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C6F305-68FB-4568-A78B-644A06A53724}"/>
                </a:ext>
              </a:extLst>
            </p:cNvPr>
            <p:cNvSpPr txBox="1"/>
            <p:nvPr/>
          </p:nvSpPr>
          <p:spPr>
            <a:xfrm>
              <a:off x="70334" y="2031174"/>
              <a:ext cx="4973345" cy="7421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b="1" dirty="0">
                  <a:solidFill>
                    <a:srgbClr val="0066FF"/>
                  </a:solidFill>
                  <a:latin typeface="-apple-system"/>
                </a:rPr>
                <a:t>The Leader of Learning Innovation Entering World Class University</a:t>
              </a:r>
              <a:endParaRPr lang="en-ID" dirty="0">
                <a:solidFill>
                  <a:srgbClr val="0066FF"/>
                </a:solidFill>
              </a:endParaRPr>
            </a:p>
          </p:txBody>
        </p:sp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E25571C6-1EC0-46BB-923C-95D32540B3C8}"/>
              </a:ext>
            </a:extLst>
          </p:cNvPr>
          <p:cNvSpPr/>
          <p:nvPr/>
        </p:nvSpPr>
        <p:spPr>
          <a:xfrm>
            <a:off x="3366669" y="182931"/>
            <a:ext cx="5165529" cy="2584020"/>
          </a:xfrm>
          <a:prstGeom prst="wedgeRoundRectCallout">
            <a:avLst>
              <a:gd name="adj1" fmla="val 5422"/>
              <a:gd name="adj2" fmla="val 57187"/>
              <a:gd name="adj3" fmla="val 16667"/>
            </a:avLst>
          </a:prstGeom>
          <a:solidFill>
            <a:srgbClr val="CCCC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200" dirty="0">
              <a:solidFill>
                <a:srgbClr val="0066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endParaRPr lang="en-US" sz="2200" dirty="0">
              <a:solidFill>
                <a:srgbClr val="006600"/>
              </a:solidFill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77800" lvl="0" indent="-177800" algn="l"/>
            <a:r>
              <a:rPr lang="en-US" sz="22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en-US" sz="2200" kern="1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Siswa </a:t>
            </a:r>
            <a:r>
              <a:rPr lang="en-US" sz="2200" kern="1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perempuan</a:t>
            </a:r>
            <a:r>
              <a:rPr lang="en-US" sz="2200" kern="1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200" kern="1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atau</a:t>
            </a:r>
            <a:r>
              <a:rPr lang="en-US" sz="2200" kern="1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200" kern="1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siswa</a:t>
            </a:r>
            <a:r>
              <a:rPr lang="en-US" sz="2200" kern="1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200" kern="1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laki-laki</a:t>
            </a:r>
            <a:r>
              <a:rPr lang="en-US" sz="2200" kern="1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yang </a:t>
            </a:r>
            <a:r>
              <a:rPr lang="en-US" sz="2200" kern="1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berpeluang</a:t>
            </a:r>
            <a:r>
              <a:rPr lang="en-US" sz="2200" kern="1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200" kern="1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lebih</a:t>
            </a:r>
            <a:r>
              <a:rPr lang="en-US" sz="2200" kern="1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200" kern="1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besar</a:t>
            </a:r>
            <a:r>
              <a:rPr lang="en-US" sz="2200" kern="1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200" kern="1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untuk</a:t>
            </a:r>
            <a:r>
              <a:rPr lang="en-US" sz="2200" kern="1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200" kern="1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menjadi</a:t>
            </a:r>
            <a:r>
              <a:rPr lang="en-US" sz="2200" kern="1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200" kern="1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ketua</a:t>
            </a:r>
            <a:r>
              <a:rPr lang="en-US" sz="2200" kern="1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?  </a:t>
            </a:r>
            <a:r>
              <a:rPr lang="en-US" sz="2200" kern="1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Tuliskan</a:t>
            </a:r>
            <a:r>
              <a:rPr lang="en-US" sz="2200" kern="1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200" kern="1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aturan</a:t>
            </a:r>
            <a:r>
              <a:rPr lang="en-US" sz="2200" kern="1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200" kern="1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atau</a:t>
            </a:r>
            <a:r>
              <a:rPr lang="en-US" sz="2200" kern="1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200" kern="1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rumus</a:t>
            </a:r>
            <a:r>
              <a:rPr lang="en-US" sz="2200" kern="1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yang </a:t>
            </a:r>
            <a:r>
              <a:rPr lang="en-US" sz="2200" kern="1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digunakan</a:t>
            </a:r>
            <a:r>
              <a:rPr lang="en-US" sz="2200" kern="100" dirty="0">
                <a:solidFill>
                  <a:srgbClr val="9900CC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dan </a:t>
            </a:r>
            <a:r>
              <a:rPr lang="en-US" sz="2200" kern="100" dirty="0" err="1">
                <a:solidFill>
                  <a:srgbClr val="9900CC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jelaskan</a:t>
            </a:r>
            <a:r>
              <a:rPr lang="en-US" sz="2200" kern="100" dirty="0">
                <a:solidFill>
                  <a:srgbClr val="9900CC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200" kern="100" dirty="0" err="1">
                <a:solidFill>
                  <a:srgbClr val="9900CC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apakah</a:t>
            </a:r>
            <a:r>
              <a:rPr lang="en-US" sz="2200" kern="100" dirty="0">
                <a:solidFill>
                  <a:srgbClr val="9900CC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200" kern="100" dirty="0" err="1">
                <a:solidFill>
                  <a:srgbClr val="9900CC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tugas</a:t>
            </a:r>
            <a:r>
              <a:rPr lang="en-US" sz="2200" kern="100" dirty="0">
                <a:solidFill>
                  <a:srgbClr val="9900CC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200" kern="100" dirty="0" err="1">
                <a:solidFill>
                  <a:srgbClr val="9900CC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tersebut</a:t>
            </a:r>
            <a:r>
              <a:rPr lang="en-US" sz="2200" kern="100" dirty="0">
                <a:solidFill>
                  <a:srgbClr val="9900CC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HOT </a:t>
            </a:r>
            <a:r>
              <a:rPr lang="en-US" sz="2200" kern="100" dirty="0" err="1">
                <a:solidFill>
                  <a:srgbClr val="9900CC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atau</a:t>
            </a:r>
            <a:r>
              <a:rPr lang="en-US" sz="2200" kern="100" dirty="0">
                <a:solidFill>
                  <a:srgbClr val="9900CC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LOT</a:t>
            </a:r>
            <a:r>
              <a:rPr lang="en-US" sz="2400" kern="100" dirty="0">
                <a:solidFill>
                  <a:srgbClr val="9900CC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. </a:t>
            </a:r>
            <a:r>
              <a:rPr lang="en-US" sz="2400" kern="100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Siapa</a:t>
            </a:r>
            <a:r>
              <a:rPr lang="en-US" sz="2400" kern="1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yang </a:t>
            </a:r>
            <a:r>
              <a:rPr lang="en-US" sz="2400" kern="100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mau</a:t>
            </a:r>
            <a:r>
              <a:rPr lang="en-US" sz="2400" kern="1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mencoba</a:t>
            </a:r>
            <a:r>
              <a:rPr lang="en-US" sz="2400" kern="1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menjawab</a:t>
            </a:r>
            <a:r>
              <a:rPr lang="en-US" sz="2400" kern="1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?</a:t>
            </a:r>
            <a:endParaRPr lang="en-ID" sz="2400" kern="1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177800" lvl="0" indent="-177800" algn="l"/>
            <a:endParaRPr lang="en-ID" sz="2400" dirty="0">
              <a:solidFill>
                <a:srgbClr val="9900CC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2D3F0E2-254E-47E2-9657-DE6F4777927B}"/>
              </a:ext>
            </a:extLst>
          </p:cNvPr>
          <p:cNvGrpSpPr/>
          <p:nvPr/>
        </p:nvGrpSpPr>
        <p:grpSpPr>
          <a:xfrm>
            <a:off x="270028" y="2991643"/>
            <a:ext cx="8621238" cy="3583168"/>
            <a:chOff x="270028" y="2991643"/>
            <a:chExt cx="8621238" cy="35831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2E3A49E-0887-492C-9CEA-11404E836F4D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910" y="2991643"/>
              <a:ext cx="2949355" cy="182884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FE1819-FEB5-4DEB-A48E-8DE21A0C5462}"/>
                </a:ext>
              </a:extLst>
            </p:cNvPr>
            <p:cNvSpPr txBox="1"/>
            <p:nvPr/>
          </p:nvSpPr>
          <p:spPr>
            <a:xfrm>
              <a:off x="5808712" y="4820485"/>
              <a:ext cx="308255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Ternyata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banyak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ingin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mencoba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menjawab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Situasi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tersebut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menunjuk-kan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pembelajaran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sudah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memotivasi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senang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aktif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belajar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209B83B-C1CA-43EA-A7BE-E9A7E6D5E6A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646" y="3073597"/>
              <a:ext cx="2649700" cy="1935952"/>
            </a:xfrm>
            <a:prstGeom prst="rect">
              <a:avLst/>
            </a:prstGeom>
          </p:spPr>
        </p:pic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8D8BF4B2-2640-4A50-B73E-4AFE22784FEA}"/>
                </a:ext>
              </a:extLst>
            </p:cNvPr>
            <p:cNvSpPr/>
            <p:nvPr/>
          </p:nvSpPr>
          <p:spPr>
            <a:xfrm>
              <a:off x="2875194" y="5358242"/>
              <a:ext cx="2750481" cy="1216569"/>
            </a:xfrm>
            <a:prstGeom prst="wedgeRoundRectCallout">
              <a:avLst>
                <a:gd name="adj1" fmla="val 37454"/>
                <a:gd name="adj2" fmla="val -74159"/>
                <a:gd name="adj3" fmla="val 16667"/>
              </a:avLst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Pembelajaran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menyenangkan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membuat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aktif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berpartisipai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20991C-66A4-455C-B850-5B57B9D4E1D6}"/>
                </a:ext>
              </a:extLst>
            </p:cNvPr>
            <p:cNvSpPr txBox="1"/>
            <p:nvPr/>
          </p:nvSpPr>
          <p:spPr>
            <a:xfrm>
              <a:off x="270028" y="5358242"/>
              <a:ext cx="24221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menyajikan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pekerjaan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kelas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A13446F-45D2-4E38-A6F0-1FDA71E89AC4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927" y="3426904"/>
              <a:ext cx="2422129" cy="1929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62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14DDEBB-3E86-4B0A-AB6B-B17D46603634}"/>
              </a:ext>
            </a:extLst>
          </p:cNvPr>
          <p:cNvGrpSpPr/>
          <p:nvPr/>
        </p:nvGrpSpPr>
        <p:grpSpPr>
          <a:xfrm>
            <a:off x="305986" y="293676"/>
            <a:ext cx="2784778" cy="3135324"/>
            <a:chOff x="-183202" y="343294"/>
            <a:chExt cx="5226881" cy="2519984"/>
          </a:xfrm>
        </p:grpSpPr>
        <p:pic>
          <p:nvPicPr>
            <p:cNvPr id="18" name="Picture 2" descr="Keterangan foto tidak tersedia.">
              <a:extLst>
                <a:ext uri="{FF2B5EF4-FFF2-40B4-BE49-F238E27FC236}">
                  <a16:creationId xmlns:a16="http://schemas.microsoft.com/office/drawing/2014/main" id="{48D5B6E9-47E5-4792-8DC8-F52BEDF94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3202" y="343294"/>
              <a:ext cx="4896546" cy="251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33FF31-E90F-49A3-9A17-B9487D4C074A}"/>
                </a:ext>
              </a:extLst>
            </p:cNvPr>
            <p:cNvSpPr txBox="1"/>
            <p:nvPr/>
          </p:nvSpPr>
          <p:spPr>
            <a:xfrm>
              <a:off x="986149" y="431514"/>
              <a:ext cx="4057530" cy="1082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006600"/>
                  </a:solidFill>
                  <a:latin typeface="Algerian" panose="04020705040A02060702" pitchFamily="82" charset="0"/>
                </a:rPr>
                <a:t>RELIABLE &amp; FRIENDLY INSTITUTE</a:t>
              </a:r>
            </a:p>
            <a:p>
              <a:pPr algn="ctr"/>
              <a:br>
                <a:rPr lang="en-ID" b="1" dirty="0">
                  <a:solidFill>
                    <a:srgbClr val="0033CC"/>
                  </a:solidFill>
                  <a:latin typeface="-apple-system"/>
                </a:rPr>
              </a:br>
              <a:endParaRPr lang="en-US" b="1" i="1" dirty="0">
                <a:solidFill>
                  <a:srgbClr val="FF0000"/>
                </a:solidFill>
                <a:latin typeface="Algerian" panose="04020705040A02060702" pitchFamily="8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C6F305-68FB-4568-A78B-644A06A53724}"/>
                </a:ext>
              </a:extLst>
            </p:cNvPr>
            <p:cNvSpPr txBox="1"/>
            <p:nvPr/>
          </p:nvSpPr>
          <p:spPr>
            <a:xfrm>
              <a:off x="70334" y="2031174"/>
              <a:ext cx="4973345" cy="7421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b="1" dirty="0">
                  <a:solidFill>
                    <a:srgbClr val="0066FF"/>
                  </a:solidFill>
                  <a:latin typeface="-apple-system"/>
                </a:rPr>
                <a:t>The Leader of Learning Innovation Entering World Class University</a:t>
              </a:r>
              <a:endParaRPr lang="en-ID" dirty="0">
                <a:solidFill>
                  <a:srgbClr val="0066FF"/>
                </a:solidFill>
              </a:endParaRPr>
            </a:p>
          </p:txBody>
        </p:sp>
      </p:grp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1BC2D8FA-54B9-4DDC-99B2-569BD62C7219}"/>
              </a:ext>
            </a:extLst>
          </p:cNvPr>
          <p:cNvSpPr/>
          <p:nvPr/>
        </p:nvSpPr>
        <p:spPr>
          <a:xfrm>
            <a:off x="3004289" y="293675"/>
            <a:ext cx="5833725" cy="3435177"/>
          </a:xfrm>
          <a:prstGeom prst="flowChartAlternateProcess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Pertanyaan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2:</a:t>
            </a:r>
          </a:p>
          <a:p>
            <a:pPr lvl="0"/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terpilih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ketua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wakil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ketua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laki-laki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sekretaris-nya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perempuan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Akan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dipilih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sekali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Manakah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peluangnya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ketiganya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perempuan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laki-laki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</a:t>
            </a:r>
            <a:r>
              <a:rPr lang="en-US" sz="2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perempuan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Tuliskan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konsep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Apakah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soal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tergolong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LOT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HOT?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Jelaskan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sz="2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1F1018-640C-428C-B8EA-EB07CCBDC74B}"/>
              </a:ext>
            </a:extLst>
          </p:cNvPr>
          <p:cNvGrpSpPr/>
          <p:nvPr/>
        </p:nvGrpSpPr>
        <p:grpSpPr>
          <a:xfrm>
            <a:off x="549958" y="3526943"/>
            <a:ext cx="8194751" cy="3427377"/>
            <a:chOff x="549958" y="3526943"/>
            <a:chExt cx="8194751" cy="342737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02F4620-FEC4-48A1-A4EC-B84B7528D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072" y="4337736"/>
              <a:ext cx="1493520" cy="1679409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</p:pic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1BA3068C-5880-4813-8419-81526B195B10}"/>
                </a:ext>
              </a:extLst>
            </p:cNvPr>
            <p:cNvSpPr/>
            <p:nvPr/>
          </p:nvSpPr>
          <p:spPr>
            <a:xfrm>
              <a:off x="5617107" y="3764534"/>
              <a:ext cx="2806924" cy="923448"/>
            </a:xfrm>
            <a:prstGeom prst="wedgeRoundRectCallout">
              <a:avLst>
                <a:gd name="adj1" fmla="val 7928"/>
                <a:gd name="adj2" fmla="val 75061"/>
                <a:gd name="adj3" fmla="val 16667"/>
              </a:avLst>
            </a:prstGeom>
            <a:solidFill>
              <a:srgbClr val="CCFFFF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22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1000"/>
                </a:spcAft>
              </a:pPr>
              <a:endParaRPr lang="en-US" sz="22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1000"/>
                </a:spcAft>
              </a:pPr>
              <a:endParaRPr lang="en-US" sz="22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1000"/>
                </a:spcAft>
              </a:pPr>
              <a:endParaRPr lang="en-US" sz="22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US" sz="22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Kami </a:t>
              </a:r>
              <a:r>
                <a:rPr lang="en-US" sz="22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mau</a:t>
              </a:r>
              <a:r>
                <a:rPr lang="en-US" sz="22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mencoba</a:t>
              </a:r>
              <a:r>
                <a:rPr lang="en-US" sz="22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menjawab</a:t>
              </a:r>
              <a:r>
                <a:rPr lang="en-US" sz="22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teman</a:t>
              </a:r>
              <a:r>
                <a:rPr lang="en-US" sz="22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ID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0066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Wave 1">
              <a:extLst>
                <a:ext uri="{FF2B5EF4-FFF2-40B4-BE49-F238E27FC236}">
                  <a16:creationId xmlns:a16="http://schemas.microsoft.com/office/drawing/2014/main" id="{8DD98104-D25A-4AAE-B910-C07719DE5434}"/>
                </a:ext>
              </a:extLst>
            </p:cNvPr>
            <p:cNvSpPr/>
            <p:nvPr/>
          </p:nvSpPr>
          <p:spPr>
            <a:xfrm>
              <a:off x="5066592" y="4670492"/>
              <a:ext cx="3678117" cy="2283828"/>
            </a:xfrm>
            <a:prstGeom prst="wave">
              <a:avLst/>
            </a:prstGeom>
            <a:solidFill>
              <a:srgbClr val="CCCCFF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rgbClr val="9900CC"/>
                </a:solidFill>
              </a:endParaRPr>
            </a:p>
            <a:p>
              <a:endParaRPr lang="en-US" sz="2400" dirty="0">
                <a:solidFill>
                  <a:srgbClr val="9900CC"/>
                </a:solidFill>
              </a:endParaRPr>
            </a:p>
            <a:p>
              <a:r>
                <a:rPr lang="en-US" sz="2400" dirty="0" err="1">
                  <a:solidFill>
                    <a:srgbClr val="9900CC"/>
                  </a:solidFill>
                </a:rPr>
                <a:t>Ini</a:t>
              </a:r>
              <a:r>
                <a:rPr lang="en-US" sz="2400" dirty="0">
                  <a:solidFill>
                    <a:srgbClr val="9900CC"/>
                  </a:solidFill>
                </a:rPr>
                <a:t> </a:t>
              </a:r>
              <a:r>
                <a:rPr lang="en-US" sz="2400" dirty="0" err="1">
                  <a:solidFill>
                    <a:srgbClr val="9900CC"/>
                  </a:solidFill>
                </a:rPr>
                <a:t>Jawaban</a:t>
              </a:r>
              <a:r>
                <a:rPr lang="en-US" sz="2400" dirty="0">
                  <a:solidFill>
                    <a:srgbClr val="9900CC"/>
                  </a:solidFill>
                </a:rPr>
                <a:t> kami</a:t>
              </a:r>
            </a:p>
            <a:p>
              <a:endParaRPr lang="en-US" sz="2400" dirty="0">
                <a:solidFill>
                  <a:srgbClr val="9900CC"/>
                </a:solidFill>
              </a:endParaRPr>
            </a:p>
            <a:p>
              <a:endParaRPr lang="en-US" sz="2400" dirty="0">
                <a:solidFill>
                  <a:srgbClr val="9900CC"/>
                </a:solidFill>
              </a:endParaRPr>
            </a:p>
            <a:p>
              <a:endParaRPr lang="en-US" sz="2400" dirty="0">
                <a:solidFill>
                  <a:srgbClr val="9900CC"/>
                </a:solidFill>
              </a:endParaRPr>
            </a:p>
            <a:p>
              <a:endParaRPr lang="en-US" sz="2400" dirty="0">
                <a:solidFill>
                  <a:srgbClr val="9900CC"/>
                </a:solidFill>
              </a:endParaRPr>
            </a:p>
            <a:p>
              <a:endParaRPr lang="en-ID" sz="2400" dirty="0">
                <a:solidFill>
                  <a:srgbClr val="9900CC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36062B5-9CC0-4CC5-ABD8-163255F0C05F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958" y="3526943"/>
              <a:ext cx="3023114" cy="2881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726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759E033-BA7A-4E8C-A3E8-48B6B533DFBA}"/>
              </a:ext>
            </a:extLst>
          </p:cNvPr>
          <p:cNvGrpSpPr/>
          <p:nvPr/>
        </p:nvGrpSpPr>
        <p:grpSpPr>
          <a:xfrm>
            <a:off x="2906844" y="341281"/>
            <a:ext cx="5874457" cy="3600842"/>
            <a:chOff x="2906844" y="341281"/>
            <a:chExt cx="5874457" cy="360084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53D71DD-2CD7-4D54-A009-E8C9CB32C97C}"/>
                </a:ext>
              </a:extLst>
            </p:cNvPr>
            <p:cNvGrpSpPr/>
            <p:nvPr/>
          </p:nvGrpSpPr>
          <p:grpSpPr>
            <a:xfrm>
              <a:off x="3138481" y="341281"/>
              <a:ext cx="5642820" cy="1913976"/>
              <a:chOff x="2378062" y="329302"/>
              <a:chExt cx="6209663" cy="1386299"/>
            </a:xfrm>
          </p:grpSpPr>
          <p:sp>
            <p:nvSpPr>
              <p:cNvPr id="4" name="Double Wave 3">
                <a:extLst>
                  <a:ext uri="{FF2B5EF4-FFF2-40B4-BE49-F238E27FC236}">
                    <a16:creationId xmlns:a16="http://schemas.microsoft.com/office/drawing/2014/main" id="{03E56265-838F-445E-B38B-8B53ABC14D81}"/>
                  </a:ext>
                </a:extLst>
              </p:cNvPr>
              <p:cNvSpPr/>
              <p:nvPr/>
            </p:nvSpPr>
            <p:spPr>
              <a:xfrm>
                <a:off x="2378062" y="329302"/>
                <a:ext cx="6019456" cy="1386299"/>
              </a:xfrm>
              <a:prstGeom prst="doubleWave">
                <a:avLst>
                  <a:gd name="adj1" fmla="val 6250"/>
                  <a:gd name="adj2" fmla="val 1122"/>
                </a:avLst>
              </a:prstGeom>
              <a:solidFill>
                <a:srgbClr val="CC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EE94EE-6410-492E-B44B-36A1C53FB4E4}"/>
                  </a:ext>
                </a:extLst>
              </p:cNvPr>
              <p:cNvSpPr txBox="1"/>
              <p:nvPr/>
            </p:nvSpPr>
            <p:spPr>
              <a:xfrm>
                <a:off x="2611061" y="421453"/>
                <a:ext cx="5976664" cy="1136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Analisislah</a:t>
                </a:r>
                <a:r>
                  <a:rPr lang="en-US" sz="240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jenis</a:t>
                </a:r>
                <a:r>
                  <a:rPr lang="en-US" sz="240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penalaran</a:t>
                </a:r>
                <a:r>
                  <a:rPr lang="en-US" sz="240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yang paling </a:t>
                </a:r>
                <a:r>
                  <a:rPr lang="en-US" sz="240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sulit</a:t>
                </a:r>
                <a:r>
                  <a:rPr lang="en-US" sz="240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 </a:t>
                </a:r>
                <a:r>
                  <a:rPr lang="en-US" sz="240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antara</a:t>
                </a:r>
                <a:r>
                  <a:rPr lang="en-US" sz="240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penalaran</a:t>
                </a:r>
                <a:r>
                  <a:rPr lang="en-US" sz="240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proporsional</a:t>
                </a:r>
                <a:r>
                  <a:rPr lang="en-US" sz="240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penalaran</a:t>
                </a:r>
                <a:r>
                  <a:rPr lang="en-US" sz="240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kombinatorial</a:t>
                </a:r>
                <a:r>
                  <a:rPr lang="en-US" sz="240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US" sz="240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penalaran</a:t>
                </a:r>
                <a:r>
                  <a:rPr lang="en-US" sz="240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probabilitas</a:t>
                </a:r>
                <a:r>
                  <a:rPr lang="en-US" sz="240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matematis</a:t>
                </a:r>
                <a:endParaRPr lang="en-ID" sz="1800" dirty="0">
                  <a:solidFill>
                    <a:srgbClr val="660066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E3183C27-642A-430A-B208-2FEC2CA7FEB7}"/>
                </a:ext>
              </a:extLst>
            </p:cNvPr>
            <p:cNvSpPr/>
            <p:nvPr/>
          </p:nvSpPr>
          <p:spPr>
            <a:xfrm>
              <a:off x="2906844" y="2382484"/>
              <a:ext cx="5550687" cy="1559639"/>
            </a:xfrm>
            <a:prstGeom prst="wedgeRoundRectCallout">
              <a:avLst>
                <a:gd name="adj1" fmla="val 41066"/>
                <a:gd name="adj2" fmla="val 76389"/>
                <a:gd name="adj3" fmla="val 16667"/>
              </a:avLst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Sebelum</a:t>
              </a:r>
              <a:r>
                <a:rPr lang="en-US" sz="240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kita</a:t>
              </a:r>
              <a:r>
                <a:rPr lang="en-US" sz="240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selesai</a:t>
              </a:r>
              <a:r>
                <a:rPr lang="en-US" sz="240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perkuliahan</a:t>
              </a:r>
              <a:r>
                <a:rPr lang="en-US" sz="240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ini</a:t>
              </a:r>
              <a:r>
                <a:rPr lang="en-US" sz="240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coba</a:t>
              </a:r>
              <a:r>
                <a:rPr lang="en-US" sz="240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rangkum</a:t>
              </a:r>
              <a:r>
                <a:rPr lang="en-US" sz="240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hal-hal</a:t>
              </a:r>
              <a:r>
                <a:rPr lang="en-US" sz="240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terpenting</a:t>
              </a:r>
              <a:r>
                <a:rPr lang="en-US" sz="240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berkenaan</a:t>
              </a:r>
              <a:r>
                <a:rPr lang="en-US" sz="240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dengan</a:t>
              </a:r>
              <a:r>
                <a:rPr lang="en-US" sz="240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Penalaran</a:t>
              </a:r>
              <a:r>
                <a:rPr lang="en-US" sz="240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induktif</a:t>
              </a:r>
              <a:r>
                <a:rPr lang="en-US" sz="240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dan </a:t>
              </a:r>
              <a:r>
                <a:rPr lang="en-US" sz="240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penalaran</a:t>
              </a:r>
              <a:r>
                <a:rPr lang="en-US" sz="240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deduktif</a:t>
              </a:r>
              <a:endParaRPr lang="en-ID" sz="1800" dirty="0">
                <a:solidFill>
                  <a:srgbClr val="6600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70A502-8394-40EB-AC3E-E02AEC3D756E}"/>
              </a:ext>
            </a:extLst>
          </p:cNvPr>
          <p:cNvGrpSpPr/>
          <p:nvPr/>
        </p:nvGrpSpPr>
        <p:grpSpPr>
          <a:xfrm>
            <a:off x="291580" y="341279"/>
            <a:ext cx="2872693" cy="2534239"/>
            <a:chOff x="294513" y="237360"/>
            <a:chExt cx="3622238" cy="3534990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739C6DC0-CEFE-4D19-BB8F-DD88D90D7D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90" y="237360"/>
              <a:ext cx="3088286" cy="2265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093068-533D-4AD8-BB78-0C07712AC1A1}"/>
                </a:ext>
              </a:extLst>
            </p:cNvPr>
            <p:cNvSpPr txBox="1"/>
            <p:nvPr/>
          </p:nvSpPr>
          <p:spPr>
            <a:xfrm>
              <a:off x="294513" y="2098020"/>
              <a:ext cx="3622238" cy="1674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Ucapan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Selamat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pada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Yudisium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terbaik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Pascasarjana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2017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endParaRPr lang="en-ID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8C7448-2BA8-4AFC-A8E5-BCCE6681847A}"/>
              </a:ext>
            </a:extLst>
          </p:cNvPr>
          <p:cNvGrpSpPr/>
          <p:nvPr/>
        </p:nvGrpSpPr>
        <p:grpSpPr>
          <a:xfrm>
            <a:off x="942429" y="2809817"/>
            <a:ext cx="8047192" cy="3910966"/>
            <a:chOff x="942429" y="2809817"/>
            <a:chExt cx="8047192" cy="391096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9FFD041-5288-448A-AD9A-2AA835D703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430" y="2809817"/>
              <a:ext cx="1964414" cy="1596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Wave 9">
              <a:extLst>
                <a:ext uri="{FF2B5EF4-FFF2-40B4-BE49-F238E27FC236}">
                  <a16:creationId xmlns:a16="http://schemas.microsoft.com/office/drawing/2014/main" id="{0B51EEA4-1CFE-47B6-9212-097E95AEA315}"/>
                </a:ext>
              </a:extLst>
            </p:cNvPr>
            <p:cNvSpPr/>
            <p:nvPr/>
          </p:nvSpPr>
          <p:spPr>
            <a:xfrm>
              <a:off x="5142016" y="4189238"/>
              <a:ext cx="3847605" cy="2200254"/>
            </a:xfrm>
            <a:prstGeom prst="wave">
              <a:avLst>
                <a:gd name="adj1" fmla="val 12500"/>
                <a:gd name="adj2" fmla="val 687"/>
              </a:avLst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analisis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rangkuman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</a:t>
              </a: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FF26AA5-4B92-4585-9062-50614AE82F01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29" y="4342073"/>
              <a:ext cx="3847605" cy="23787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278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96BA2949-43F4-4663-A1DE-7DE52B723F76}"/>
              </a:ext>
            </a:extLst>
          </p:cNvPr>
          <p:cNvSpPr/>
          <p:nvPr/>
        </p:nvSpPr>
        <p:spPr>
          <a:xfrm>
            <a:off x="2972691" y="408424"/>
            <a:ext cx="5499816" cy="3327308"/>
          </a:xfrm>
          <a:prstGeom prst="wedgeRoundRectCallout">
            <a:avLst>
              <a:gd name="adj1" fmla="val -39997"/>
              <a:gd name="adj2" fmla="val 60090"/>
              <a:gd name="adj3" fmla="val 1666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perkuliahan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MK PBM,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termuat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menyimpulkan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induktif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deduktif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tiap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langkah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penye-lesaian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soal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diminta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menyertakan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alasan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rumus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berarti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berpikir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rumus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mempertanggungjawabkan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pendapatnya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7D0EA4-E0BE-4D95-9365-76C7FBFD5624}"/>
              </a:ext>
            </a:extLst>
          </p:cNvPr>
          <p:cNvGrpSpPr/>
          <p:nvPr/>
        </p:nvGrpSpPr>
        <p:grpSpPr>
          <a:xfrm>
            <a:off x="443767" y="4018873"/>
            <a:ext cx="8145656" cy="2445130"/>
            <a:chOff x="443767" y="4018873"/>
            <a:chExt cx="8145656" cy="2445130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8BE5F404-7C27-4DDD-ABCC-E12A32B3D5BD}"/>
                </a:ext>
              </a:extLst>
            </p:cNvPr>
            <p:cNvSpPr/>
            <p:nvPr/>
          </p:nvSpPr>
          <p:spPr>
            <a:xfrm>
              <a:off x="443767" y="4115450"/>
              <a:ext cx="5033583" cy="2334126"/>
            </a:xfrm>
            <a:prstGeom prst="wedgeRoundRectCallout">
              <a:avLst>
                <a:gd name="adj1" fmla="val 58314"/>
                <a:gd name="adj2" fmla="val 41881"/>
                <a:gd name="adj3" fmla="val 16667"/>
              </a:avLst>
            </a:prstGeom>
            <a:solidFill>
              <a:srgbClr val="FFCCCC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Kondisi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tersebut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menunjukkan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bahwa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pada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dasarnya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Matematika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sangat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dekat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ajaran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Agama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yaitu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harus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mempertanggung-jawabkan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semua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perbuatan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baik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dalam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kehidupan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sekarang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maupun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kelak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BE4032-9C92-4A84-B1BD-25425A11D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347" y="4840203"/>
              <a:ext cx="1482076" cy="1623800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7E5FAC-FA7F-48D6-8C51-5B5939341826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31"/>
            <a:stretch/>
          </p:blipFill>
          <p:spPr bwMode="auto">
            <a:xfrm>
              <a:off x="5612915" y="4018873"/>
              <a:ext cx="1482075" cy="154608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E77CD97-8C16-4BE5-BD82-B5B41B067BC4}"/>
              </a:ext>
            </a:extLst>
          </p:cNvPr>
          <p:cNvGrpSpPr/>
          <p:nvPr/>
        </p:nvGrpSpPr>
        <p:grpSpPr>
          <a:xfrm>
            <a:off x="671493" y="408424"/>
            <a:ext cx="1951391" cy="3610449"/>
            <a:chOff x="671493" y="408424"/>
            <a:chExt cx="1951391" cy="361044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9DC108-23FE-4F34-8090-D48E4DF419AF}"/>
                </a:ext>
              </a:extLst>
            </p:cNvPr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1493" y="408424"/>
              <a:ext cx="1951391" cy="1673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Hasil gambar untuk gambar kartun belajar trigonometri">
              <a:extLst>
                <a:ext uri="{FF2B5EF4-FFF2-40B4-BE49-F238E27FC236}">
                  <a16:creationId xmlns:a16="http://schemas.microsoft.com/office/drawing/2014/main" id="{654CC4E2-2302-4381-85EC-1B1FFCDAED8D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59" y="2178039"/>
              <a:ext cx="1779725" cy="184083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6292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3609FB1-A04C-42A4-A7F3-60262DE83705}"/>
              </a:ext>
            </a:extLst>
          </p:cNvPr>
          <p:cNvGrpSpPr/>
          <p:nvPr/>
        </p:nvGrpSpPr>
        <p:grpSpPr>
          <a:xfrm>
            <a:off x="565483" y="503599"/>
            <a:ext cx="2649700" cy="3138294"/>
            <a:chOff x="70332" y="250920"/>
            <a:chExt cx="4973347" cy="2522371"/>
          </a:xfrm>
        </p:grpSpPr>
        <p:pic>
          <p:nvPicPr>
            <p:cNvPr id="7" name="Picture 2" descr="Keterangan foto tidak tersedia.">
              <a:extLst>
                <a:ext uri="{FF2B5EF4-FFF2-40B4-BE49-F238E27FC236}">
                  <a16:creationId xmlns:a16="http://schemas.microsoft.com/office/drawing/2014/main" id="{51FB6182-2754-4A2F-9076-164333F5A3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2" y="250920"/>
              <a:ext cx="4896546" cy="251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1C6A87C-4D88-4D1A-98EF-E8036F0E2F21}"/>
                </a:ext>
              </a:extLst>
            </p:cNvPr>
            <p:cNvSpPr txBox="1"/>
            <p:nvPr/>
          </p:nvSpPr>
          <p:spPr>
            <a:xfrm>
              <a:off x="986149" y="431514"/>
              <a:ext cx="4057530" cy="1082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006600"/>
                  </a:solidFill>
                  <a:latin typeface="Algerian" panose="04020705040A02060702" pitchFamily="82" charset="0"/>
                </a:rPr>
                <a:t>RELIABLE &amp; FRIENDLY INSTITUTE</a:t>
              </a:r>
            </a:p>
            <a:p>
              <a:pPr algn="ctr"/>
              <a:br>
                <a:rPr lang="en-ID" b="1" dirty="0">
                  <a:solidFill>
                    <a:srgbClr val="0033CC"/>
                  </a:solidFill>
                  <a:latin typeface="-apple-system"/>
                </a:rPr>
              </a:br>
              <a:endParaRPr lang="en-US" b="1" i="1" dirty="0">
                <a:solidFill>
                  <a:srgbClr val="FF0000"/>
                </a:solidFill>
                <a:latin typeface="Algerian" panose="04020705040A02060702" pitchFamily="8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A2B7CB-1BFF-450B-8A8F-A3619CD55C91}"/>
                </a:ext>
              </a:extLst>
            </p:cNvPr>
            <p:cNvSpPr txBox="1"/>
            <p:nvPr/>
          </p:nvSpPr>
          <p:spPr>
            <a:xfrm>
              <a:off x="70334" y="2031174"/>
              <a:ext cx="4973345" cy="7421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b="1" dirty="0">
                  <a:solidFill>
                    <a:srgbClr val="0066FF"/>
                  </a:solidFill>
                  <a:latin typeface="-apple-system"/>
                </a:rPr>
                <a:t>The Leader of Learning Innovation Entering World Class University</a:t>
              </a:r>
              <a:endParaRPr lang="en-ID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35A772F-A941-4571-A426-F56BD3E4AF8D}"/>
              </a:ext>
            </a:extLst>
          </p:cNvPr>
          <p:cNvGrpSpPr/>
          <p:nvPr/>
        </p:nvGrpSpPr>
        <p:grpSpPr>
          <a:xfrm>
            <a:off x="3597442" y="395864"/>
            <a:ext cx="4704348" cy="3919226"/>
            <a:chOff x="3597442" y="395864"/>
            <a:chExt cx="4704348" cy="3919226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B06CF850-68E8-4C33-BF68-7E4535CFB5FC}"/>
                </a:ext>
              </a:extLst>
            </p:cNvPr>
            <p:cNvSpPr/>
            <p:nvPr/>
          </p:nvSpPr>
          <p:spPr>
            <a:xfrm>
              <a:off x="3597442" y="395864"/>
              <a:ext cx="4704348" cy="2227020"/>
            </a:xfrm>
            <a:prstGeom prst="wedgeRoundRectCallout">
              <a:avLst>
                <a:gd name="adj1" fmla="val -40843"/>
                <a:gd name="adj2" fmla="val 68880"/>
                <a:gd name="adj3" fmla="val 16667"/>
              </a:avLst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2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2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2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2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Misalnya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dalam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tugas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1.Mana yang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terbesar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peluangnya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terambil:Ketiganya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biru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satu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merah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2 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putih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dan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satu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merah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satu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biru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dan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satu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putih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Mengapa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0066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15F2BE4-592B-46EA-9BC7-4A2422671157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31"/>
            <a:stretch/>
          </p:blipFill>
          <p:spPr bwMode="auto">
            <a:xfrm>
              <a:off x="6309998" y="2718564"/>
              <a:ext cx="1772186" cy="159652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2408D54-589E-4FF3-A027-48DE55017823}"/>
              </a:ext>
            </a:extLst>
          </p:cNvPr>
          <p:cNvGrpSpPr/>
          <p:nvPr/>
        </p:nvGrpSpPr>
        <p:grpSpPr>
          <a:xfrm>
            <a:off x="425812" y="3780274"/>
            <a:ext cx="6958481" cy="2452084"/>
            <a:chOff x="425812" y="3780274"/>
            <a:chExt cx="6958481" cy="2452084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CED0A68E-71CE-4A2E-8588-99B9B348BBA5}"/>
                </a:ext>
              </a:extLst>
            </p:cNvPr>
            <p:cNvSpPr/>
            <p:nvPr/>
          </p:nvSpPr>
          <p:spPr>
            <a:xfrm>
              <a:off x="425812" y="3780274"/>
              <a:ext cx="4591355" cy="2227020"/>
            </a:xfrm>
            <a:prstGeom prst="flowChartAlternateProcess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Dalam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tugas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Tuliskan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konsep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rumus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yang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digunakan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pada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tiap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langkah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pengerjaan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Apakah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tergolong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LOT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atau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HOT?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Jelaskan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ID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ID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91F0B5-CA8F-4F99-8B79-ACFC343C4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2107" y="4501973"/>
              <a:ext cx="1772186" cy="1730385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0000FF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8446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F8187DE-BE9B-445F-92CE-B42B1A46A017}"/>
              </a:ext>
            </a:extLst>
          </p:cNvPr>
          <p:cNvGrpSpPr/>
          <p:nvPr/>
        </p:nvGrpSpPr>
        <p:grpSpPr>
          <a:xfrm>
            <a:off x="418982" y="277073"/>
            <a:ext cx="2880320" cy="3102479"/>
            <a:chOff x="344449" y="203939"/>
            <a:chExt cx="2880320" cy="310247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F0F7C4A-0515-4070-A383-0D14D8FBFA1E}"/>
                </a:ext>
              </a:extLst>
            </p:cNvPr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4449" y="203939"/>
              <a:ext cx="288032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8F01C50-9487-4C1B-88C6-E5B4BDAFD110}"/>
                </a:ext>
              </a:extLst>
            </p:cNvPr>
            <p:cNvSpPr txBox="1"/>
            <p:nvPr/>
          </p:nvSpPr>
          <p:spPr>
            <a:xfrm>
              <a:off x="344449" y="2106089"/>
              <a:ext cx="28803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Rombongan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Pascasarjana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dipimpin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Ibu WR I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sedang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kunjungan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Studi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Thailand</a:t>
              </a:r>
              <a:endParaRPr lang="en-ID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8FD7A9FF-39D1-418A-B3E8-75FF5E4E6867}"/>
              </a:ext>
            </a:extLst>
          </p:cNvPr>
          <p:cNvSpPr/>
          <p:nvPr/>
        </p:nvSpPr>
        <p:spPr>
          <a:xfrm>
            <a:off x="3299302" y="112462"/>
            <a:ext cx="5630942" cy="2345446"/>
          </a:xfrm>
          <a:prstGeom prst="cloudCallout">
            <a:avLst>
              <a:gd name="adj1" fmla="val -34993"/>
              <a:gd name="adj2" fmla="val 5764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pelajari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MK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Lalu 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rangkum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pentingnya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indikator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PnM</a:t>
            </a:r>
            <a:endParaRPr lang="en-ID" sz="2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C1EB61-C6D9-4087-99F3-CAA09F208A97}"/>
              </a:ext>
            </a:extLst>
          </p:cNvPr>
          <p:cNvGrpSpPr/>
          <p:nvPr/>
        </p:nvGrpSpPr>
        <p:grpSpPr>
          <a:xfrm>
            <a:off x="283480" y="2685593"/>
            <a:ext cx="8511848" cy="4172407"/>
            <a:chOff x="283480" y="2685593"/>
            <a:chExt cx="8511848" cy="417240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A6B9025-5C53-473A-B243-95314FF73D00}"/>
                </a:ext>
              </a:extLst>
            </p:cNvPr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57417" y="3379553"/>
              <a:ext cx="1566342" cy="1691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386F164-6B2A-40A5-AE40-84E41262AC10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84" y="3429000"/>
              <a:ext cx="1773233" cy="1491295"/>
            </a:xfrm>
            <a:prstGeom prst="rect">
              <a:avLst/>
            </a:prstGeom>
          </p:spPr>
        </p:pic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DAF979D8-C5A1-413A-9F95-40C0872F201D}"/>
                </a:ext>
              </a:extLst>
            </p:cNvPr>
            <p:cNvSpPr/>
            <p:nvPr/>
          </p:nvSpPr>
          <p:spPr>
            <a:xfrm>
              <a:off x="3909768" y="2685593"/>
              <a:ext cx="4885560" cy="3429000"/>
            </a:xfrm>
            <a:prstGeom prst="flowChartAlternateProcess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457200" algn="l"/>
                </a:tabLst>
              </a:pP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tabLst>
                  <a:tab pos="457200" algn="l"/>
                </a:tabLst>
              </a:pP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Mari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kita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cermati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penjelasan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id-ID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Pentingnya 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PnM:</a:t>
              </a:r>
              <a:endParaRPr lang="en-ID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265113" lvl="0" indent="-265113">
                <a:buFont typeface="+mj-lt"/>
                <a:buAutoNum type="alphaLcParenR"/>
              </a:pPr>
              <a:r>
                <a:rPr lang="id-ID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id-ID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 termuat  dalam 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</a:t>
              </a:r>
              <a:r>
                <a:rPr lang="id-ID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urikulum dan tujuan pembel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</a:t>
              </a:r>
              <a:r>
                <a:rPr lang="id-ID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ajaran matematika;</a:t>
              </a:r>
              <a:endParaRPr lang="en-ID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indent="-457200">
                <a:buAutoNum type="alphaLcParenR" startAt="2"/>
              </a:pPr>
              <a:r>
                <a:rPr lang="id-ID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id-ID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 melatih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individu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id-ID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berpikir rasional (masuk akal),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kritis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id-ID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kreatif,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obyektif</a:t>
              </a:r>
              <a:r>
                <a:rPr lang="id-ID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 reflektif, 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dan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terbuka</a:t>
              </a:r>
              <a:endPara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" name="Wave 2">
              <a:extLst>
                <a:ext uri="{FF2B5EF4-FFF2-40B4-BE49-F238E27FC236}">
                  <a16:creationId xmlns:a16="http://schemas.microsoft.com/office/drawing/2014/main" id="{E68664CD-AACD-4C1A-A1B1-6A36CBC63341}"/>
                </a:ext>
              </a:extLst>
            </p:cNvPr>
            <p:cNvSpPr/>
            <p:nvPr/>
          </p:nvSpPr>
          <p:spPr>
            <a:xfrm>
              <a:off x="283480" y="4741128"/>
              <a:ext cx="3626287" cy="2116872"/>
            </a:xfrm>
            <a:prstGeom prst="wave">
              <a:avLst/>
            </a:prstGeom>
            <a:solidFill>
              <a:srgbClr val="CCCCFF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Sesuai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prinsip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pada Merdeka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Belajar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bebas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belajar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caranya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sendiri</a:t>
              </a:r>
              <a:endParaRPr lang="en-ID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04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96BA2949-43F4-4663-A1DE-7DE52B723F76}"/>
              </a:ext>
            </a:extLst>
          </p:cNvPr>
          <p:cNvSpPr/>
          <p:nvPr/>
        </p:nvSpPr>
        <p:spPr>
          <a:xfrm>
            <a:off x="2656703" y="498734"/>
            <a:ext cx="5822279" cy="3331861"/>
          </a:xfrm>
          <a:prstGeom prst="wedgeRoundRectCallout">
            <a:avLst>
              <a:gd name="adj1" fmla="val -35230"/>
              <a:gd name="adj2" fmla="val 65559"/>
              <a:gd name="adj3" fmla="val 1666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MK PBM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termuat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menyusun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soal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mencari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solusinya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menyajikan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proposal dan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penelitian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poster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minat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menggambarkan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maha-siswa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kebebasan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berpikir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bereks-presi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berinovasi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menyelesai-kan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prinsip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Merdeka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Belajar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ID" sz="2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2B2D6A-3A48-47EF-B08E-CF4FB7F37BF6}"/>
              </a:ext>
            </a:extLst>
          </p:cNvPr>
          <p:cNvGrpSpPr/>
          <p:nvPr/>
        </p:nvGrpSpPr>
        <p:grpSpPr>
          <a:xfrm>
            <a:off x="288716" y="498734"/>
            <a:ext cx="2367987" cy="2858352"/>
            <a:chOff x="288716" y="498734"/>
            <a:chExt cx="2367987" cy="285835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96276E3-DECE-433C-88E7-4F537544DA3C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25" y="498734"/>
              <a:ext cx="2044154" cy="1658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42F2EC-845F-462F-8BEE-43246504B88A}"/>
                </a:ext>
              </a:extLst>
            </p:cNvPr>
            <p:cNvSpPr txBox="1"/>
            <p:nvPr/>
          </p:nvSpPr>
          <p:spPr>
            <a:xfrm>
              <a:off x="288716" y="2156757"/>
              <a:ext cx="2367987" cy="1200329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0066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bebas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kreatif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menyaji-kan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proposal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menggunakan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poster</a:t>
              </a:r>
              <a:endParaRPr lang="en-ID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D18D622-FFFF-4C1B-8455-9BCDEB5E96C0}"/>
              </a:ext>
            </a:extLst>
          </p:cNvPr>
          <p:cNvGrpSpPr/>
          <p:nvPr/>
        </p:nvGrpSpPr>
        <p:grpSpPr>
          <a:xfrm>
            <a:off x="288716" y="3374657"/>
            <a:ext cx="8007810" cy="3175228"/>
            <a:chOff x="288716" y="3374657"/>
            <a:chExt cx="8007810" cy="317522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2CD6DB-93B0-461D-B749-FAA2B3E1536E}"/>
                </a:ext>
              </a:extLst>
            </p:cNvPr>
            <p:cNvSpPr txBox="1"/>
            <p:nvPr/>
          </p:nvSpPr>
          <p:spPr>
            <a:xfrm>
              <a:off x="288716" y="5149793"/>
              <a:ext cx="27861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aktif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belajar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berkelompok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berani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menyajikan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tugas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kelas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lowchart: Punched Tape 4">
              <a:extLst>
                <a:ext uri="{FF2B5EF4-FFF2-40B4-BE49-F238E27FC236}">
                  <a16:creationId xmlns:a16="http://schemas.microsoft.com/office/drawing/2014/main" id="{22455A9A-C461-4BA9-9200-F3CD3059514F}"/>
                </a:ext>
              </a:extLst>
            </p:cNvPr>
            <p:cNvSpPr/>
            <p:nvPr/>
          </p:nvSpPr>
          <p:spPr>
            <a:xfrm>
              <a:off x="3074820" y="3911083"/>
              <a:ext cx="5221706" cy="2638802"/>
            </a:xfrm>
            <a:prstGeom prst="flowChartPunchedTape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Misalnya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dalam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contoh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1. Nah,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sekarang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coba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susun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soal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Penalaran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Kombinatorial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lainnya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lalu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selesaikan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dan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periksa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apakah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tergolong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HOT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atau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LOT.</a:t>
              </a:r>
              <a:endParaRPr lang="en-ID" sz="2200" dirty="0">
                <a:solidFill>
                  <a:srgbClr val="FF0000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5FB070-2D34-47DB-BC3E-299F33D59F8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53" y="3374657"/>
              <a:ext cx="2216311" cy="1754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538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17B37D-62E3-43DB-922B-A72014D55A5F}"/>
              </a:ext>
            </a:extLst>
          </p:cNvPr>
          <p:cNvGrpSpPr/>
          <p:nvPr/>
        </p:nvGrpSpPr>
        <p:grpSpPr>
          <a:xfrm>
            <a:off x="283820" y="498734"/>
            <a:ext cx="8195162" cy="2462213"/>
            <a:chOff x="283820" y="498734"/>
            <a:chExt cx="8195162" cy="2462213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96BA2949-43F4-4663-A1DE-7DE52B723F76}"/>
                </a:ext>
              </a:extLst>
            </p:cNvPr>
            <p:cNvSpPr/>
            <p:nvPr/>
          </p:nvSpPr>
          <p:spPr>
            <a:xfrm>
              <a:off x="2851484" y="498734"/>
              <a:ext cx="5627498" cy="2462213"/>
            </a:xfrm>
            <a:prstGeom prst="wedgeRoundRectCallout">
              <a:avLst>
                <a:gd name="adj1" fmla="val -41838"/>
                <a:gd name="adj2" fmla="val 59742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Demikian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pula,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dalam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MK PBM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maha-siswa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telah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mampu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menerapkan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hasil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perkuliahan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dalam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melaksanakan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tugas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pembelajaran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matematika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sekolah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mendukung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aktif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bekerja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[ok,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berani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bertanya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bersedia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menyajikan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pekerjaannya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kelas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ID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8CA0714-6C05-4745-9B6F-47E2330EA9A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20" y="552716"/>
              <a:ext cx="2351096" cy="165162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4C0D04B-F1FD-4C9D-8C7E-D3314909056D}"/>
              </a:ext>
            </a:extLst>
          </p:cNvPr>
          <p:cNvGrpSpPr/>
          <p:nvPr/>
        </p:nvGrpSpPr>
        <p:grpSpPr>
          <a:xfrm>
            <a:off x="394003" y="2450378"/>
            <a:ext cx="8084979" cy="4154958"/>
            <a:chOff x="394003" y="2450378"/>
            <a:chExt cx="8084979" cy="4154958"/>
          </a:xfrm>
        </p:grpSpPr>
        <p:sp>
          <p:nvSpPr>
            <p:cNvPr id="35" name="Flowchart: Punched Tape 34">
              <a:extLst>
                <a:ext uri="{FF2B5EF4-FFF2-40B4-BE49-F238E27FC236}">
                  <a16:creationId xmlns:a16="http://schemas.microsoft.com/office/drawing/2014/main" id="{D8972065-F4CD-4FD3-9293-5676882DD919}"/>
                </a:ext>
              </a:extLst>
            </p:cNvPr>
            <p:cNvSpPr/>
            <p:nvPr/>
          </p:nvSpPr>
          <p:spPr>
            <a:xfrm>
              <a:off x="4614626" y="4104555"/>
              <a:ext cx="3864356" cy="2500781"/>
            </a:xfrm>
            <a:prstGeom prst="flowChartPunchedTape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Situasi-situasi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tersebut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menggambarkan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perkuliahan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S2 Pend.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Matematika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sudah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menganut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Prinsip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Merdeka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Belajar</a:t>
              </a:r>
              <a:endParaRPr lang="en-ID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2CD6DB-93B0-461D-B749-FAA2B3E1536E}"/>
                </a:ext>
              </a:extLst>
            </p:cNvPr>
            <p:cNvSpPr txBox="1"/>
            <p:nvPr/>
          </p:nvSpPr>
          <p:spPr>
            <a:xfrm>
              <a:off x="394003" y="3973643"/>
              <a:ext cx="3864356" cy="2462213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0066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Pembelajaran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oleh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maha-siswa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sekolah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men-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dorong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aktif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belajar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berkelompok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berani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berta-nya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berani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menyajikan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tugas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depan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kelas</a:t>
              </a:r>
              <a:r>
                <a:rPr lang="en-US" sz="22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83E3562-DD79-42E2-B589-4CE5FC1552A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1280" y="3083049"/>
              <a:ext cx="1683615" cy="138245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FA207F0-9FE4-4838-A0E4-61D53817DDA3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52" y="2450378"/>
              <a:ext cx="2120059" cy="1477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934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0387F-354C-46C2-90FA-5352CDFE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29EE2D-2530-4AB7-A62F-5955C61C390A}" type="slidenum">
              <a:rPr lang="en-US" altLang="en-US">
                <a:solidFill>
                  <a:srgbClr val="898989"/>
                </a:solidFill>
              </a:rPr>
              <a:pPr eaLnBrk="1" hangingPunct="1"/>
              <a:t>32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36868" name="Text Box 3">
            <a:extLst>
              <a:ext uri="{FF2B5EF4-FFF2-40B4-BE49-F238E27FC236}">
                <a16:creationId xmlns:a16="http://schemas.microsoft.com/office/drawing/2014/main" id="{FF729071-BF07-4981-81CF-B03E1D441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386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8B1042-4526-4E20-AF51-FFC2B38EC1CD}"/>
              </a:ext>
            </a:extLst>
          </p:cNvPr>
          <p:cNvGrpSpPr/>
          <p:nvPr/>
        </p:nvGrpSpPr>
        <p:grpSpPr>
          <a:xfrm>
            <a:off x="428514" y="1908088"/>
            <a:ext cx="8182086" cy="1809428"/>
            <a:chOff x="428514" y="1908088"/>
            <a:chExt cx="8182086" cy="1809428"/>
          </a:xfrm>
        </p:grpSpPr>
        <p:sp>
          <p:nvSpPr>
            <p:cNvPr id="173060" name="Text Box 4">
              <a:extLst>
                <a:ext uri="{FF2B5EF4-FFF2-40B4-BE49-F238E27FC236}">
                  <a16:creationId xmlns:a16="http://schemas.microsoft.com/office/drawing/2014/main" id="{A1A79994-D4D1-4BC0-9953-532011BE0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514" y="1908088"/>
              <a:ext cx="6340726" cy="830997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tabLst>
                  <a:tab pos="87313" algn="l"/>
                </a:tabLst>
                <a:defRPr/>
              </a:pPr>
              <a:r>
                <a:rPr lang="id-ID" sz="2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Belajar matematika memang menyenangkan dan merupakan investasi masa depan</a:t>
              </a:r>
              <a:endParaRPr lang="id-ID" sz="2400" dirty="0">
                <a:solidFill>
                  <a:srgbClr val="0066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9" name="Picture 8" descr="Hasil gambar untuk gambar kartun semangat belajar matematika">
              <a:extLst>
                <a:ext uri="{FF2B5EF4-FFF2-40B4-BE49-F238E27FC236}">
                  <a16:creationId xmlns:a16="http://schemas.microsoft.com/office/drawing/2014/main" id="{404A3B2B-AF47-4D1D-97CD-577459BBD428}"/>
                </a:ext>
              </a:extLst>
            </p:cNvPr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4909" y="2271032"/>
              <a:ext cx="1655691" cy="144648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0DF311-A8F0-4E7B-9125-0E886E0A27BE}"/>
              </a:ext>
            </a:extLst>
          </p:cNvPr>
          <p:cNvGrpSpPr/>
          <p:nvPr/>
        </p:nvGrpSpPr>
        <p:grpSpPr>
          <a:xfrm>
            <a:off x="1064229" y="345714"/>
            <a:ext cx="6281412" cy="1533793"/>
            <a:chOff x="1064229" y="345714"/>
            <a:chExt cx="6281412" cy="15337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602185E-E392-4E7C-92BB-1E85DA9A016E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31"/>
            <a:stretch/>
          </p:blipFill>
          <p:spPr bwMode="auto">
            <a:xfrm>
              <a:off x="1064229" y="345714"/>
              <a:ext cx="1772186" cy="150532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Hasil gambar untuk self efficacy">
              <a:extLst>
                <a:ext uri="{FF2B5EF4-FFF2-40B4-BE49-F238E27FC236}">
                  <a16:creationId xmlns:a16="http://schemas.microsoft.com/office/drawing/2014/main" id="{589C0B90-37E9-441D-81D9-8DD2949580B1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758" y="350311"/>
              <a:ext cx="1584883" cy="14464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E43693-8BB2-4712-834A-C8849F065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838" y="374186"/>
              <a:ext cx="1395782" cy="1505321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0000FF"/>
              </a:solidFill>
            </a:ln>
          </p:spPr>
        </p:pic>
      </p:grpSp>
      <p:sp>
        <p:nvSpPr>
          <p:cNvPr id="10" name="Text Box 20">
            <a:extLst>
              <a:ext uri="{FF2B5EF4-FFF2-40B4-BE49-F238E27FC236}">
                <a16:creationId xmlns:a16="http://schemas.microsoft.com/office/drawing/2014/main" id="{A1D11DED-3406-4720-BD5A-B1529902E708}"/>
              </a:ext>
            </a:extLst>
          </p:cNvPr>
          <p:cNvSpPr txBox="1"/>
          <p:nvPr/>
        </p:nvSpPr>
        <p:spPr>
          <a:xfrm>
            <a:off x="488023" y="2758958"/>
            <a:ext cx="6019800" cy="1606146"/>
          </a:xfrm>
          <a:prstGeom prst="rect">
            <a:avLst/>
          </a:prstGeom>
          <a:solidFill>
            <a:srgbClr val="CCFFFF"/>
          </a:solidFill>
          <a:ln w="6350">
            <a:solidFill>
              <a:srgbClr val="0066FF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tutup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perkuliahan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berdoa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mengucap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syukur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Allah SWT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semoga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pelajari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bermanfaat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Gambar terkait">
            <a:extLst>
              <a:ext uri="{FF2B5EF4-FFF2-40B4-BE49-F238E27FC236}">
                <a16:creationId xmlns:a16="http://schemas.microsoft.com/office/drawing/2014/main" id="{CCCD3895-9FF1-40BF-A5D8-56BD107A43F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01" y="3936564"/>
            <a:ext cx="2664297" cy="2501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asil gambar untuk kata mutiara motivasi belajar">
            <a:extLst>
              <a:ext uri="{FF2B5EF4-FFF2-40B4-BE49-F238E27FC236}">
                <a16:creationId xmlns:a16="http://schemas.microsoft.com/office/drawing/2014/main" id="{DE375968-8DDD-47B3-A8D9-E3B8853D7B23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29" y="4495800"/>
            <a:ext cx="5019939" cy="2029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4CEEFA9-DAD1-41D3-9C57-5DB5B56FC7D0}"/>
              </a:ext>
            </a:extLst>
          </p:cNvPr>
          <p:cNvSpPr/>
          <p:nvPr/>
        </p:nvSpPr>
        <p:spPr>
          <a:xfrm>
            <a:off x="373809" y="2869342"/>
            <a:ext cx="6049340" cy="3651004"/>
          </a:xfrm>
          <a:prstGeom prst="wedgeRoundRectCallout">
            <a:avLst>
              <a:gd name="adj1" fmla="val 39603"/>
              <a:gd name="adj2" fmla="val 58343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id-ID" dirty="0"/>
              <a:t> </a:t>
            </a:r>
            <a:endParaRPr lang="en-ID" dirty="0"/>
          </a:p>
          <a:p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Jenis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indikator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PnM:</a:t>
            </a:r>
            <a:endParaRPr lang="en-ID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US" sz="24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garis </a:t>
            </a:r>
            <a:r>
              <a:rPr lang="en-US" sz="24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besar</a:t>
            </a:r>
            <a:r>
              <a:rPr lang="en-US" sz="24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PnM</a:t>
            </a:r>
            <a:r>
              <a:rPr lang="en-US" sz="24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diklasifikasikan</a:t>
            </a:r>
            <a:r>
              <a:rPr lang="en-US" sz="24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dua</a:t>
            </a:r>
            <a:r>
              <a:rPr lang="en-US" sz="24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jenis</a:t>
            </a:r>
            <a:r>
              <a:rPr lang="en-US" sz="24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yaitu</a:t>
            </a:r>
            <a:r>
              <a:rPr lang="en-US" sz="24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Penalaran</a:t>
            </a:r>
            <a:r>
              <a:rPr lang="en-US" sz="24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Induktif</a:t>
            </a:r>
            <a:r>
              <a:rPr lang="en-US" sz="24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Penalaran</a:t>
            </a:r>
            <a:r>
              <a:rPr lang="en-US" sz="24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Deduktif</a:t>
            </a:r>
            <a:endParaRPr lang="en-ID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180340" algn="l"/>
            <a:r>
              <a:rPr lang="en-US" sz="2400" kern="1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Penalaran</a:t>
            </a:r>
            <a:r>
              <a:rPr lang="en-US" sz="2400" kern="1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Induktif</a:t>
            </a:r>
            <a:r>
              <a:rPr lang="en-US" sz="2400" kern="1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adalah</a:t>
            </a:r>
            <a:r>
              <a:rPr lang="en-US" sz="2400" kern="1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penarikan</a:t>
            </a:r>
            <a:r>
              <a:rPr lang="en-US" sz="2400" kern="1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kesimpulan</a:t>
            </a:r>
            <a:r>
              <a:rPr lang="en-US" sz="2400" kern="1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berdasarkan</a:t>
            </a:r>
            <a:r>
              <a:rPr lang="en-US" sz="2400" kern="1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pengamatan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yang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terbatas</a:t>
            </a:r>
            <a:endParaRPr lang="en-ID" sz="2400" kern="1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-180340" algn="l"/>
            <a:r>
              <a:rPr lang="en-US" sz="2400" kern="1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Penalaran</a:t>
            </a:r>
            <a:r>
              <a:rPr lang="en-US" sz="2400" kern="1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deduktif</a:t>
            </a:r>
            <a:r>
              <a:rPr lang="en-US" sz="2400" kern="1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adalah</a:t>
            </a:r>
            <a:r>
              <a:rPr lang="en-US" sz="2400" kern="1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pena</a:t>
            </a:r>
            <a:r>
              <a:rPr lang="en-US" sz="2400" kern="1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rikan</a:t>
            </a:r>
            <a:r>
              <a:rPr lang="en-US" sz="2400" kern="1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33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kesimpulan</a:t>
            </a:r>
            <a:r>
              <a:rPr lang="en-US" sz="2400" kern="1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berdasarkan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aturan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tertentu</a:t>
            </a:r>
            <a:endParaRPr lang="en-US" sz="2400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-180340" algn="l"/>
            <a:endParaRPr lang="en-US" sz="2000" kern="100" dirty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-180340" algn="l"/>
            <a:endParaRPr lang="en-US" sz="2000" kern="100" dirty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-180340" algn="l"/>
            <a:endParaRPr lang="en-US" sz="2000" kern="100" dirty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-180340" algn="l"/>
            <a:endParaRPr lang="en-US" sz="2000" kern="100" dirty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-180340" algn="l"/>
            <a:endParaRPr lang="en-US" sz="2000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180340" indent="-180340" algn="l"/>
            <a:endParaRPr lang="en-US" sz="2000" kern="100" dirty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180340" indent="-180340" algn="l"/>
            <a:endParaRPr lang="en-US" sz="2000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180340" indent="-180340" algn="l"/>
            <a:endParaRPr lang="en-ID" sz="2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734F37-9CE7-45B5-8537-4A5DDD1B4C26}"/>
              </a:ext>
            </a:extLst>
          </p:cNvPr>
          <p:cNvGrpSpPr/>
          <p:nvPr/>
        </p:nvGrpSpPr>
        <p:grpSpPr>
          <a:xfrm>
            <a:off x="3204878" y="-20036"/>
            <a:ext cx="5476062" cy="2485293"/>
            <a:chOff x="3204878" y="-20036"/>
            <a:chExt cx="5476062" cy="2485293"/>
          </a:xfrm>
        </p:grpSpPr>
        <p:sp>
          <p:nvSpPr>
            <p:cNvPr id="7" name="Flowchart: Punched Tape 6">
              <a:extLst>
                <a:ext uri="{FF2B5EF4-FFF2-40B4-BE49-F238E27FC236}">
                  <a16:creationId xmlns:a16="http://schemas.microsoft.com/office/drawing/2014/main" id="{65DECD73-D99D-4183-BCA9-6AF7A6480A61}"/>
                </a:ext>
              </a:extLst>
            </p:cNvPr>
            <p:cNvSpPr/>
            <p:nvPr/>
          </p:nvSpPr>
          <p:spPr>
            <a:xfrm>
              <a:off x="3229709" y="-20036"/>
              <a:ext cx="5451231" cy="2485293"/>
            </a:xfrm>
            <a:prstGeom prst="flowChartPunchedTap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0CA15E-CEF7-4961-9BC1-18992D220C19}"/>
                </a:ext>
              </a:extLst>
            </p:cNvPr>
            <p:cNvSpPr txBox="1"/>
            <p:nvPr/>
          </p:nvSpPr>
          <p:spPr>
            <a:xfrm>
              <a:off x="3204878" y="455157"/>
              <a:ext cx="541577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9875" indent="-269875"/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8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id-ID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Baroody (1993)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mengemukakan</a:t>
              </a:r>
              <a:r>
                <a:rPr lang="id-ID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id-ID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 untuk membantu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individu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d-ID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memperoleh pemahaman konsep </a:t>
              </a:r>
              <a:r>
                <a:rPr lang="id-ID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secara bermakna (</a:t>
              </a:r>
              <a:r>
                <a:rPr lang="id-ID" sz="24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meaningfull</a:t>
              </a:r>
              <a:r>
                <a:rPr lang="en-US" sz="24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learning)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38DCED-3C08-4095-A231-6CA4CFB5BC2A}"/>
              </a:ext>
            </a:extLst>
          </p:cNvPr>
          <p:cNvGrpSpPr/>
          <p:nvPr/>
        </p:nvGrpSpPr>
        <p:grpSpPr>
          <a:xfrm>
            <a:off x="261432" y="319147"/>
            <a:ext cx="2972551" cy="2545357"/>
            <a:chOff x="223808" y="110174"/>
            <a:chExt cx="2972551" cy="254535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FF1FE5-F55B-450F-B427-62C427EBB5E3}"/>
                </a:ext>
              </a:extLst>
            </p:cNvPr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476" y="110174"/>
              <a:ext cx="2299052" cy="1735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B81BD0-F317-416D-982F-F23785E7A34C}"/>
                </a:ext>
              </a:extLst>
            </p:cNvPr>
            <p:cNvSpPr txBox="1"/>
            <p:nvPr/>
          </p:nvSpPr>
          <p:spPr>
            <a:xfrm>
              <a:off x="223808" y="1732201"/>
              <a:ext cx="297255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d-ID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Ibu Ketua Yayasan Kartika Jaya</a:t>
              </a:r>
              <a:r>
                <a:rPr lang="en-US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d-ID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Berfoto dengan Alumni</a:t>
              </a:r>
              <a:r>
                <a:rPr lang="en-ID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d-ID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 IPK </a:t>
              </a:r>
              <a:r>
                <a:rPr lang="id-ID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Terbaik</a:t>
              </a:r>
              <a:endParaRPr lang="en-ID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F6A8328-0B04-4EB4-B448-7DB5792D92C0}"/>
              </a:ext>
            </a:extLst>
          </p:cNvPr>
          <p:cNvGrpSpPr/>
          <p:nvPr/>
        </p:nvGrpSpPr>
        <p:grpSpPr>
          <a:xfrm>
            <a:off x="6362773" y="2090387"/>
            <a:ext cx="2407418" cy="4190868"/>
            <a:chOff x="6362773" y="2090387"/>
            <a:chExt cx="2407418" cy="4190868"/>
          </a:xfrm>
        </p:grpSpPr>
        <p:pic>
          <p:nvPicPr>
            <p:cNvPr id="17" name="Picture 16" descr="Hasil gambar untuk gambar kartun belajar trigonometri">
              <a:extLst>
                <a:ext uri="{FF2B5EF4-FFF2-40B4-BE49-F238E27FC236}">
                  <a16:creationId xmlns:a16="http://schemas.microsoft.com/office/drawing/2014/main" id="{28937900-D8FC-4804-8528-D8802C5C543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153" y="4813465"/>
              <a:ext cx="1736658" cy="1467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6C76A2E-31CB-4C65-B64E-342379A8B7FE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4182" y="2090387"/>
              <a:ext cx="2216758" cy="175478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1640DB-D54E-47A1-B4C7-9C56CAEB2698}"/>
                </a:ext>
              </a:extLst>
            </p:cNvPr>
            <p:cNvSpPr txBox="1"/>
            <p:nvPr/>
          </p:nvSpPr>
          <p:spPr>
            <a:xfrm>
              <a:off x="6362773" y="3792579"/>
              <a:ext cx="240741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d-ID" sz="18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Bapak Rektor dan Ibu </a:t>
              </a:r>
              <a:r>
                <a:rPr lang="en-US" sz="18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WR </a:t>
              </a:r>
              <a:r>
                <a:rPr lang="id-ID" sz="18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 Bersama Peserta dari </a:t>
              </a:r>
              <a:r>
                <a:rPr lang="en-US" sz="18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PT </a:t>
              </a:r>
              <a:r>
                <a:rPr lang="id-ID" sz="18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lain</a:t>
              </a:r>
              <a:endParaRPr lang="en-ID" sz="32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46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A92ECF0-B93E-48AB-8D1F-E426566DC822}"/>
              </a:ext>
            </a:extLst>
          </p:cNvPr>
          <p:cNvGrpSpPr/>
          <p:nvPr/>
        </p:nvGrpSpPr>
        <p:grpSpPr>
          <a:xfrm>
            <a:off x="1366973" y="283104"/>
            <a:ext cx="7475544" cy="6492834"/>
            <a:chOff x="1357207" y="664662"/>
            <a:chExt cx="7463265" cy="4890857"/>
          </a:xfrm>
        </p:grpSpPr>
        <p:sp>
          <p:nvSpPr>
            <p:cNvPr id="14" name="Flowchart: Stored Data 13">
              <a:extLst>
                <a:ext uri="{FF2B5EF4-FFF2-40B4-BE49-F238E27FC236}">
                  <a16:creationId xmlns:a16="http://schemas.microsoft.com/office/drawing/2014/main" id="{025AB752-CE98-4090-A4A3-87AC50FF7F51}"/>
                </a:ext>
              </a:extLst>
            </p:cNvPr>
            <p:cNvSpPr/>
            <p:nvPr/>
          </p:nvSpPr>
          <p:spPr>
            <a:xfrm rot="10800000">
              <a:off x="1357207" y="664662"/>
              <a:ext cx="7463265" cy="4890857"/>
            </a:xfrm>
            <a:prstGeom prst="flowChartOnlineStorage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5" name="Text Box 23762">
              <a:extLst>
                <a:ext uri="{FF2B5EF4-FFF2-40B4-BE49-F238E27FC236}">
                  <a16:creationId xmlns:a16="http://schemas.microsoft.com/office/drawing/2014/main" id="{EE45D5C6-E020-449D-B043-BCC25F022A56}"/>
                </a:ext>
              </a:extLst>
            </p:cNvPr>
            <p:cNvSpPr txBox="1"/>
            <p:nvPr/>
          </p:nvSpPr>
          <p:spPr>
            <a:xfrm>
              <a:off x="2075482" y="794974"/>
              <a:ext cx="6744990" cy="451761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Jenis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Penalaran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induktif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</a:t>
              </a:r>
              <a:endParaRPr lang="en-ID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539750" indent="-539750"/>
              <a:r>
                <a:rPr lang="id-ID" sz="2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1.a.</a:t>
              </a:r>
              <a:r>
                <a:rPr lang="id-ID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Transduktif</a:t>
              </a:r>
              <a:r>
                <a:rPr lang="id-ID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 </a:t>
              </a:r>
              <a:r>
                <a:rPr lang="id-ID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menarik kesimpulan dari satu kasus atau sifat khusus yang satu diterapkan pada yang kasus khusus lainnya. </a:t>
              </a:r>
              <a:endParaRPr lang="en-ID" sz="24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620713" indent="-620713"/>
              <a:r>
                <a: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1.b </a:t>
              </a:r>
              <a:r>
                <a:rPr lang="fi-FI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Analogi:</a:t>
              </a:r>
              <a:r>
                <a:rPr lang="fi-FI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i-FI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penarikan kesimpulan berdasarkan keserupaan data atau proses</a:t>
              </a:r>
              <a:endParaRPr lang="en-ID" sz="24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620713" indent="-620713"/>
              <a:r>
                <a:rPr lang="id-ID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1.c </a:t>
              </a:r>
              <a:r>
                <a:rPr lang="fi-FI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Generalisasi</a:t>
              </a:r>
              <a:r>
                <a:rPr lang="fi-FI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 </a:t>
              </a:r>
              <a:r>
                <a:rPr lang="fi-FI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penarikan kesimpulan umum berdasarkan sejumlah data yang teramati</a:t>
              </a:r>
              <a:endParaRPr lang="en-ID" sz="24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620713" indent="-620713"/>
              <a:r>
                <a:rPr lang="id-ID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</a:t>
              </a:r>
              <a:r>
                <a: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</a:t>
              </a:r>
              <a:r>
                <a:rPr lang="id-ID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r>
                <a:rPr lang="fi-FI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Memperkirakan</a:t>
              </a:r>
              <a:r>
                <a:rPr lang="fi-FI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i-FI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jawaban, solusi atau kecenderungan: interpolasi dan ekstrapolasi</a:t>
              </a:r>
              <a:endParaRPr lang="en-ID" sz="24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620713" indent="-620713"/>
              <a:r>
                <a:rPr lang="id-ID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</a:t>
              </a:r>
              <a:r>
                <a: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</a:t>
              </a:r>
              <a:r>
                <a:rPr lang="id-ID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r>
                <a:rPr lang="id-ID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Memberi penjelasan </a:t>
              </a:r>
              <a:r>
                <a:rPr lang="id-ID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terhadap model, fakta, sifat, hubungan, atau pola yang ada </a:t>
              </a:r>
              <a:endParaRPr lang="en-ID" sz="24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620713" indent="-620713"/>
              <a:r>
                <a:rPr lang="id-ID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</a:t>
              </a:r>
              <a:r>
                <a:rPr lang="en-US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</a:t>
              </a:r>
              <a:r>
                <a:rPr lang="id-ID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r>
                <a:rPr lang="id-ID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Menggunakan pola hubungan </a:t>
              </a:r>
              <a:r>
                <a:rPr lang="id-ID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untuk menganalisis situasi, dan menyusun konjektur</a:t>
              </a:r>
              <a:r>
                <a:rPr lang="en-US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</a:t>
              </a:r>
              <a:r>
                <a:rPr lang="en-US" sz="24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analisis</a:t>
              </a:r>
              <a:r>
                <a:rPr lang="en-US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dan </a:t>
              </a:r>
              <a:r>
                <a:rPr lang="en-US" sz="24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sintesis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r>
                <a:rPr lang="en-US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ID" sz="24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176213" indent="-176213">
                <a:lnSpc>
                  <a:spcPct val="115000"/>
                </a:lnSpc>
                <a:spcAft>
                  <a:spcPts val="1000"/>
                </a:spcAft>
              </a:pPr>
              <a:r>
                <a:rPr lang="id-ID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6A6CE4A-60EF-4356-8603-128BBB4C70D7}"/>
              </a:ext>
            </a:extLst>
          </p:cNvPr>
          <p:cNvGrpSpPr/>
          <p:nvPr/>
        </p:nvGrpSpPr>
        <p:grpSpPr>
          <a:xfrm>
            <a:off x="86073" y="726830"/>
            <a:ext cx="2298370" cy="5286930"/>
            <a:chOff x="86073" y="726830"/>
            <a:chExt cx="2298370" cy="52869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884164-20B6-486D-8EFB-25A215237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483" y="4362655"/>
              <a:ext cx="1725183" cy="1651105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9900CC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98A653-94F9-45F1-A271-6E2B340670E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53" y="726830"/>
              <a:ext cx="1980388" cy="16825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602F79-D44E-42ED-9028-801A97B07974}"/>
                </a:ext>
              </a:extLst>
            </p:cNvPr>
            <p:cNvSpPr txBox="1"/>
            <p:nvPr/>
          </p:nvSpPr>
          <p:spPr>
            <a:xfrm>
              <a:off x="86073" y="2409377"/>
              <a:ext cx="2298370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d-ID" sz="18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Siswa Ceria Setelah Pembelajaran Selesai, Mereka Tidak Merasa Terbebani Dengan Pelajaran Yang Baru Berlangsung</a:t>
              </a:r>
              <a:endParaRPr lang="en-ID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302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5DE4D69-BF6A-42BF-96AD-38AA1C6AEA38}"/>
              </a:ext>
            </a:extLst>
          </p:cNvPr>
          <p:cNvSpPr/>
          <p:nvPr/>
        </p:nvSpPr>
        <p:spPr>
          <a:xfrm>
            <a:off x="3424720" y="323708"/>
            <a:ext cx="3625911" cy="1183842"/>
          </a:xfrm>
          <a:prstGeom prst="wedgeRoundRectCallout">
            <a:avLst>
              <a:gd name="adj1" fmla="val -36948"/>
              <a:gd name="adj2" fmla="val 82082"/>
              <a:gd name="adj3" fmla="val 16667"/>
            </a:avLst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cermati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kebenarannya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D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7DE86F-C040-45B6-A7F3-8E5EC0C8B333}"/>
              </a:ext>
            </a:extLst>
          </p:cNvPr>
          <p:cNvGrpSpPr/>
          <p:nvPr/>
        </p:nvGrpSpPr>
        <p:grpSpPr>
          <a:xfrm>
            <a:off x="465323" y="1995177"/>
            <a:ext cx="6521631" cy="4472802"/>
            <a:chOff x="2670733" y="2332338"/>
            <a:chExt cx="5922134" cy="5352198"/>
          </a:xfrm>
        </p:grpSpPr>
        <p:sp>
          <p:nvSpPr>
            <p:cNvPr id="14" name="Flowchart: Punched Tape 13">
              <a:extLst>
                <a:ext uri="{FF2B5EF4-FFF2-40B4-BE49-F238E27FC236}">
                  <a16:creationId xmlns:a16="http://schemas.microsoft.com/office/drawing/2014/main" id="{6C0EA7F7-CAE6-438A-8AC3-3D5FEE3A7278}"/>
                </a:ext>
              </a:extLst>
            </p:cNvPr>
            <p:cNvSpPr/>
            <p:nvPr/>
          </p:nvSpPr>
          <p:spPr>
            <a:xfrm>
              <a:off x="2670733" y="2332338"/>
              <a:ext cx="5922134" cy="5352198"/>
            </a:xfrm>
            <a:prstGeom prst="flowChartPunchedTap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5" name="Text Box 23772">
              <a:extLst>
                <a:ext uri="{FF2B5EF4-FFF2-40B4-BE49-F238E27FC236}">
                  <a16:creationId xmlns:a16="http://schemas.microsoft.com/office/drawing/2014/main" id="{F30CC0F5-6609-4D65-9657-93FBBB065A51}"/>
                </a:ext>
              </a:extLst>
            </p:cNvPr>
            <p:cNvSpPr txBox="1"/>
            <p:nvPr/>
          </p:nvSpPr>
          <p:spPr>
            <a:xfrm>
              <a:off x="2826932" y="3205966"/>
              <a:ext cx="5609736" cy="447856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id-ID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Contoh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butir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tes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transduktif</a:t>
              </a:r>
              <a:endParaRPr lang="en-ID" sz="240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indent="-342900">
                <a:buFont typeface="+mj-lt"/>
                <a:buAutoNum type="alphaLcParenR"/>
                <a:tabLst>
                  <a:tab pos="270510" algn="l"/>
                </a:tabLst>
              </a:pP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Segitiga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ABC  siku-siku di A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berlaku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pPr>
                <a:tabLst>
                  <a:tab pos="270510" algn="l"/>
                </a:tabLst>
              </a:pP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r>
                <a:rPr lang="en-US" sz="2400" baseline="300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= AB</a:t>
              </a:r>
              <a:r>
                <a:rPr lang="en-US" sz="2400" baseline="300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AC</a:t>
              </a:r>
              <a:r>
                <a:rPr lang="en-US" sz="2400" baseline="300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id-ID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tabLst>
                  <a:tab pos="270510" algn="l"/>
                </a:tabLst>
              </a:pP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Segitiga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PQR siku-siku di P. Jadi </a:t>
              </a:r>
            </a:p>
            <a:p>
              <a:pPr marL="363538" lvl="0" indent="-363538">
                <a:tabLst>
                  <a:tab pos="270510" algn="l"/>
                </a:tabLst>
              </a:pP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QR</a:t>
              </a:r>
              <a:r>
                <a:rPr lang="en-US" sz="2400" baseline="300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= PQ</a:t>
              </a:r>
              <a:r>
                <a:rPr lang="en-US" sz="2400" baseline="300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PR</a:t>
              </a:r>
              <a:r>
                <a:rPr lang="en-US" sz="2400" baseline="300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Transduktif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yg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Benar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ID" sz="240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-269875">
                <a:tabLst>
                  <a:tab pos="270510" algn="l"/>
                </a:tabLst>
              </a:pP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b)  15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bilangan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ganjil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dapat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dibagi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ID" sz="240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39750" indent="-809625">
                <a:tabLst>
                  <a:tab pos="270510" algn="l"/>
                </a:tabLst>
              </a:pP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7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bilangan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ganjil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jadi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dapat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dibagi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3   </a:t>
              </a:r>
              <a:r>
                <a: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Transduktif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yg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Salah)</a:t>
              </a:r>
              <a:endParaRPr lang="en-ID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id-ID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D16149-D019-4936-A6AD-9D9A7183D701}"/>
              </a:ext>
            </a:extLst>
          </p:cNvPr>
          <p:cNvGrpSpPr/>
          <p:nvPr/>
        </p:nvGrpSpPr>
        <p:grpSpPr>
          <a:xfrm>
            <a:off x="685014" y="323708"/>
            <a:ext cx="3027721" cy="2487368"/>
            <a:chOff x="685014" y="323708"/>
            <a:chExt cx="3027721" cy="248736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D049E10-C620-4FD5-B7AD-8B157BEBFA30}"/>
                </a:ext>
              </a:extLst>
            </p:cNvPr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2445" y="323708"/>
              <a:ext cx="2513801" cy="1628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7AB6B8-9B03-45AF-807A-7DCB8CDFAF5F}"/>
                </a:ext>
              </a:extLst>
            </p:cNvPr>
            <p:cNvSpPr txBox="1"/>
            <p:nvPr/>
          </p:nvSpPr>
          <p:spPr>
            <a:xfrm>
              <a:off x="685014" y="1887746"/>
              <a:ext cx="3027721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d-ID" sz="18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Kerjasama </a:t>
              </a:r>
              <a:r>
                <a:rPr lang="en-US" sz="18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IKIP </a:t>
              </a:r>
              <a:r>
                <a:rPr lang="id-ID" sz="18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dengan UNSRI,  dalam mengem</a:t>
              </a:r>
              <a:r>
                <a:rPr lang="en-US" sz="18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</a:t>
              </a:r>
              <a:r>
                <a:rPr lang="id-ID" sz="18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bangkan Jurnal, 2017</a:t>
              </a:r>
              <a:endParaRPr lang="en-ID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2007D15-A630-4135-B702-643E407491E7}"/>
              </a:ext>
            </a:extLst>
          </p:cNvPr>
          <p:cNvGrpSpPr/>
          <p:nvPr/>
        </p:nvGrpSpPr>
        <p:grpSpPr>
          <a:xfrm>
            <a:off x="6990642" y="323221"/>
            <a:ext cx="2061854" cy="6309486"/>
            <a:chOff x="6990642" y="323221"/>
            <a:chExt cx="2061854" cy="6309486"/>
          </a:xfrm>
        </p:grpSpPr>
        <p:pic>
          <p:nvPicPr>
            <p:cNvPr id="3" name="Picture 2" descr="Hasil gambar untuk gambar kartun belajar trigonometri">
              <a:extLst>
                <a:ext uri="{FF2B5EF4-FFF2-40B4-BE49-F238E27FC236}">
                  <a16:creationId xmlns:a16="http://schemas.microsoft.com/office/drawing/2014/main" id="{CE347984-7389-42B2-955F-ADE7E20696C0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319" y="323221"/>
              <a:ext cx="1707571" cy="16285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 descr="Hasil gambar untuk self efficacy">
              <a:extLst>
                <a:ext uri="{FF2B5EF4-FFF2-40B4-BE49-F238E27FC236}">
                  <a16:creationId xmlns:a16="http://schemas.microsoft.com/office/drawing/2014/main" id="{8A409F22-3C0B-4FE0-AB6A-A508C83D6057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0631" y="2116507"/>
              <a:ext cx="1855658" cy="16696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AA8F37B-294B-4969-8A8A-38558512D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29473" y="3894312"/>
              <a:ext cx="1865259" cy="146313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5E5C93-BF0E-4D24-B9FE-9DA61DF01C47}"/>
                </a:ext>
              </a:extLst>
            </p:cNvPr>
            <p:cNvSpPr txBox="1"/>
            <p:nvPr/>
          </p:nvSpPr>
          <p:spPr>
            <a:xfrm>
              <a:off x="6990642" y="5432378"/>
              <a:ext cx="20618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Seminar </a:t>
              </a:r>
              <a:r>
                <a:rPr lang="en-US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Hardskill</a:t>
              </a:r>
              <a:r>
                <a:rPr lang="en-US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matematis</a:t>
              </a:r>
              <a:r>
                <a:rPr lang="en-US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UNSWAGATI, 2019</a:t>
              </a:r>
              <a:endParaRPr lang="en-ID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24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6C30379-A456-4391-8508-77CBF3F86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16" y="24691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6677BD-FDDB-4403-8DD5-E072E5C57E6C}"/>
              </a:ext>
            </a:extLst>
          </p:cNvPr>
          <p:cNvGrpSpPr/>
          <p:nvPr/>
        </p:nvGrpSpPr>
        <p:grpSpPr>
          <a:xfrm>
            <a:off x="3362667" y="568242"/>
            <a:ext cx="5533759" cy="6040412"/>
            <a:chOff x="3574764" y="-2848032"/>
            <a:chExt cx="5533759" cy="5543391"/>
          </a:xfrm>
        </p:grpSpPr>
        <p:sp>
          <p:nvSpPr>
            <p:cNvPr id="9" name="Text Box 244">
              <a:extLst>
                <a:ext uri="{FF2B5EF4-FFF2-40B4-BE49-F238E27FC236}">
                  <a16:creationId xmlns:a16="http://schemas.microsoft.com/office/drawing/2014/main" id="{D0C837FB-C816-4594-90C3-91B03157EC19}"/>
                </a:ext>
              </a:extLst>
            </p:cNvPr>
            <p:cNvSpPr txBox="1"/>
            <p:nvPr/>
          </p:nvSpPr>
          <p:spPr>
            <a:xfrm>
              <a:off x="3574764" y="-2848032"/>
              <a:ext cx="5533759" cy="5543391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6350">
              <a:solidFill>
                <a:srgbClr val="008000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d-ID" sz="2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Contoh  </a:t>
              </a:r>
              <a:r>
                <a:rPr lang="en-US" sz="2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Butir</a:t>
              </a:r>
              <a:r>
                <a:rPr lang="en-US" sz="2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s</a:t>
              </a:r>
              <a:r>
                <a:rPr lang="id-ID" sz="2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oal generalisasi</a:t>
              </a:r>
              <a:r>
                <a:rPr lang="en-US" sz="2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  <a:endParaRPr lang="en-ID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d-ID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661507FA-40A6-4230-A5F7-1181C9B872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86179" y="-2501362"/>
            <a:ext cx="3275927" cy="1943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2" imgW="4553275" imgH="2438746" progId="Visio.Drawing.11">
                    <p:embed/>
                  </p:oleObj>
                </mc:Choice>
                <mc:Fallback>
                  <p:oleObj name="Visio" r:id="rId2" imgW="4553275" imgH="2438746" progId="Visio.Drawing.11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661507FA-40A6-4230-A5F7-1181C9B872B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6179" y="-2501362"/>
                          <a:ext cx="3275927" cy="19434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251">
              <a:extLst>
                <a:ext uri="{FF2B5EF4-FFF2-40B4-BE49-F238E27FC236}">
                  <a16:creationId xmlns:a16="http://schemas.microsoft.com/office/drawing/2014/main" id="{970A6149-16CB-4413-B248-9FEF72464524}"/>
                </a:ext>
              </a:extLst>
            </p:cNvPr>
            <p:cNvSpPr txBox="1"/>
            <p:nvPr/>
          </p:nvSpPr>
          <p:spPr>
            <a:xfrm>
              <a:off x="3738579" y="-557886"/>
              <a:ext cx="5009375" cy="325324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it-IT" sz="2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Dari Gambar 1diketahui panjang A</a:t>
              </a:r>
              <a:r>
                <a:rPr lang="it-IT" sz="2200" baseline="-250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it-IT" sz="2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  <a:r>
                <a:rPr lang="it-IT" sz="2200" baseline="-250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it-IT" sz="2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= 10 cm. Tentukan jumlah panjang g</a:t>
              </a:r>
              <a:r>
                <a:rPr lang="en-US" sz="22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aris</a:t>
              </a:r>
              <a:r>
                <a:rPr lang="en-US" sz="2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</a:t>
              </a:r>
              <a:r>
                <a:rPr lang="en-US" sz="2200" baseline="-250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200" baseline="-250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A</a:t>
              </a:r>
              <a:r>
                <a:rPr lang="en-US" sz="2200" baseline="-250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200" baseline="-250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2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 A</a:t>
              </a:r>
              <a:r>
                <a:rPr lang="en-US" sz="2200" baseline="-250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200" baseline="-250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A</a:t>
              </a:r>
              <a:r>
                <a:rPr lang="en-US" sz="2200" baseline="-250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200" baseline="-250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A</a:t>
              </a:r>
              <a:r>
                <a:rPr lang="en-US" sz="2200" baseline="-250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2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200" baseline="-250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2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... </a:t>
              </a:r>
              <a:r>
                <a:rPr lang="en-US" sz="22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sampai</a:t>
              </a:r>
              <a:r>
                <a:rPr lang="en-US" sz="2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ke</a:t>
              </a:r>
              <a:r>
                <a:rPr lang="en-US" sz="2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-n .</a:t>
              </a:r>
              <a:endParaRPr lang="en-ID" sz="220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id-ID" sz="2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Konsep</a:t>
              </a:r>
              <a:r>
                <a:rPr lang="it-IT" sz="2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apa yang digunakan untuk menyelesaikan persoalan tersebut? </a:t>
              </a:r>
              <a:r>
                <a:rPr lang="en-ID" sz="22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Berikan</a:t>
              </a:r>
              <a:r>
                <a:rPr lang="en-ID" sz="2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ID" sz="22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penjelasan</a:t>
              </a:r>
              <a:r>
                <a:rPr lang="en-ID" sz="2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ID" sz="220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2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Apakah</a:t>
              </a:r>
              <a:r>
                <a:rPr lang="en-US" sz="2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soal</a:t>
              </a:r>
              <a:r>
                <a:rPr lang="en-US" sz="2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ini</a:t>
              </a:r>
              <a:r>
                <a:rPr lang="en-US" sz="2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tergolong</a:t>
              </a:r>
              <a:r>
                <a:rPr lang="en-US" sz="2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LOT </a:t>
              </a:r>
              <a:r>
                <a:rPr lang="en-US" sz="22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atau</a:t>
              </a:r>
              <a:r>
                <a:rPr lang="en-US" sz="2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HOT? </a:t>
              </a:r>
              <a:r>
                <a:rPr lang="en-US" sz="22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Mengapa</a:t>
              </a:r>
              <a:r>
                <a:rPr lang="en-US" sz="2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ID" sz="220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72E66E4-A78D-4369-BF1A-E4431E084611}"/>
                </a:ext>
              </a:extLst>
            </p:cNvPr>
            <p:cNvSpPr txBox="1"/>
            <p:nvPr/>
          </p:nvSpPr>
          <p:spPr>
            <a:xfrm>
              <a:off x="3954111" y="-911670"/>
              <a:ext cx="11968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Gambar 1</a:t>
              </a:r>
              <a:endParaRPr lang="en-ID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F198AF-A3C0-4D4E-AA84-7592CAF736BA}"/>
              </a:ext>
            </a:extLst>
          </p:cNvPr>
          <p:cNvGrpSpPr/>
          <p:nvPr/>
        </p:nvGrpSpPr>
        <p:grpSpPr>
          <a:xfrm>
            <a:off x="149154" y="243155"/>
            <a:ext cx="3257935" cy="6521060"/>
            <a:chOff x="149154" y="243155"/>
            <a:chExt cx="3257935" cy="65210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ABBE3B-8A52-470C-B763-0DFF24AD475E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31"/>
            <a:stretch/>
          </p:blipFill>
          <p:spPr bwMode="auto">
            <a:xfrm>
              <a:off x="536721" y="5094729"/>
              <a:ext cx="2347156" cy="166948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Gambar terkait">
              <a:extLst>
                <a:ext uri="{FF2B5EF4-FFF2-40B4-BE49-F238E27FC236}">
                  <a16:creationId xmlns:a16="http://schemas.microsoft.com/office/drawing/2014/main" id="{E5A419D7-9396-443F-84DD-E2A8ED0BE596}"/>
                </a:ext>
              </a:extLst>
            </p:cNvPr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132" y="3588448"/>
              <a:ext cx="2099034" cy="1383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96CD157-8A5F-4070-8027-6889CB23E6EC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37" y="243155"/>
              <a:ext cx="2806825" cy="215811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8B8436-CA4E-4045-B2D1-A0954A28F956}"/>
                </a:ext>
              </a:extLst>
            </p:cNvPr>
            <p:cNvSpPr txBox="1"/>
            <p:nvPr/>
          </p:nvSpPr>
          <p:spPr>
            <a:xfrm>
              <a:off x="149154" y="2353130"/>
              <a:ext cx="32579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Pelaksanaan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pembelajaran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baik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sesuai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membuat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menjadi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lebih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aktif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26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6D1E1E7-12F8-40AA-91A7-C00E34FD501E}"/>
              </a:ext>
            </a:extLst>
          </p:cNvPr>
          <p:cNvGrpSpPr/>
          <p:nvPr/>
        </p:nvGrpSpPr>
        <p:grpSpPr>
          <a:xfrm>
            <a:off x="243113" y="147033"/>
            <a:ext cx="8108464" cy="2486258"/>
            <a:chOff x="243113" y="134689"/>
            <a:chExt cx="8108464" cy="248625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B41DB98-C1A3-4E12-9173-9A0622E06335}"/>
                </a:ext>
              </a:extLst>
            </p:cNvPr>
            <p:cNvGrpSpPr/>
            <p:nvPr/>
          </p:nvGrpSpPr>
          <p:grpSpPr>
            <a:xfrm>
              <a:off x="243113" y="346738"/>
              <a:ext cx="2481387" cy="1913230"/>
              <a:chOff x="285255" y="188640"/>
              <a:chExt cx="3926705" cy="2952328"/>
            </a:xfrm>
          </p:grpSpPr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F21AE6F8-D62B-4C23-8249-B32B246C77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255" y="188640"/>
                <a:ext cx="3926705" cy="2952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1A184F-D470-473D-A486-C177D1B13943}"/>
                  </a:ext>
                </a:extLst>
              </p:cNvPr>
              <p:cNvSpPr txBox="1"/>
              <p:nvPr/>
            </p:nvSpPr>
            <p:spPr>
              <a:xfrm>
                <a:off x="285256" y="2435184"/>
                <a:ext cx="3725238" cy="694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IKIP </a:t>
                </a:r>
                <a:r>
                  <a:rPr lang="en-US" sz="2000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menjadi</a:t>
                </a:r>
                <a:r>
                  <a:rPr lang="en-US" sz="20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rujukan</a:t>
                </a:r>
                <a:r>
                  <a:rPr lang="en-US" sz="20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destinasi</a:t>
                </a:r>
                <a:r>
                  <a:rPr lang="en-US" sz="20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Pendidikan </a:t>
                </a:r>
                <a:endParaRPr lang="en-ID" sz="20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Flowchart: Stored Data 6">
              <a:extLst>
                <a:ext uri="{FF2B5EF4-FFF2-40B4-BE49-F238E27FC236}">
                  <a16:creationId xmlns:a16="http://schemas.microsoft.com/office/drawing/2014/main" id="{EAAED057-0DE3-476C-9C01-E1A58830A909}"/>
                </a:ext>
              </a:extLst>
            </p:cNvPr>
            <p:cNvSpPr/>
            <p:nvPr/>
          </p:nvSpPr>
          <p:spPr>
            <a:xfrm rot="10800000">
              <a:off x="1954537" y="134689"/>
              <a:ext cx="6397040" cy="2486258"/>
            </a:xfrm>
            <a:prstGeom prst="flowChartOnlineStorage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A14DB2-A9DD-4A53-95C5-0A6A7962A6EC}"/>
                </a:ext>
              </a:extLst>
            </p:cNvPr>
            <p:cNvSpPr txBox="1"/>
            <p:nvPr/>
          </p:nvSpPr>
          <p:spPr>
            <a:xfrm>
              <a:off x="3164115" y="249071"/>
              <a:ext cx="4747846" cy="2003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Berdasarkan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contoh-contoh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atas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mari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coba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susun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Penalaran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Transduktif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Generalisasi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kemudian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selesaikan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disertai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penjelasan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ID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928C2A1-78D1-4A97-8DE8-21FCF653E215}"/>
              </a:ext>
            </a:extLst>
          </p:cNvPr>
          <p:cNvGrpSpPr/>
          <p:nvPr/>
        </p:nvGrpSpPr>
        <p:grpSpPr>
          <a:xfrm>
            <a:off x="243113" y="2469181"/>
            <a:ext cx="9478403" cy="2650369"/>
            <a:chOff x="243113" y="2469181"/>
            <a:chExt cx="9478403" cy="2650369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36C30379-A456-4391-8508-77CBF3F86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516" y="2469181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ID"/>
            </a:p>
          </p:txBody>
        </p:sp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E39256BA-7419-40A3-B7BA-B37351AFADC8}"/>
                </a:ext>
              </a:extLst>
            </p:cNvPr>
            <p:cNvSpPr/>
            <p:nvPr/>
          </p:nvSpPr>
          <p:spPr>
            <a:xfrm>
              <a:off x="243113" y="2633291"/>
              <a:ext cx="4328887" cy="2486259"/>
            </a:xfrm>
            <a:prstGeom prst="wedgeRoundRectCallout">
              <a:avLst>
                <a:gd name="adj1" fmla="val 54221"/>
                <a:gd name="adj2" fmla="val 49375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Sesuai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prinsip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pada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merdeka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belajar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bebas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memilih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akan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diajukannya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mendorong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aktif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kreatif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belajar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ID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lowchart: Alternate Process 19">
              <a:extLst>
                <a:ext uri="{FF2B5EF4-FFF2-40B4-BE49-F238E27FC236}">
                  <a16:creationId xmlns:a16="http://schemas.microsoft.com/office/drawing/2014/main" id="{50BF3A17-EA27-4FAA-B525-A6E8440DF47E}"/>
                </a:ext>
              </a:extLst>
            </p:cNvPr>
            <p:cNvSpPr/>
            <p:nvPr/>
          </p:nvSpPr>
          <p:spPr>
            <a:xfrm>
              <a:off x="4690753" y="2796925"/>
              <a:ext cx="4210133" cy="1790166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 err="1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Selain</a:t>
              </a:r>
              <a:r>
                <a:rPr lang="en-US" sz="2400" dirty="0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itu</a:t>
              </a:r>
              <a:r>
                <a:rPr lang="en-US" sz="2400" dirty="0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r>
                <a:rPr lang="en-US" sz="2400" dirty="0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juga </a:t>
              </a:r>
              <a:r>
                <a:rPr lang="en-US" sz="2400" dirty="0" err="1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bebas</a:t>
              </a:r>
              <a:r>
                <a:rPr lang="en-US" sz="2400" dirty="0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memilih</a:t>
              </a:r>
              <a:r>
                <a:rPr lang="en-US" sz="2400" dirty="0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cara</a:t>
              </a:r>
              <a:r>
                <a:rPr lang="en-US" sz="2400" dirty="0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penye-lesaian</a:t>
              </a:r>
              <a:r>
                <a:rPr lang="en-US" sz="2400" dirty="0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400" dirty="0" err="1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dipilihnya</a:t>
              </a:r>
              <a:r>
                <a:rPr lang="en-US" sz="2400" dirty="0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asalkan</a:t>
              </a:r>
              <a:r>
                <a:rPr lang="en-US" sz="2400" dirty="0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sesuai</a:t>
              </a:r>
              <a:r>
                <a:rPr lang="en-US" sz="2400" dirty="0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aturan</a:t>
              </a:r>
              <a:r>
                <a:rPr lang="en-US" sz="2400" dirty="0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400" dirty="0" err="1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berlaku</a:t>
              </a:r>
              <a:r>
                <a:rPr lang="en-US" sz="2400" dirty="0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en-US" sz="24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4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0CC5935-668C-4B71-A733-5C7397EB552E}"/>
              </a:ext>
            </a:extLst>
          </p:cNvPr>
          <p:cNvGrpSpPr/>
          <p:nvPr/>
        </p:nvGrpSpPr>
        <p:grpSpPr>
          <a:xfrm>
            <a:off x="619549" y="5119550"/>
            <a:ext cx="8314303" cy="1626008"/>
            <a:chOff x="619549" y="5119550"/>
            <a:chExt cx="8314303" cy="162600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79ED371-3888-4BF6-807D-7D015E825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49" y="5171217"/>
              <a:ext cx="1462984" cy="1413068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</p:pic>
        <p:pic>
          <p:nvPicPr>
            <p:cNvPr id="22" name="Picture 21" descr="Hasil gambar untuk gambar kartun belajar trigonometri">
              <a:extLst>
                <a:ext uri="{FF2B5EF4-FFF2-40B4-BE49-F238E27FC236}">
                  <a16:creationId xmlns:a16="http://schemas.microsoft.com/office/drawing/2014/main" id="{D7CD3E4C-E7A0-446E-8406-39FC659D8038}"/>
                </a:ext>
              </a:extLst>
            </p:cNvPr>
            <p:cNvPicPr/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556" y="5171217"/>
              <a:ext cx="1559553" cy="15743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FF4984A6-E489-4929-AC17-ED4DC9C07501}"/>
                </a:ext>
              </a:extLst>
            </p:cNvPr>
            <p:cNvSpPr/>
            <p:nvPr/>
          </p:nvSpPr>
          <p:spPr>
            <a:xfrm>
              <a:off x="4114800" y="5119550"/>
              <a:ext cx="4819052" cy="1477035"/>
            </a:xfrm>
            <a:prstGeom prst="wedgeRoundRectCallout">
              <a:avLst>
                <a:gd name="adj1" fmla="val 1208"/>
                <a:gd name="adj2" fmla="val 64939"/>
                <a:gd name="adj3" fmla="val 16667"/>
              </a:avLst>
            </a:prstGeom>
            <a:solidFill>
              <a:srgbClr val="FFCCCC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0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0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>
                <a:solidFill>
                  <a:srgbClr val="993300"/>
                </a:solidFill>
              </a:endParaRPr>
            </a:p>
            <a:p>
              <a:endParaRPr lang="en-US" dirty="0">
                <a:solidFill>
                  <a:srgbClr val="993300"/>
                </a:solidFill>
              </a:endParaRPr>
            </a:p>
            <a:p>
              <a:endParaRPr lang="en-US" dirty="0">
                <a:solidFill>
                  <a:srgbClr val="993300"/>
                </a:solidFill>
              </a:endParaRPr>
            </a:p>
            <a:p>
              <a:endParaRPr lang="en-US" dirty="0">
                <a:solidFill>
                  <a:srgbClr val="993300"/>
                </a:solidFill>
              </a:endParaRPr>
            </a:p>
            <a:p>
              <a:endParaRPr lang="en-US" dirty="0">
                <a:solidFill>
                  <a:srgbClr val="993300"/>
                </a:solidFill>
              </a:endParaRPr>
            </a:p>
            <a:p>
              <a:endParaRPr lang="en-US" sz="20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memperkirakan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 </a:t>
              </a:r>
              <a:endParaRPr lang="en-ID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manakah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lebih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sukar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pada data di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bawah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Mengapa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ID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0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0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0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0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0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35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35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35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35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35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3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156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690FBB3-665F-4D1D-A127-859A91C390E6}"/>
              </a:ext>
            </a:extLst>
          </p:cNvPr>
          <p:cNvSpPr/>
          <p:nvPr/>
        </p:nvSpPr>
        <p:spPr>
          <a:xfrm>
            <a:off x="3528647" y="513776"/>
            <a:ext cx="5093975" cy="2619641"/>
          </a:xfrm>
          <a:prstGeom prst="wedgeRoundRectCallout">
            <a:avLst>
              <a:gd name="adj1" fmla="val -45870"/>
              <a:gd name="adj2" fmla="val 63427"/>
              <a:gd name="adj3" fmla="val 16667"/>
            </a:avLst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uji </a:t>
            </a:r>
            <a:r>
              <a:rPr lang="en-US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coba</a:t>
            </a: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ID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61ECEC-0592-476E-8CD8-72F054F27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06817"/>
              </p:ext>
            </p:extLst>
          </p:nvPr>
        </p:nvGraphicFramePr>
        <p:xfrm>
          <a:off x="3879101" y="1312831"/>
          <a:ext cx="4412940" cy="1525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0448">
                  <a:extLst>
                    <a:ext uri="{9D8B030D-6E8A-4147-A177-3AD203B41FA5}">
                      <a16:colId xmlns:a16="http://schemas.microsoft.com/office/drawing/2014/main" val="41717869"/>
                    </a:ext>
                  </a:extLst>
                </a:gridCol>
                <a:gridCol w="1510178">
                  <a:extLst>
                    <a:ext uri="{9D8B030D-6E8A-4147-A177-3AD203B41FA5}">
                      <a16:colId xmlns:a16="http://schemas.microsoft.com/office/drawing/2014/main" val="2319564171"/>
                    </a:ext>
                  </a:extLst>
                </a:gridCol>
                <a:gridCol w="1432314">
                  <a:extLst>
                    <a:ext uri="{9D8B030D-6E8A-4147-A177-3AD203B41FA5}">
                      <a16:colId xmlns:a16="http://schemas.microsoft.com/office/drawing/2014/main" val="1377715977"/>
                    </a:ext>
                  </a:extLst>
                </a:gridCol>
              </a:tblGrid>
              <a:tr h="6752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 err="1">
                          <a:effectLst/>
                        </a:rPr>
                        <a:t>Kemam-puan</a:t>
                      </a:r>
                      <a:endParaRPr lang="en-ID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</a:rPr>
                        <a:t>Skor ideal</a:t>
                      </a:r>
                      <a:endParaRPr lang="en-ID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 err="1">
                          <a:effectLst/>
                        </a:rPr>
                        <a:t>Rerata</a:t>
                      </a:r>
                      <a:endParaRPr lang="en-ID" sz="22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5858299"/>
                  </a:ext>
                </a:extLst>
              </a:tr>
              <a:tr h="424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 err="1">
                          <a:effectLst/>
                        </a:rPr>
                        <a:t>Penalaran</a:t>
                      </a:r>
                      <a:endParaRPr lang="en-ID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</a:rPr>
                        <a:t>50</a:t>
                      </a:r>
                      <a:endParaRPr lang="en-ID" sz="22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</a:rPr>
                        <a:t>35</a:t>
                      </a:r>
                      <a:endParaRPr lang="en-ID" sz="22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6287086"/>
                  </a:ext>
                </a:extLst>
              </a:tr>
              <a:tr h="424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 err="1">
                          <a:effectLst/>
                        </a:rPr>
                        <a:t>Koneksi</a:t>
                      </a:r>
                      <a:endParaRPr lang="en-ID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</a:rPr>
                        <a:t>40</a:t>
                      </a:r>
                      <a:endParaRPr lang="en-ID" sz="22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</a:rPr>
                        <a:t>30</a:t>
                      </a:r>
                      <a:endParaRPr lang="en-ID" sz="22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8860699"/>
                  </a:ext>
                </a:extLst>
              </a:tr>
            </a:tbl>
          </a:graphicData>
        </a:graphic>
      </p:graphicFrame>
      <p:sp>
        <p:nvSpPr>
          <p:cNvPr id="11" name="Text Box 50">
            <a:extLst>
              <a:ext uri="{FF2B5EF4-FFF2-40B4-BE49-F238E27FC236}">
                <a16:creationId xmlns:a16="http://schemas.microsoft.com/office/drawing/2014/main" id="{1B5A5B2D-DADC-4220-976A-D5253C5B62D4}"/>
              </a:ext>
            </a:extLst>
          </p:cNvPr>
          <p:cNvSpPr txBox="1"/>
          <p:nvPr/>
        </p:nvSpPr>
        <p:spPr>
          <a:xfrm>
            <a:off x="285632" y="3521217"/>
            <a:ext cx="3243015" cy="1312040"/>
          </a:xfrm>
          <a:prstGeom prst="rect">
            <a:avLst/>
          </a:prstGeom>
          <a:solidFill>
            <a:srgbClr val="CCCC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9933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</a:t>
            </a:r>
            <a:r>
              <a:rPr lang="en-US" sz="2400" dirty="0">
                <a:solidFill>
                  <a:srgbClr val="9933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9933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Jawaban</a:t>
            </a:r>
            <a:r>
              <a:rPr lang="en-US" sz="2400" dirty="0">
                <a:solidFill>
                  <a:srgbClr val="9933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kami </a:t>
            </a:r>
            <a:endParaRPr lang="en-ID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232AC2-BEFB-4984-B632-8CDB5FA20419}"/>
              </a:ext>
            </a:extLst>
          </p:cNvPr>
          <p:cNvGrpSpPr/>
          <p:nvPr/>
        </p:nvGrpSpPr>
        <p:grpSpPr>
          <a:xfrm>
            <a:off x="285632" y="4862965"/>
            <a:ext cx="3557785" cy="1815047"/>
            <a:chOff x="5068723" y="4953514"/>
            <a:chExt cx="3557785" cy="1815047"/>
          </a:xfrm>
        </p:grpSpPr>
        <p:pic>
          <p:nvPicPr>
            <p:cNvPr id="8" name="Picture 7" descr="Hasil gambar untuk gambar kartun belajar trigonometri">
              <a:extLst>
                <a:ext uri="{FF2B5EF4-FFF2-40B4-BE49-F238E27FC236}">
                  <a16:creationId xmlns:a16="http://schemas.microsoft.com/office/drawing/2014/main" id="{C16B8FBA-675D-4FB3-BAEA-E7083193FEC4}"/>
                </a:ext>
              </a:extLst>
            </p:cNvPr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723" y="4953514"/>
              <a:ext cx="1811499" cy="1815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3F7EFAD-76AA-4B89-9E74-BEDA91CD6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3439" y="5001548"/>
              <a:ext cx="1693069" cy="1651105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070F59-3D4C-452C-8A12-5EC5FE93E898}"/>
              </a:ext>
            </a:extLst>
          </p:cNvPr>
          <p:cNvGrpSpPr/>
          <p:nvPr/>
        </p:nvGrpSpPr>
        <p:grpSpPr>
          <a:xfrm>
            <a:off x="136453" y="464626"/>
            <a:ext cx="3539230" cy="3026883"/>
            <a:chOff x="136453" y="464626"/>
            <a:chExt cx="3539230" cy="3026883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32FB5688-10B6-4782-BBF1-FA0CA2F2A7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79" y="464626"/>
              <a:ext cx="3287368" cy="2011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BC037B-D652-4A95-A83B-2F87C3DABA9B}"/>
                </a:ext>
              </a:extLst>
            </p:cNvPr>
            <p:cNvSpPr txBox="1"/>
            <p:nvPr/>
          </p:nvSpPr>
          <p:spPr>
            <a:xfrm>
              <a:off x="136453" y="2475846"/>
              <a:ext cx="35392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Acara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Wisuda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Sarjana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Pascasarjana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IKIP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Tahun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2019</a:t>
              </a:r>
              <a:endParaRPr lang="en-ID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E275CCB-3DBC-4A11-A25D-9659EB60362E}"/>
              </a:ext>
            </a:extLst>
          </p:cNvPr>
          <p:cNvSpPr/>
          <p:nvPr/>
        </p:nvSpPr>
        <p:spPr>
          <a:xfrm>
            <a:off x="3815536" y="3450944"/>
            <a:ext cx="5093975" cy="3201141"/>
          </a:xfrm>
          <a:prstGeom prst="wedgeRoundRectCallout">
            <a:avLst>
              <a:gd name="adj1" fmla="val -61423"/>
              <a:gd name="adj2" fmla="val 41682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inggu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depan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kita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melanjutkan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perkuliahan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topik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tentang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menganalisis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mensintesa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dan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penalaran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deduktif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mate-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matis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menyelesaian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perhitungan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disertai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rumus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digunakan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penalaran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proporsional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penalar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-an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kombinatorial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penalaran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probabilitas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39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3619</TotalTime>
  <Words>2633</Words>
  <Application>Microsoft Office PowerPoint</Application>
  <PresentationFormat>On-screen Show (4:3)</PresentationFormat>
  <Paragraphs>570</Paragraphs>
  <Slides>32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Algerian</vt:lpstr>
      <vt:lpstr>-apple-system</vt:lpstr>
      <vt:lpstr>Arial</vt:lpstr>
      <vt:lpstr>Calibri</vt:lpstr>
      <vt:lpstr>Calibri Light</vt:lpstr>
      <vt:lpstr>Cambria Math</vt:lpstr>
      <vt:lpstr>Times New Roman</vt:lpstr>
      <vt:lpstr>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HANDOUT CONTOH  LKS  LIMIT FUNGSI ALJABAR DAN TRIGONOMETRI        UTARI SUMARMO  IKIP SILIWANGI,  SEPTEMBER 2020</dc:title>
  <dc:creator>Utari Sumarmo</dc:creator>
  <cp:lastModifiedBy>Utari Sumarmo</cp:lastModifiedBy>
  <cp:revision>314</cp:revision>
  <dcterms:created xsi:type="dcterms:W3CDTF">2020-09-23T00:50:53Z</dcterms:created>
  <dcterms:modified xsi:type="dcterms:W3CDTF">2021-09-11T14:34:32Z</dcterms:modified>
</cp:coreProperties>
</file>