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984" r:id="rId2"/>
    <p:sldId id="543" r:id="rId3"/>
    <p:sldId id="985" r:id="rId4"/>
    <p:sldId id="986" r:id="rId5"/>
    <p:sldId id="268" r:id="rId6"/>
    <p:sldId id="987" r:id="rId7"/>
    <p:sldId id="1051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660066"/>
    <a:srgbClr val="CCCCFF"/>
    <a:srgbClr val="008000"/>
    <a:srgbClr val="9900CC"/>
    <a:srgbClr val="006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3782-71E5-4998-9EFE-B57788D1404F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6FBB-E88B-4D1E-87AB-C9C658AEAE3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821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960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141C-164D-44E5-932C-896B5D041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DC2C9-A3FF-4F1C-BA6D-7A5ECB3AF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AF934-B986-41D5-A2D5-33BE44C9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FE51-2B83-4CE4-B5C5-81DDEDE1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AFBB4-AA82-4813-8B4B-890FAA19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100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3EF1-C8A0-4754-B18A-096672EB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5D2D-4D10-41E0-9B81-843757090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B0EA2-5843-46F2-89C7-0F59896A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621EA-4C0E-498D-86F3-337379DF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46529-748C-4A86-BBFA-AC0585FA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071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AABBE-3FE8-4F50-A60C-8B7BBC88B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9F134-78B1-451C-AAAA-E521645D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E637-3CA2-4854-A4FB-01F161A0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AA04B-5BB7-4141-8EE2-BD000C6B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87C5-24BB-4A28-A454-2DFFF8DC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251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2D76-2D7E-4499-9014-98E43BA7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63CD-6754-4422-ABE3-A8853BDFC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44628-1FC1-4888-A7E6-18E96141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98D2-26FD-4969-A7A1-332FFC49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C7A59-164F-4EF6-BCA1-7932C5C8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669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5E87-3916-4845-B5E0-3548AD5F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F04FD-06E2-4F71-9D15-06173359A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2BD3-8D4B-4B6D-AA1E-763A9454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1516F-4894-4235-A5CE-CD0B5E2D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16901-9113-4BC4-84D2-0A6674A5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448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EA91-A13B-4726-8DBA-15AB0027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CED17-E0E7-4B0E-A916-DB302CC8B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D3DAF-C2B8-4B4C-BACD-098F15A5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AE34-2FA7-4078-B20B-1FEE42F5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DF45F-71A6-4D4C-82E2-83B50B64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2F2EE-B17A-40C8-AAB7-0F0D01C7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825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FF55-FF48-4EEE-8975-3236EBDF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4837D-EF18-479D-8E77-0418AF6A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C4C18-2820-4AF8-8A3A-23F2B37D6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5740D-B922-4682-A919-289FFFE0B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46094-A4AF-4761-9D9E-5A6584FA5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B1E22-ED84-4518-B20E-AFF14FEE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C2C462-CA0A-4389-8A09-2D1EB673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BEE53D-E4AB-42AB-A942-53023A0A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153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2F12-2F3E-4226-A106-91FD680D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E5087-BB72-4AD6-B2BD-FCE07B44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A5216-E89D-4865-9ECE-CEED7ECE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A6787-A911-4DFB-8513-6B44A05C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561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88179-69DD-4C5B-940D-2BE52AD3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9A392-33A3-48AF-B6A6-FA51EF9F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2C294-1E11-46FA-ACFA-54A26451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989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A50A-93DC-480A-83AB-1B1079CA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31D3-C880-4271-B208-1BFE68DF8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71B30-E985-42A7-A3BF-D4D0661DB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303CD-1183-4619-A2DD-2CAC0AC2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9B82F-1789-4494-AD9B-BB5BDB8C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D122F-F1D2-4A33-B49A-17C150AC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37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B4D6-59B0-4F7F-B875-CE2F5A0E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B7B5A-9FD6-4568-8D42-9E25DA63A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4CFEF-3119-463C-BCC2-DD219B1B5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5F6A0-209D-48B2-BE03-786DFA05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9001D-589B-497C-9879-5FF737BB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6FE50-B3C9-4A1E-A34E-C975BBA2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11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ECD2D6-04A4-4414-AA84-90A76C3D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0733E-9244-4F98-AD49-AF0974B9F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05CA3-7A89-48DD-945E-B46024A44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EA1AB-67EB-4C2B-9315-ADDA356A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3B576-AABC-47A6-B8F7-C11C83D2F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026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erangan foto tidak tersedia.">
            <a:extLst>
              <a:ext uri="{FF2B5EF4-FFF2-40B4-BE49-F238E27FC236}">
                <a16:creationId xmlns:a16="http://schemas.microsoft.com/office/drawing/2014/main" id="{9829446B-231C-4C69-89CE-9B5398B3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91" y="140593"/>
            <a:ext cx="8358618" cy="65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FA8B8-ECDA-4F7C-816C-88EE01724BA6}"/>
              </a:ext>
            </a:extLst>
          </p:cNvPr>
          <p:cNvSpPr txBox="1"/>
          <p:nvPr/>
        </p:nvSpPr>
        <p:spPr>
          <a:xfrm>
            <a:off x="5120489" y="404665"/>
            <a:ext cx="515482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RELIABLE &amp; FRIENDLY INSTITUTE</a:t>
            </a:r>
          </a:p>
          <a:p>
            <a:pPr algn="ctr"/>
            <a:r>
              <a:rPr lang="en-ID" sz="2000" b="1" dirty="0">
                <a:solidFill>
                  <a:srgbClr val="0033CC"/>
                </a:solidFill>
                <a:latin typeface="-apple-system"/>
              </a:rPr>
              <a:t>The Leader of Learning Innovation Entering World Class University</a:t>
            </a:r>
            <a:br>
              <a:rPr lang="en-ID" b="1" dirty="0">
                <a:solidFill>
                  <a:srgbClr val="0033CC"/>
                </a:solidFill>
                <a:latin typeface="-apple-system"/>
              </a:rPr>
            </a:br>
            <a:endParaRPr lang="en-US" b="1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8AC69-035B-4684-A837-3AC7AFA74C0B}"/>
              </a:ext>
            </a:extLst>
          </p:cNvPr>
          <p:cNvSpPr txBox="1"/>
          <p:nvPr/>
        </p:nvSpPr>
        <p:spPr>
          <a:xfrm>
            <a:off x="2548204" y="5093289"/>
            <a:ext cx="77077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UTARI SUMARMO, MASTA HUTAJULU</a:t>
            </a:r>
          </a:p>
          <a:p>
            <a:pPr algn="ctr"/>
            <a:r>
              <a:rPr lang="id-ID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PROGRAM MAGISTER PENDIDIKAN MATEMATIKA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INSTITUT KEGURUAN DAN ILMU PENDIDIKAN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KAMPUS  BERKUALITAS, BIAYA PAS</a:t>
            </a:r>
          </a:p>
          <a:p>
            <a:pPr algn="ctr"/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98F7AC26-6F8E-4941-A5DE-FD633C01EE02}"/>
              </a:ext>
            </a:extLst>
          </p:cNvPr>
          <p:cNvSpPr/>
          <p:nvPr/>
        </p:nvSpPr>
        <p:spPr>
          <a:xfrm>
            <a:off x="5015880" y="1585829"/>
            <a:ext cx="5068746" cy="684232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id-ID" altLang="en-US" sz="1600" dirty="0">
                <a:solidFill>
                  <a:srgbClr val="006600"/>
                </a:solidFill>
                <a:latin typeface="Arial" panose="020B0604020202020204" pitchFamily="34" charset="0"/>
              </a:rPr>
            </a:br>
            <a:endParaRPr lang="en-US" altLang="en-US" sz="16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HANDOUT  MATAKULIAH </a:t>
            </a:r>
            <a:b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PROSES BERPIKIR MATEMATIK</a:t>
            </a:r>
            <a:br>
              <a:rPr lang="id-ID" altLang="en-US" sz="1600" dirty="0">
                <a:latin typeface="Arial" panose="020B0604020202020204" pitchFamily="34" charset="0"/>
              </a:rPr>
            </a:br>
            <a:br>
              <a:rPr lang="id-ID" altLang="en-US" sz="1600" dirty="0">
                <a:latin typeface="Arial" panose="020B0604020202020204" pitchFamily="34" charset="0"/>
              </a:rPr>
            </a:br>
            <a:br>
              <a:rPr lang="id-ID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</a:br>
            <a:endParaRPr lang="en-US" altLang="en-US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3529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D3417D-ACC1-48A9-BC1F-052AB24099B1}" type="datetime1">
              <a:rPr lang="en-US"/>
              <a:pPr>
                <a:defRPr/>
              </a:pPr>
              <a:t>9/12/2021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BB136-8E9C-4EC3-AC86-982410EE2B0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BB204B-1A1B-4FC7-9DCD-30A9F06404B9}"/>
              </a:ext>
            </a:extLst>
          </p:cNvPr>
          <p:cNvGrpSpPr/>
          <p:nvPr/>
        </p:nvGrpSpPr>
        <p:grpSpPr>
          <a:xfrm>
            <a:off x="1889258" y="2665889"/>
            <a:ext cx="8819137" cy="1795945"/>
            <a:chOff x="1878241" y="2659210"/>
            <a:chExt cx="8245455" cy="17959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0A4408-C867-4DAA-8E63-E572135450C5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39" t="47942" r="13555" b="29530"/>
            <a:stretch/>
          </p:blipFill>
          <p:spPr bwMode="auto">
            <a:xfrm>
              <a:off x="7097504" y="2659210"/>
              <a:ext cx="3026192" cy="1795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A22AE81-6F51-4859-8D14-1BDF0A87E3F4}"/>
                </a:ext>
              </a:extLst>
            </p:cNvPr>
            <p:cNvGrpSpPr/>
            <p:nvPr/>
          </p:nvGrpSpPr>
          <p:grpSpPr>
            <a:xfrm>
              <a:off x="1878241" y="2751329"/>
              <a:ext cx="4080142" cy="1654303"/>
              <a:chOff x="718590" y="2997798"/>
              <a:chExt cx="4681949" cy="1654303"/>
            </a:xfrm>
          </p:grpSpPr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E9E4D1D6-8C98-4C77-9F70-DC15659E8D67}"/>
                  </a:ext>
                </a:extLst>
              </p:cNvPr>
              <p:cNvSpPr/>
              <p:nvPr/>
            </p:nvSpPr>
            <p:spPr>
              <a:xfrm>
                <a:off x="718590" y="2997798"/>
                <a:ext cx="4593710" cy="1654303"/>
              </a:xfrm>
              <a:prstGeom prst="wedgeRoundRectCallout">
                <a:avLst>
                  <a:gd name="adj1" fmla="val 65325"/>
                  <a:gd name="adj2" fmla="val -1468"/>
                  <a:gd name="adj3" fmla="val 16667"/>
                </a:avLst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7A8335-D20E-4B1C-B388-39864940FD8F}"/>
                  </a:ext>
                </a:extLst>
              </p:cNvPr>
              <p:cNvSpPr txBox="1"/>
              <p:nvPr/>
            </p:nvSpPr>
            <p:spPr>
              <a:xfrm>
                <a:off x="806829" y="3053450"/>
                <a:ext cx="459371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id-ID" sz="2400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Sebelum belajar mari kita berdoa dulu, agar belajar kita diberkahi Alloh SWT. Amiin</a:t>
                </a:r>
                <a:endParaRPr lang="en-ID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824F41-C59B-442F-9D22-521530F0741E}"/>
              </a:ext>
            </a:extLst>
          </p:cNvPr>
          <p:cNvGrpSpPr/>
          <p:nvPr/>
        </p:nvGrpSpPr>
        <p:grpSpPr>
          <a:xfrm>
            <a:off x="1382485" y="349617"/>
            <a:ext cx="9722517" cy="2354742"/>
            <a:chOff x="1382486" y="360633"/>
            <a:chExt cx="9090409" cy="23547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D929566-7B11-41D0-AB17-778CABA6857B}"/>
                </a:ext>
              </a:extLst>
            </p:cNvPr>
            <p:cNvGrpSpPr/>
            <p:nvPr/>
          </p:nvGrpSpPr>
          <p:grpSpPr>
            <a:xfrm>
              <a:off x="3412660" y="360633"/>
              <a:ext cx="3059230" cy="2354742"/>
              <a:chOff x="5742270" y="352102"/>
              <a:chExt cx="4077810" cy="2531267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9C0B06A0-C187-417A-9175-C99CCAD02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2151" y="352102"/>
                <a:ext cx="3551846" cy="2489913"/>
              </a:xfrm>
              <a:prstGeom prst="rect">
                <a:avLst/>
              </a:prstGeom>
              <a:noFill/>
              <a:ln>
                <a:solidFill>
                  <a:srgbClr val="000099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532CBD-CB7E-4BDE-B694-11C788492E1E}"/>
                  </a:ext>
                </a:extLst>
              </p:cNvPr>
              <p:cNvSpPr txBox="1"/>
              <p:nvPr/>
            </p:nvSpPr>
            <p:spPr>
              <a:xfrm>
                <a:off x="5742270" y="1990077"/>
                <a:ext cx="4077810" cy="893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IKIP SILIWANGI</a:t>
                </a:r>
              </a:p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KAMPUS  BERKUALITAS, </a:t>
                </a:r>
              </a:p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BIAYA PAS</a:t>
                </a:r>
              </a:p>
            </p:txBody>
          </p:sp>
        </p:grp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B2B6B2E9-5B21-42D7-9692-9373B1FB0B07}"/>
                </a:ext>
              </a:extLst>
            </p:cNvPr>
            <p:cNvSpPr/>
            <p:nvPr/>
          </p:nvSpPr>
          <p:spPr>
            <a:xfrm>
              <a:off x="6320330" y="360633"/>
              <a:ext cx="4152565" cy="2158555"/>
            </a:xfrm>
            <a:prstGeom prst="flowChartTerminator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sz="2400" b="1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LK</a:t>
              </a:r>
              <a:r>
                <a:rPr lang="en-US" sz="2400" b="1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 MK PBM </a:t>
              </a:r>
              <a:endParaRPr lang="en-ID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Pertemuan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10</a:t>
              </a:r>
              <a:endParaRPr lang="en-ID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Penyajian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Tugas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Kelompok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Penalaran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deduktif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ID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Image result for logo ikip siliwangi">
              <a:extLst>
                <a:ext uri="{FF2B5EF4-FFF2-40B4-BE49-F238E27FC236}">
                  <a16:creationId xmlns:a16="http://schemas.microsoft.com/office/drawing/2014/main" id="{D7A7618D-2DB4-4032-819D-B5029295AD0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86" y="397912"/>
              <a:ext cx="1967023" cy="18985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15A70D-1D80-45FE-86F7-5CBDA40802BF}"/>
              </a:ext>
            </a:extLst>
          </p:cNvPr>
          <p:cNvGrpSpPr/>
          <p:nvPr/>
        </p:nvGrpSpPr>
        <p:grpSpPr>
          <a:xfrm>
            <a:off x="1527383" y="4544628"/>
            <a:ext cx="9181012" cy="2140893"/>
            <a:chOff x="1527383" y="4544628"/>
            <a:chExt cx="8516302" cy="2140893"/>
          </a:xfrm>
        </p:grpSpPr>
        <p:pic>
          <p:nvPicPr>
            <p:cNvPr id="18" name="Picture 17" descr="Hasil gambar untuk kata mutiara motivasi belajar">
              <a:extLst>
                <a:ext uri="{FF2B5EF4-FFF2-40B4-BE49-F238E27FC236}">
                  <a16:creationId xmlns:a16="http://schemas.microsoft.com/office/drawing/2014/main" id="{7D7064C5-378D-44FB-B62F-C849A5E6168E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746" y="4655977"/>
              <a:ext cx="5019939" cy="2029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Hasil gambar untuk pasti bisa">
              <a:extLst>
                <a:ext uri="{FF2B5EF4-FFF2-40B4-BE49-F238E27FC236}">
                  <a16:creationId xmlns:a16="http://schemas.microsoft.com/office/drawing/2014/main" id="{AD92E490-7761-463A-9C70-CD615ADE584F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029" y="4580233"/>
              <a:ext cx="1600200" cy="1898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Hasil gambar untuk self efficacy">
              <a:extLst>
                <a:ext uri="{FF2B5EF4-FFF2-40B4-BE49-F238E27FC236}">
                  <a16:creationId xmlns:a16="http://schemas.microsoft.com/office/drawing/2014/main" id="{3ED9D21A-AD15-48D1-AB68-D56DB0511AB6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383" y="4544628"/>
              <a:ext cx="1600199" cy="18985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33E9F5D-8A77-4E43-B661-406B7ABB2207}"/>
              </a:ext>
            </a:extLst>
          </p:cNvPr>
          <p:cNvGrpSpPr/>
          <p:nvPr/>
        </p:nvGrpSpPr>
        <p:grpSpPr>
          <a:xfrm>
            <a:off x="1389135" y="387556"/>
            <a:ext cx="2783978" cy="3221795"/>
            <a:chOff x="1269315" y="424543"/>
            <a:chExt cx="2783978" cy="32217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8BB19E-8158-49C4-9813-8AF68DC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424543"/>
              <a:ext cx="2123080" cy="176024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5D025C-FE52-4A0A-AB6F-DDA4767B75A5}"/>
                </a:ext>
              </a:extLst>
            </p:cNvPr>
            <p:cNvSpPr txBox="1"/>
            <p:nvPr/>
          </p:nvSpPr>
          <p:spPr>
            <a:xfrm>
              <a:off x="1269315" y="2169010"/>
              <a:ext cx="27839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Seminar </a:t>
              </a:r>
              <a:r>
                <a:rPr lang="en-US" dirty="0" err="1">
                  <a:solidFill>
                    <a:srgbClr val="0000FF"/>
                  </a:solidFill>
                </a:rPr>
                <a:t>pencerahan</a:t>
              </a:r>
              <a:r>
                <a:rPr lang="en-US" dirty="0">
                  <a:solidFill>
                    <a:srgbClr val="0000FF"/>
                  </a:solidFill>
                </a:rPr>
                <a:t> Hard skill </a:t>
              </a:r>
              <a:r>
                <a:rPr lang="en-US" dirty="0" err="1">
                  <a:solidFill>
                    <a:srgbClr val="0000FF"/>
                  </a:solidFill>
                </a:rPr>
                <a:t>matematis</a:t>
              </a:r>
              <a:r>
                <a:rPr lang="en-US" dirty="0">
                  <a:solidFill>
                    <a:srgbClr val="0000FF"/>
                  </a:solidFill>
                </a:rPr>
                <a:t> pada </a:t>
              </a:r>
              <a:r>
                <a:rPr lang="en-US" dirty="0" err="1">
                  <a:solidFill>
                    <a:srgbClr val="0000FF"/>
                  </a:solidFill>
                </a:rPr>
                <a:t>maha-siswa</a:t>
              </a:r>
              <a:r>
                <a:rPr lang="en-US" dirty="0">
                  <a:solidFill>
                    <a:srgbClr val="0000FF"/>
                  </a:solidFill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</a:rPr>
                <a:t>dosen</a:t>
              </a:r>
              <a:r>
                <a:rPr lang="en-US" dirty="0">
                  <a:solidFill>
                    <a:srgbClr val="0000FF"/>
                  </a:solidFill>
                </a:rPr>
                <a:t> dan guru </a:t>
              </a:r>
              <a:r>
                <a:rPr lang="en-US" dirty="0" err="1">
                  <a:solidFill>
                    <a:srgbClr val="0000FF"/>
                  </a:solidFill>
                </a:rPr>
                <a:t>matematika</a:t>
              </a:r>
              <a:r>
                <a:rPr lang="en-US" dirty="0">
                  <a:solidFill>
                    <a:srgbClr val="0000FF"/>
                  </a:solidFill>
                </a:rPr>
                <a:t> di UNSWAGATI Cirebon, 2019</a:t>
              </a:r>
              <a:endParaRPr lang="en-ID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0164C67-3F12-458E-B1F7-89027DC4E3BD}"/>
              </a:ext>
            </a:extLst>
          </p:cNvPr>
          <p:cNvGrpSpPr/>
          <p:nvPr/>
        </p:nvGrpSpPr>
        <p:grpSpPr>
          <a:xfrm>
            <a:off x="3869415" y="226678"/>
            <a:ext cx="7114402" cy="3573241"/>
            <a:chOff x="3869415" y="226678"/>
            <a:chExt cx="7114402" cy="3573241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7D056231-5600-44AB-9AE5-9BB0A52B011F}"/>
                </a:ext>
              </a:extLst>
            </p:cNvPr>
            <p:cNvSpPr/>
            <p:nvPr/>
          </p:nvSpPr>
          <p:spPr>
            <a:xfrm>
              <a:off x="5809615" y="264406"/>
              <a:ext cx="5174202" cy="1547348"/>
            </a:xfrm>
            <a:prstGeom prst="wedgeRoundRectCallout">
              <a:avLst>
                <a:gd name="adj1" fmla="val -60635"/>
                <a:gd name="adj2" fmla="val 48288"/>
                <a:gd name="adj3" fmla="val 16667"/>
              </a:avLst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Sebagian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telah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sajikan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Muncul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pertanyaan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Siapa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mau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lainnya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  <a:p>
              <a:endPara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/>
              <a:endParaRPr lang="en-US" kern="100" dirty="0">
                <a:solidFill>
                  <a:srgbClr val="660066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  <a:p>
              <a:pPr lvl="0" algn="just"/>
              <a:endParaRPr lang="en-US" kern="100" dirty="0">
                <a:solidFill>
                  <a:srgbClr val="660066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  <a:p>
              <a:pPr lvl="0" algn="just"/>
              <a:endParaRPr lang="en-ID" kern="1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E98B31-FE97-45E0-84D5-F1892ECB12ED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69415" y="226678"/>
              <a:ext cx="1622335" cy="1547348"/>
            </a:xfrm>
            <a:prstGeom prst="rect">
              <a:avLst/>
            </a:prstGeom>
          </p:spPr>
        </p:pic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67F7AED-A709-4581-8D9C-E7FA68F5DADF}"/>
                </a:ext>
              </a:extLst>
            </p:cNvPr>
            <p:cNvSpPr/>
            <p:nvPr/>
          </p:nvSpPr>
          <p:spPr>
            <a:xfrm>
              <a:off x="6525402" y="1959440"/>
              <a:ext cx="4171160" cy="1698211"/>
            </a:xfrm>
            <a:prstGeom prst="wedgeRoundRectCallout">
              <a:avLst>
                <a:gd name="adj1" fmla="val -52031"/>
                <a:gd name="adj2" fmla="val 69949"/>
                <a:gd name="adj3" fmla="val 16667"/>
              </a:avLst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1970088" algn="l"/>
                </a:tabLst>
              </a:pPr>
              <a:endParaRPr lang="en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penyajian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kami,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proporsional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penyelesaiannya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analisis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HOT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LOT.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Adakah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lain?</a:t>
              </a:r>
            </a:p>
            <a:p>
              <a:pPr marL="0" lvl="1">
                <a:defRPr/>
              </a:pPr>
              <a:endPara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>
                <a:defRPr/>
              </a:pPr>
              <a:endParaRPr lang="en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ID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353C97-63EC-474D-8AAC-1813EC12AAF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506" y="2101708"/>
              <a:ext cx="2077291" cy="169821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9B3A2-B350-4747-8B8D-D9FADF58CD58}"/>
              </a:ext>
            </a:extLst>
          </p:cNvPr>
          <p:cNvGrpSpPr/>
          <p:nvPr/>
        </p:nvGrpSpPr>
        <p:grpSpPr>
          <a:xfrm>
            <a:off x="942629" y="3949598"/>
            <a:ext cx="9652934" cy="2193298"/>
            <a:chOff x="942629" y="3949598"/>
            <a:chExt cx="9652934" cy="2193298"/>
          </a:xfrm>
        </p:grpSpPr>
        <p:sp>
          <p:nvSpPr>
            <p:cNvPr id="2" name="Flowchart: Alternate Process 1">
              <a:extLst>
                <a:ext uri="{FF2B5EF4-FFF2-40B4-BE49-F238E27FC236}">
                  <a16:creationId xmlns:a16="http://schemas.microsoft.com/office/drawing/2014/main" id="{F0CE496F-9A44-409C-9979-3B331F96A7D7}"/>
                </a:ext>
              </a:extLst>
            </p:cNvPr>
            <p:cNvSpPr/>
            <p:nvPr/>
          </p:nvSpPr>
          <p:spPr>
            <a:xfrm>
              <a:off x="6962660" y="3949598"/>
              <a:ext cx="3632903" cy="2193298"/>
            </a:xfrm>
            <a:prstGeom prst="flowChartAlternateProcess">
              <a:avLst/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4625" indent="-174625" defTabSz="246063">
                <a:tabLst>
                  <a:tab pos="174625" algn="l"/>
                  <a:tab pos="271463" algn="l"/>
                </a:tabLst>
                <a:defRPr/>
              </a:pPr>
              <a:r>
                <a:rPr lang="af-ZA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 Contoh soal lain dari kelompok kami tentang penalaran Proporsional,</a:t>
              </a:r>
            </a:p>
            <a:p>
              <a:pPr marL="174625" indent="-174625" defTabSz="246063">
                <a:tabLst>
                  <a:tab pos="174625" algn="l"/>
                  <a:tab pos="271463" algn="l"/>
                </a:tabLst>
                <a:defRPr/>
              </a:pPr>
              <a:r>
                <a:rPr lang="af-ZA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Penyelesaiannya dan analisis HOT atau LOT</a:t>
              </a:r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0A97887-3B70-4548-A42B-9EA2C33957FC}"/>
                </a:ext>
              </a:extLst>
            </p:cNvPr>
            <p:cNvSpPr/>
            <p:nvPr/>
          </p:nvSpPr>
          <p:spPr>
            <a:xfrm>
              <a:off x="2663220" y="4048407"/>
              <a:ext cx="4171160" cy="1995680"/>
            </a:xfrm>
            <a:prstGeom prst="wedgeRoundRectCallout">
              <a:avLst>
                <a:gd name="adj1" fmla="val -35814"/>
                <a:gd name="adj2" fmla="val 67622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246063">
                <a:tabLst>
                  <a:tab pos="0" algn="l"/>
                </a:tabLst>
                <a:defRPr/>
              </a:pP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246063">
                <a:tabLst>
                  <a:tab pos="0" algn="l"/>
                </a:tabLst>
                <a:defRPr/>
              </a:pP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246063">
                <a:tabLst>
                  <a:tab pos="0" algn="l"/>
                </a:tabLst>
                <a:defRPr/>
              </a:pP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246063">
                <a:tabLst>
                  <a:tab pos="0" algn="l"/>
                </a:tabLst>
                <a:defRPr/>
              </a:pP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Nah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sekarang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ajukan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kombinatorial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penyelesaian-nya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analisis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HOT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LOT.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Siapa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meme-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riksa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kebenarannya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 </a:t>
              </a:r>
            </a:p>
            <a:p>
              <a:pPr defTabSz="246063">
                <a:tabLst>
                  <a:tab pos="0" algn="l"/>
                </a:tabLst>
                <a:defRPr/>
              </a:pP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246063">
                <a:tabLst>
                  <a:tab pos="0" algn="l"/>
                </a:tabLst>
                <a:defRPr/>
              </a:pP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246063">
                <a:tabLst>
                  <a:tab pos="0" algn="l"/>
                </a:tabLst>
                <a:defRPr/>
              </a:pPr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Image result for logo ikip siliwangi">
              <a:extLst>
                <a:ext uri="{FF2B5EF4-FFF2-40B4-BE49-F238E27FC236}">
                  <a16:creationId xmlns:a16="http://schemas.microsoft.com/office/drawing/2014/main" id="{EF32F3A1-98D2-4CBB-81D2-F9225ABE98E3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629" y="4048407"/>
              <a:ext cx="1656451" cy="164442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8843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777AA14-58F7-47BA-8982-FBD96C04D842}"/>
              </a:ext>
            </a:extLst>
          </p:cNvPr>
          <p:cNvGrpSpPr/>
          <p:nvPr/>
        </p:nvGrpSpPr>
        <p:grpSpPr>
          <a:xfrm>
            <a:off x="813860" y="462708"/>
            <a:ext cx="2592774" cy="2369164"/>
            <a:chOff x="201804" y="192051"/>
            <a:chExt cx="2592774" cy="236916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09FBB3A-7BB2-4032-9CFD-BE59B48F5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92051"/>
              <a:ext cx="2327034" cy="173620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910CA6-0D57-44B5-B4DF-5DFECA66A2D6}"/>
                </a:ext>
              </a:extLst>
            </p:cNvPr>
            <p:cNvSpPr txBox="1"/>
            <p:nvPr/>
          </p:nvSpPr>
          <p:spPr>
            <a:xfrm>
              <a:off x="201804" y="1914884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Sidang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Yudisium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2019</a:t>
              </a:r>
              <a:endParaRPr lang="en-ID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895B34A-A99E-42B9-B2D7-39E822641A75}"/>
              </a:ext>
            </a:extLst>
          </p:cNvPr>
          <p:cNvGrpSpPr/>
          <p:nvPr/>
        </p:nvGrpSpPr>
        <p:grpSpPr>
          <a:xfrm>
            <a:off x="3966072" y="445817"/>
            <a:ext cx="6885542" cy="2027440"/>
            <a:chOff x="3966072" y="445817"/>
            <a:chExt cx="6885542" cy="202744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D669A24-C7BF-4A51-A9CC-D8F7DD1D7322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10238" y="456834"/>
              <a:ext cx="1712567" cy="137009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200EDC-4B39-4F9E-B1C2-AD7908147700}"/>
                </a:ext>
              </a:extLst>
            </p:cNvPr>
            <p:cNvSpPr txBox="1"/>
            <p:nvPr/>
          </p:nvSpPr>
          <p:spPr>
            <a:xfrm>
              <a:off x="8171014" y="1826926"/>
              <a:ext cx="268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 Kami </a:t>
              </a:r>
              <a:r>
                <a:rPr lang="en-US" dirty="0" err="1">
                  <a:solidFill>
                    <a:srgbClr val="0000FF"/>
                  </a:solidFill>
                </a:rPr>
                <a:t>mau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mencoba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memeriksa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kebenarannya</a:t>
              </a:r>
              <a:endParaRPr lang="en-ID" dirty="0">
                <a:solidFill>
                  <a:srgbClr val="0000FF"/>
                </a:solidFill>
              </a:endParaRPr>
            </a:p>
          </p:txBody>
        </p:sp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593D2387-8389-4D1C-B771-CE25C267715C}"/>
                </a:ext>
              </a:extLst>
            </p:cNvPr>
            <p:cNvSpPr/>
            <p:nvPr/>
          </p:nvSpPr>
          <p:spPr>
            <a:xfrm>
              <a:off x="3966072" y="445817"/>
              <a:ext cx="4132448" cy="1250781"/>
            </a:xfrm>
            <a:prstGeom prst="wedgeRoundRectCallout">
              <a:avLst>
                <a:gd name="adj1" fmla="val -45723"/>
                <a:gd name="adj2" fmla="val 67840"/>
                <a:gd name="adj3" fmla="val 16667"/>
              </a:avLst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Nah </a:t>
              </a:r>
              <a:r>
                <a:rPr lang="en-US" sz="2200" dirty="0" err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teman</a:t>
              </a:r>
              <a:r>
                <a:rPr lang="en-US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pemeriksaan</a:t>
              </a:r>
              <a:r>
                <a:rPr lang="en-US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kebenaran</a:t>
              </a:r>
              <a:r>
                <a:rPr lang="en-US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jawaban</a:t>
              </a:r>
              <a:r>
                <a:rPr lang="en-US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kombinatorial</a:t>
              </a:r>
              <a:r>
                <a:rPr lang="en-US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tadi</a:t>
              </a:r>
              <a:endParaRPr lang="en-US" sz="2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E59D4F-1B45-49D9-A46B-1B314278DD6B}"/>
              </a:ext>
            </a:extLst>
          </p:cNvPr>
          <p:cNvGrpSpPr/>
          <p:nvPr/>
        </p:nvGrpSpPr>
        <p:grpSpPr>
          <a:xfrm>
            <a:off x="7095514" y="2508706"/>
            <a:ext cx="4293355" cy="3759891"/>
            <a:chOff x="7095514" y="2508706"/>
            <a:chExt cx="4293355" cy="3759891"/>
          </a:xfrm>
        </p:grpSpPr>
        <p:sp>
          <p:nvSpPr>
            <p:cNvPr id="8" name="Flowchart: Punched Tape 7">
              <a:extLst>
                <a:ext uri="{FF2B5EF4-FFF2-40B4-BE49-F238E27FC236}">
                  <a16:creationId xmlns:a16="http://schemas.microsoft.com/office/drawing/2014/main" id="{3B0192BC-86CD-4A41-91A6-DE31A03F6416}"/>
                </a:ext>
              </a:extLst>
            </p:cNvPr>
            <p:cNvSpPr/>
            <p:nvPr/>
          </p:nvSpPr>
          <p:spPr>
            <a:xfrm>
              <a:off x="7095514" y="4039254"/>
              <a:ext cx="4132448" cy="2229343"/>
            </a:xfrm>
            <a:prstGeom prst="flowChartPunchedTap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probability. Mana yang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lebvih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sukar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kombinatorial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tentang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00FF"/>
                </a:solidFill>
              </a:endParaRPr>
            </a:p>
            <a:p>
              <a:r>
                <a:rPr lang="en-US" sz="2200" dirty="0"/>
                <a:t>.</a:t>
              </a:r>
              <a:endParaRPr lang="en-ID" sz="2200" dirty="0"/>
            </a:p>
          </p:txBody>
        </p:sp>
        <p:sp>
          <p:nvSpPr>
            <p:cNvPr id="12" name="Rounded Rectangular Callout 13">
              <a:extLst>
                <a:ext uri="{FF2B5EF4-FFF2-40B4-BE49-F238E27FC236}">
                  <a16:creationId xmlns:a16="http://schemas.microsoft.com/office/drawing/2014/main" id="{1D2F7C0F-644B-418C-AE3E-D8CC2F4D8CC0}"/>
                </a:ext>
              </a:extLst>
            </p:cNvPr>
            <p:cNvSpPr/>
            <p:nvPr/>
          </p:nvSpPr>
          <p:spPr>
            <a:xfrm>
              <a:off x="7117550" y="2508706"/>
              <a:ext cx="4271319" cy="1495100"/>
            </a:xfrm>
            <a:prstGeom prst="wedgeRoundRectCallout">
              <a:avLst>
                <a:gd name="adj1" fmla="val -42374"/>
                <a:gd name="adj2" fmla="val 73719"/>
                <a:gd name="adj3" fmla="val 16667"/>
              </a:avLst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Sekarang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kami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ajukan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tentang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Probabiliti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Siapa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mencoba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menyelesaikannya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 </a:t>
              </a: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tabLst>
                  <a:tab pos="87313" algn="l"/>
                  <a:tab pos="457200" algn="l"/>
                </a:tabLst>
              </a:pP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71463" indent="-271463">
                <a:buFont typeface="+mj-lt"/>
                <a:buAutoNum type="alphaLcParenR" startAt="3"/>
                <a:tabLst>
                  <a:tab pos="87313" algn="l"/>
                  <a:tab pos="457200" algn="l"/>
                </a:tabLst>
              </a:pP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71463" indent="-271463">
                <a:buFont typeface="+mj-lt"/>
                <a:buAutoNum type="alphaLcParenR" startAt="3"/>
                <a:tabLst>
                  <a:tab pos="87313" algn="l"/>
                  <a:tab pos="457200" algn="l"/>
                </a:tabLst>
              </a:pPr>
              <a:endParaRPr lang="en-ID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FontTx/>
                <a:buAutoNum type="alphaLcParenR"/>
              </a:pPr>
              <a:endParaRPr lang="en-ID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id-ID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83A284-6F52-4242-BB7C-F76DD22A02E7}"/>
              </a:ext>
            </a:extLst>
          </p:cNvPr>
          <p:cNvGrpSpPr/>
          <p:nvPr/>
        </p:nvGrpSpPr>
        <p:grpSpPr>
          <a:xfrm>
            <a:off x="870857" y="2114078"/>
            <a:ext cx="6058454" cy="4298105"/>
            <a:chOff x="870857" y="2114078"/>
            <a:chExt cx="6058454" cy="42981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A30273-16CD-4091-B405-FAD0B66E164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857" y="2831872"/>
              <a:ext cx="2177143" cy="1722833"/>
            </a:xfrm>
            <a:prstGeom prst="rect">
              <a:avLst/>
            </a:prstGeom>
          </p:spPr>
        </p:pic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8AFA1363-FFB3-4353-AFD8-57F3D2A5C37E}"/>
                </a:ext>
              </a:extLst>
            </p:cNvPr>
            <p:cNvSpPr/>
            <p:nvPr/>
          </p:nvSpPr>
          <p:spPr>
            <a:xfrm>
              <a:off x="3443280" y="4256467"/>
              <a:ext cx="3310060" cy="2155716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dirty="0">
                <a:solidFill>
                  <a:srgbClr val="008000"/>
                </a:solidFill>
              </a:endParaRPr>
            </a:p>
            <a:p>
              <a:pPr algn="ctr"/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dirty="0">
                <a:solidFill>
                  <a:srgbClr val="008000"/>
                </a:solidFill>
              </a:endParaRPr>
            </a:p>
            <a:p>
              <a:r>
                <a:rPr lang="en-US" sz="2200" dirty="0" err="1">
                  <a:solidFill>
                    <a:srgbClr val="008000"/>
                  </a:solidFill>
                </a:rPr>
                <a:t>Ini</a:t>
              </a:r>
              <a:r>
                <a:rPr lang="en-US" sz="2200" dirty="0">
                  <a:solidFill>
                    <a:srgbClr val="008000"/>
                  </a:solidFill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</a:rPr>
                <a:t>jawaban</a:t>
              </a:r>
              <a:r>
                <a:rPr lang="en-US" sz="2200" dirty="0">
                  <a:solidFill>
                    <a:srgbClr val="008000"/>
                  </a:solidFill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</a:rPr>
                <a:t>soal</a:t>
              </a:r>
              <a:r>
                <a:rPr lang="en-US" sz="2200" dirty="0">
                  <a:solidFill>
                    <a:srgbClr val="008000"/>
                  </a:solidFill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</a:rPr>
                <a:t>penalaran</a:t>
              </a:r>
              <a:r>
                <a:rPr lang="en-US" sz="2200" dirty="0">
                  <a:solidFill>
                    <a:srgbClr val="008000"/>
                  </a:solidFill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</a:rPr>
                <a:t>kombinatorial</a:t>
              </a:r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579CE04-BB6C-4DEC-A510-3C9F1C4AB7DA}"/>
                </a:ext>
              </a:extLst>
            </p:cNvPr>
            <p:cNvSpPr/>
            <p:nvPr/>
          </p:nvSpPr>
          <p:spPr>
            <a:xfrm>
              <a:off x="3391137" y="2114078"/>
              <a:ext cx="3538174" cy="1623941"/>
            </a:xfrm>
            <a:prstGeom prst="wedgeRoundRectCallout">
              <a:avLst>
                <a:gd name="adj1" fmla="val -44931"/>
                <a:gd name="adj2" fmla="val 71998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satu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lain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kombina-torial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Ada yang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mau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mencoba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menjawab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algn="ctr"/>
              <a:endParaRPr lang="en-ID" dirty="0"/>
            </a:p>
          </p:txBody>
        </p:sp>
        <p:pic>
          <p:nvPicPr>
            <p:cNvPr id="14" name="Picture 13" descr="Hasil gambar untuk self efficacy">
              <a:extLst>
                <a:ext uri="{FF2B5EF4-FFF2-40B4-BE49-F238E27FC236}">
                  <a16:creationId xmlns:a16="http://schemas.microsoft.com/office/drawing/2014/main" id="{A745EA12-10A8-4894-BC1E-BD5978E09B34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01" y="4739348"/>
              <a:ext cx="1963616" cy="15292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304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584C8C4-186B-4BC3-B30C-B5B349423AAC}"/>
              </a:ext>
            </a:extLst>
          </p:cNvPr>
          <p:cNvGrpSpPr/>
          <p:nvPr/>
        </p:nvGrpSpPr>
        <p:grpSpPr>
          <a:xfrm>
            <a:off x="1380722" y="377545"/>
            <a:ext cx="9168124" cy="2516864"/>
            <a:chOff x="1380722" y="377545"/>
            <a:chExt cx="9168124" cy="25168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DFBFA2-6FD7-4BCD-BD53-85F82957FF22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722" y="377545"/>
              <a:ext cx="2585350" cy="171461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F0A25C-113C-4370-AFF5-EC09DFE26393}"/>
                </a:ext>
              </a:extLst>
            </p:cNvPr>
            <p:cNvSpPr txBox="1"/>
            <p:nvPr/>
          </p:nvSpPr>
          <p:spPr>
            <a:xfrm>
              <a:off x="1417619" y="1987596"/>
              <a:ext cx="2850295" cy="90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percaya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diri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jawab-annya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ounded Rectangular Callout 13">
              <a:extLst>
                <a:ext uri="{FF2B5EF4-FFF2-40B4-BE49-F238E27FC236}">
                  <a16:creationId xmlns:a16="http://schemas.microsoft.com/office/drawing/2014/main" id="{92CD6700-F0A4-4A4B-ADCC-C6DCAEEFF12D}"/>
                </a:ext>
              </a:extLst>
            </p:cNvPr>
            <p:cNvSpPr/>
            <p:nvPr/>
          </p:nvSpPr>
          <p:spPr>
            <a:xfrm>
              <a:off x="4529805" y="563781"/>
              <a:ext cx="6019041" cy="1342138"/>
            </a:xfrm>
            <a:prstGeom prst="wedgeRoundRectCallout">
              <a:avLst>
                <a:gd name="adj1" fmla="val -42374"/>
                <a:gd name="adj2" fmla="val 73719"/>
                <a:gd name="adj3" fmla="val 16667"/>
              </a:avLst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lain,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yaitu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tentang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Probabiliti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Siapa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menyelesaikannya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Adakah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lain? </a:t>
              </a: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tabLst>
                  <a:tab pos="87313" algn="l"/>
                  <a:tab pos="457200" algn="l"/>
                </a:tabLst>
              </a:pP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71463" indent="-271463">
                <a:buFont typeface="+mj-lt"/>
                <a:buAutoNum type="alphaLcParenR" startAt="3"/>
                <a:tabLst>
                  <a:tab pos="87313" algn="l"/>
                  <a:tab pos="457200" algn="l"/>
                </a:tabLst>
              </a:pP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71463" indent="-271463">
                <a:buFont typeface="+mj-lt"/>
                <a:buAutoNum type="alphaLcParenR" startAt="3"/>
                <a:tabLst>
                  <a:tab pos="87313" algn="l"/>
                  <a:tab pos="457200" algn="l"/>
                </a:tabLst>
              </a:pPr>
              <a:endParaRPr lang="en-ID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FontTx/>
                <a:buAutoNum type="alphaLcParenR"/>
              </a:pPr>
              <a:endParaRPr lang="en-ID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id-ID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DCD414-AD69-4BDB-AA8C-9F17A2F01829}"/>
              </a:ext>
            </a:extLst>
          </p:cNvPr>
          <p:cNvGrpSpPr/>
          <p:nvPr/>
        </p:nvGrpSpPr>
        <p:grpSpPr>
          <a:xfrm>
            <a:off x="1380722" y="2201759"/>
            <a:ext cx="9168121" cy="2531612"/>
            <a:chOff x="1380722" y="2201759"/>
            <a:chExt cx="9168121" cy="25316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A30C4-B1C4-4332-91BF-CF0F2B417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754" y="2303966"/>
              <a:ext cx="1554975" cy="1434568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  <p:sp>
          <p:nvSpPr>
            <p:cNvPr id="8" name="Flowchart: Stored Data 7">
              <a:extLst>
                <a:ext uri="{FF2B5EF4-FFF2-40B4-BE49-F238E27FC236}">
                  <a16:creationId xmlns:a16="http://schemas.microsoft.com/office/drawing/2014/main" id="{FA94058D-A277-469B-908F-1EADA05F7955}"/>
                </a:ext>
              </a:extLst>
            </p:cNvPr>
            <p:cNvSpPr/>
            <p:nvPr/>
          </p:nvSpPr>
          <p:spPr>
            <a:xfrm rot="10800000">
              <a:off x="5524438" y="2201759"/>
              <a:ext cx="5024405" cy="2235772"/>
            </a:xfrm>
            <a:prstGeom prst="flowChartOnlineStorag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4334BC-486D-466B-8745-4CAA5783A072}"/>
                </a:ext>
              </a:extLst>
            </p:cNvPr>
            <p:cNvSpPr txBox="1"/>
            <p:nvPr/>
          </p:nvSpPr>
          <p:spPr>
            <a:xfrm>
              <a:off x="6096000" y="2201760"/>
              <a:ext cx="4171720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dan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probabiliti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lain, 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penyelesaiannya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analisis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HOT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LOT.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manakah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lebih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sukar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alsannya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7" name="Picture 16" descr="Hasil gambar untuk self efficacy">
              <a:extLst>
                <a:ext uri="{FF2B5EF4-FFF2-40B4-BE49-F238E27FC236}">
                  <a16:creationId xmlns:a16="http://schemas.microsoft.com/office/drawing/2014/main" id="{15847255-85E0-4780-A44F-D75D0534227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722" y="3020851"/>
              <a:ext cx="1600199" cy="1529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361BD173-7F34-44DE-95D6-AB5B6E1E6C40}"/>
                </a:ext>
              </a:extLst>
            </p:cNvPr>
            <p:cNvSpPr/>
            <p:nvPr/>
          </p:nvSpPr>
          <p:spPr>
            <a:xfrm>
              <a:off x="3062689" y="3770529"/>
              <a:ext cx="2646377" cy="962842"/>
            </a:xfrm>
            <a:prstGeom prst="wedgeRoundRectCallout">
              <a:avLst>
                <a:gd name="adj1" fmla="val -5717"/>
                <a:gd name="adj2" fmla="val 73843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menantang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diselesaikan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9DA714-98E3-4039-AFDB-1DD6C7C262AB}"/>
              </a:ext>
            </a:extLst>
          </p:cNvPr>
          <p:cNvGrpSpPr/>
          <p:nvPr/>
        </p:nvGrpSpPr>
        <p:grpSpPr>
          <a:xfrm>
            <a:off x="1509310" y="4560877"/>
            <a:ext cx="8758410" cy="1741264"/>
            <a:chOff x="1509310" y="4560877"/>
            <a:chExt cx="8758410" cy="1741264"/>
          </a:xfrm>
        </p:grpSpPr>
        <p:sp>
          <p:nvSpPr>
            <p:cNvPr id="10" name="Flowchart: Punched Tape 9">
              <a:extLst>
                <a:ext uri="{FF2B5EF4-FFF2-40B4-BE49-F238E27FC236}">
                  <a16:creationId xmlns:a16="http://schemas.microsoft.com/office/drawing/2014/main" id="{EDF87945-C8C9-4673-BC94-3E34EE60BBF8}"/>
                </a:ext>
              </a:extLst>
            </p:cNvPr>
            <p:cNvSpPr/>
            <p:nvPr/>
          </p:nvSpPr>
          <p:spPr>
            <a:xfrm>
              <a:off x="6255745" y="4560877"/>
              <a:ext cx="4011975" cy="1527078"/>
            </a:xfrm>
            <a:prstGeom prst="flowChartPunchedTape">
              <a:avLst/>
            </a:prstGeom>
            <a:solidFill>
              <a:srgbClr val="CCCCFF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C1BBF-DBDE-4897-93B9-6DE679D6FADF}"/>
                </a:ext>
              </a:extLst>
            </p:cNvPr>
            <p:cNvSpPr txBox="1"/>
            <p:nvPr/>
          </p:nvSpPr>
          <p:spPr>
            <a:xfrm>
              <a:off x="6255745" y="4939695"/>
              <a:ext cx="40119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alasan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kami.</a:t>
              </a:r>
              <a:endPara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BAB70339-2C27-4A4D-B80D-0A3212082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310" y="4995855"/>
              <a:ext cx="4199756" cy="1306286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Cara 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terbaik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melawan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rasa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cemas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adalah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dengan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cara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me-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ningkatkan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rasa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percaya</a:t>
              </a:r>
              <a:r>
                <a:rPr lang="en-US" sz="2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diri</a:t>
              </a:r>
              <a:endParaRPr lang="en-ID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9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EC150D-1A01-4186-8EC4-7541EFB4ADB7}"/>
              </a:ext>
            </a:extLst>
          </p:cNvPr>
          <p:cNvGrpSpPr/>
          <p:nvPr/>
        </p:nvGrpSpPr>
        <p:grpSpPr>
          <a:xfrm>
            <a:off x="4241342" y="583192"/>
            <a:ext cx="6264644" cy="1829624"/>
            <a:chOff x="4093223" y="3099732"/>
            <a:chExt cx="6264644" cy="1829624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5C084246-85CD-47E8-90B4-B41E010330D6}"/>
                </a:ext>
              </a:extLst>
            </p:cNvPr>
            <p:cNvSpPr/>
            <p:nvPr/>
          </p:nvSpPr>
          <p:spPr>
            <a:xfrm>
              <a:off x="5851181" y="3099732"/>
              <a:ext cx="4506686" cy="1415616"/>
            </a:xfrm>
            <a:prstGeom prst="wedgeRoundRectCallout">
              <a:avLst>
                <a:gd name="adj1" fmla="val -42491"/>
                <a:gd name="adj2" fmla="val 70432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/>
              <a:endParaRPr lang="en-US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endPara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Agar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penguasaan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kita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kuat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mari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kita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susun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contoh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soal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Penalaran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deduktif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yang lain,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kemudian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kita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selesaikan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</a:p>
            <a:p>
              <a:endParaRPr lang="en-ID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sz="20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ID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 descr="Hasil gambar untuk gambar kartun belajar trigonometri">
              <a:extLst>
                <a:ext uri="{FF2B5EF4-FFF2-40B4-BE49-F238E27FC236}">
                  <a16:creationId xmlns:a16="http://schemas.microsoft.com/office/drawing/2014/main" id="{72BAA391-0E18-4AC8-9E44-47306EFD17C0}"/>
                </a:ext>
              </a:extLst>
            </p:cNvPr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223" y="3165906"/>
              <a:ext cx="1561170" cy="1763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C3337A-2CCF-43DA-B175-60AD9B1FDA46}"/>
              </a:ext>
            </a:extLst>
          </p:cNvPr>
          <p:cNvGrpSpPr/>
          <p:nvPr/>
        </p:nvGrpSpPr>
        <p:grpSpPr>
          <a:xfrm>
            <a:off x="1422423" y="2226400"/>
            <a:ext cx="8753884" cy="2485779"/>
            <a:chOff x="1422423" y="2226400"/>
            <a:chExt cx="8753884" cy="2485779"/>
          </a:xfrm>
        </p:grpSpPr>
        <p:pic>
          <p:nvPicPr>
            <p:cNvPr id="16" name="Picture 15" descr="Image result for logo ikip siliwangi">
              <a:extLst>
                <a:ext uri="{FF2B5EF4-FFF2-40B4-BE49-F238E27FC236}">
                  <a16:creationId xmlns:a16="http://schemas.microsoft.com/office/drawing/2014/main" id="{C6E42B11-D30B-4E1A-A02F-D7F4CA50936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017" y="2678219"/>
              <a:ext cx="1531222" cy="1523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F008C0-A02C-48EB-8994-7EFACB78F0D5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423" y="3088137"/>
              <a:ext cx="2257212" cy="1624042"/>
            </a:xfrm>
            <a:prstGeom prst="rect">
              <a:avLst/>
            </a:prstGeom>
          </p:spPr>
        </p:pic>
        <p:sp>
          <p:nvSpPr>
            <p:cNvPr id="2" name="Flowchart: Punched Tape 1">
              <a:extLst>
                <a:ext uri="{FF2B5EF4-FFF2-40B4-BE49-F238E27FC236}">
                  <a16:creationId xmlns:a16="http://schemas.microsoft.com/office/drawing/2014/main" id="{9AA69CEA-5F74-4C85-8013-4CD27F064BA8}"/>
                </a:ext>
              </a:extLst>
            </p:cNvPr>
            <p:cNvSpPr/>
            <p:nvPr/>
          </p:nvSpPr>
          <p:spPr>
            <a:xfrm>
              <a:off x="5669621" y="2226400"/>
              <a:ext cx="4506686" cy="1879011"/>
            </a:xfrm>
            <a:prstGeom prst="flowChartPunchedTape">
              <a:avLst/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proposional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probabiliti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kami:</a:t>
              </a:r>
            </a:p>
            <a:p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Siapa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menjawab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kami?</a:t>
              </a:r>
              <a:endPara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001752-BC37-4CA0-BAE0-EFBA756A2465}"/>
              </a:ext>
            </a:extLst>
          </p:cNvPr>
          <p:cNvGrpSpPr/>
          <p:nvPr/>
        </p:nvGrpSpPr>
        <p:grpSpPr>
          <a:xfrm>
            <a:off x="1259747" y="452160"/>
            <a:ext cx="2966906" cy="2713746"/>
            <a:chOff x="20279" y="193644"/>
            <a:chExt cx="4534834" cy="3511370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89EDAD07-E4AA-40D2-B4E3-F83C8B2E3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12" y="193644"/>
              <a:ext cx="3820444" cy="225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4E22FE-B108-46F4-A057-74E66B32F8A9}"/>
                </a:ext>
              </a:extLst>
            </p:cNvPr>
            <p:cNvSpPr txBox="1"/>
            <p:nvPr/>
          </p:nvSpPr>
          <p:spPr>
            <a:xfrm>
              <a:off x="20279" y="2448545"/>
              <a:ext cx="4534834" cy="1256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Wisuda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IKIP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mengantar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lulusan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SDM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berkualitas</a:t>
              </a:r>
              <a:endParaRPr lang="en-ID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738F-E734-4159-BAEC-3C3E616B4065}"/>
              </a:ext>
            </a:extLst>
          </p:cNvPr>
          <p:cNvGrpSpPr/>
          <p:nvPr/>
        </p:nvGrpSpPr>
        <p:grpSpPr>
          <a:xfrm>
            <a:off x="1422423" y="4234513"/>
            <a:ext cx="8889365" cy="2362380"/>
            <a:chOff x="1422423" y="4234513"/>
            <a:chExt cx="8889365" cy="2362380"/>
          </a:xfrm>
        </p:grpSpPr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B239B7F2-8153-4CFA-AE6C-CE75345D5922}"/>
                </a:ext>
              </a:extLst>
            </p:cNvPr>
            <p:cNvSpPr/>
            <p:nvPr/>
          </p:nvSpPr>
          <p:spPr>
            <a:xfrm>
              <a:off x="1422423" y="4634415"/>
              <a:ext cx="4380089" cy="1682998"/>
            </a:xfrm>
            <a:prstGeom prst="cloudCallout">
              <a:avLst>
                <a:gd name="adj1" fmla="val 56021"/>
                <a:gd name="adj2" fmla="val -39476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Kami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ingin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mencoba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menyelesaikan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proprosional</a:t>
              </a:r>
              <a:endParaRPr lang="en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lowchart: Stored Data 3">
              <a:extLst>
                <a:ext uri="{FF2B5EF4-FFF2-40B4-BE49-F238E27FC236}">
                  <a16:creationId xmlns:a16="http://schemas.microsoft.com/office/drawing/2014/main" id="{2DFEDBA7-5890-4247-B3C3-229674BD05B5}"/>
                </a:ext>
              </a:extLst>
            </p:cNvPr>
            <p:cNvSpPr/>
            <p:nvPr/>
          </p:nvSpPr>
          <p:spPr>
            <a:xfrm rot="10800000">
              <a:off x="5615472" y="4234513"/>
              <a:ext cx="4560834" cy="2362380"/>
            </a:xfrm>
            <a:prstGeom prst="flowChartOnlineStorag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F91A7F-4F8B-4FEB-A6A9-537C0AA3A314}"/>
                </a:ext>
              </a:extLst>
            </p:cNvPr>
            <p:cNvSpPr txBox="1"/>
            <p:nvPr/>
          </p:nvSpPr>
          <p:spPr>
            <a:xfrm>
              <a:off x="6389490" y="4445185"/>
              <a:ext cx="392229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menyele-saikan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probabiliti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tergolong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HOT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Low? Mari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analisis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yuk</a:t>
              </a:r>
              <a:endParaRPr lang="en-ID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79178F-5FD7-4AC5-9CD9-4D0D9A9FD89E}"/>
              </a:ext>
            </a:extLst>
          </p:cNvPr>
          <p:cNvGrpSpPr/>
          <p:nvPr/>
        </p:nvGrpSpPr>
        <p:grpSpPr>
          <a:xfrm>
            <a:off x="1513218" y="361858"/>
            <a:ext cx="8876257" cy="2011236"/>
            <a:chOff x="1513218" y="361858"/>
            <a:chExt cx="8876257" cy="2011236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96BA2949-43F4-4663-A1DE-7DE52B723F76}"/>
                </a:ext>
              </a:extLst>
            </p:cNvPr>
            <p:cNvSpPr/>
            <p:nvPr/>
          </p:nvSpPr>
          <p:spPr>
            <a:xfrm>
              <a:off x="3605299" y="361858"/>
              <a:ext cx="6784176" cy="1900368"/>
            </a:xfrm>
            <a:prstGeom prst="wedgeRoundRectCallout">
              <a:avLst>
                <a:gd name="adj1" fmla="val -38768"/>
                <a:gd name="adj2" fmla="val 65945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S2 Pendidikan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Matematika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bebas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kreatif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proposal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penelitiannya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menggunakan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poster.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menggambarkan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maha-siswa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memiliki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kebebasan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berekspresi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berinovasi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menyelesaikan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endPara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96276E3-DECE-433C-88E7-4F537544DA3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218" y="472726"/>
              <a:ext cx="1994633" cy="19003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83E3562-DD79-42E2-B589-4CE5FC1552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742" y="2640645"/>
            <a:ext cx="1994633" cy="15455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EA64D89-A05B-46C3-B8F6-5BD396858339}"/>
              </a:ext>
            </a:extLst>
          </p:cNvPr>
          <p:cNvGrpSpPr/>
          <p:nvPr/>
        </p:nvGrpSpPr>
        <p:grpSpPr>
          <a:xfrm>
            <a:off x="1836178" y="4358869"/>
            <a:ext cx="8674531" cy="2137273"/>
            <a:chOff x="1836178" y="4358869"/>
            <a:chExt cx="8674531" cy="2137273"/>
          </a:xfrm>
        </p:grpSpPr>
        <p:sp>
          <p:nvSpPr>
            <p:cNvPr id="35" name="Flowchart: Punched Tape 34">
              <a:extLst>
                <a:ext uri="{FF2B5EF4-FFF2-40B4-BE49-F238E27FC236}">
                  <a16:creationId xmlns:a16="http://schemas.microsoft.com/office/drawing/2014/main" id="{D8972065-F4CD-4FD3-9293-5676882DD919}"/>
                </a:ext>
              </a:extLst>
            </p:cNvPr>
            <p:cNvSpPr/>
            <p:nvPr/>
          </p:nvSpPr>
          <p:spPr>
            <a:xfrm>
              <a:off x="5640019" y="4358869"/>
              <a:ext cx="4870690" cy="2137273"/>
            </a:xfrm>
            <a:prstGeom prst="flowChartPunchedTape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Situasi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tersebut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menggambarkan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perkuliahan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S2 Pend.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Matematika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sudah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menganut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sebagian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Prinsip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Merdeka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endParaRPr lang="en-ID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8CA0714-6C05-4745-9B6F-47E2330EA9A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615" y="4523460"/>
              <a:ext cx="1661741" cy="17998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6BCFFE-D928-4943-97D9-82D4E0F40202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178" y="4560530"/>
              <a:ext cx="1802774" cy="1725761"/>
            </a:xfrm>
            <a:prstGeom prst="rect">
              <a:avLst/>
            </a:prstGeom>
          </p:spPr>
        </p:pic>
      </p:grp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DDA3D930-B5B0-4364-93E5-2BD1AFAB29E4}"/>
              </a:ext>
            </a:extLst>
          </p:cNvPr>
          <p:cNvSpPr/>
          <p:nvPr/>
        </p:nvSpPr>
        <p:spPr>
          <a:xfrm>
            <a:off x="1637884" y="2373094"/>
            <a:ext cx="6437480" cy="2076568"/>
          </a:xfrm>
          <a:prstGeom prst="flowChartPunchedTap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pula,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mengimplementa-sikan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siswanya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berani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bertanya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berani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446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AF2065-5FFC-404B-B169-601E06B4FB93}"/>
              </a:ext>
            </a:extLst>
          </p:cNvPr>
          <p:cNvGrpSpPr/>
          <p:nvPr/>
        </p:nvGrpSpPr>
        <p:grpSpPr>
          <a:xfrm>
            <a:off x="5212641" y="576043"/>
            <a:ext cx="5347301" cy="5355639"/>
            <a:chOff x="5212641" y="576043"/>
            <a:chExt cx="5347301" cy="4779591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B0801656-1579-489F-B0D2-8486EB755F13}"/>
                </a:ext>
              </a:extLst>
            </p:cNvPr>
            <p:cNvSpPr/>
            <p:nvPr/>
          </p:nvSpPr>
          <p:spPr>
            <a:xfrm>
              <a:off x="5212641" y="576043"/>
              <a:ext cx="5347301" cy="2078980"/>
            </a:xfrm>
            <a:prstGeom prst="wedgeRoundRectCallout">
              <a:avLst>
                <a:gd name="adj1" fmla="val 1008"/>
                <a:gd name="adj2" fmla="val 63084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2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Nah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teman-teman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sudah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Latihan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deduktif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Sebelum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tutup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perkuliahan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berdoa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mengucap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syukur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kepada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Allah SWT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semoga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pelajari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bermanfaat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semua</a:t>
              </a:r>
              <a:endPara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Gambar terkait">
              <a:extLst>
                <a:ext uri="{FF2B5EF4-FFF2-40B4-BE49-F238E27FC236}">
                  <a16:creationId xmlns:a16="http://schemas.microsoft.com/office/drawing/2014/main" id="{987D1F04-4989-44C4-9031-DBA4911FEC02}"/>
                </a:ext>
              </a:extLst>
            </p:cNvPr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010921"/>
              <a:ext cx="2193822" cy="2301416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  <p:pic>
          <p:nvPicPr>
            <p:cNvPr id="15" name="Picture 14" descr="Gambar terkait">
              <a:extLst>
                <a:ext uri="{FF2B5EF4-FFF2-40B4-BE49-F238E27FC236}">
                  <a16:creationId xmlns:a16="http://schemas.microsoft.com/office/drawing/2014/main" id="{0233C724-0897-4A6B-A1DB-5939C037C8DD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719" y="3054219"/>
              <a:ext cx="2036428" cy="2301415"/>
            </a:xfrm>
            <a:prstGeom prst="rect">
              <a:avLst/>
            </a:prstGeom>
            <a:noFill/>
            <a:ln>
              <a:solidFill>
                <a:srgbClr val="A50021"/>
              </a:solidFill>
            </a:ln>
          </p:spPr>
        </p:pic>
      </p:grpSp>
      <p:pic>
        <p:nvPicPr>
          <p:cNvPr id="14" name="Picture 13" descr="Hasil gambar untuk kata mutiara motivasi belajar">
            <a:extLst>
              <a:ext uri="{FF2B5EF4-FFF2-40B4-BE49-F238E27FC236}">
                <a16:creationId xmlns:a16="http://schemas.microsoft.com/office/drawing/2014/main" id="{0CE271DC-3168-413F-BAFA-05D984A606F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58" y="3429000"/>
            <a:ext cx="4245428" cy="23295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4E72FED-80FB-49E5-A6CE-959990C9ED53}"/>
              </a:ext>
            </a:extLst>
          </p:cNvPr>
          <p:cNvGrpSpPr/>
          <p:nvPr/>
        </p:nvGrpSpPr>
        <p:grpSpPr>
          <a:xfrm>
            <a:off x="1616883" y="575714"/>
            <a:ext cx="3406430" cy="2853286"/>
            <a:chOff x="2203149" y="277269"/>
            <a:chExt cx="2841171" cy="2853286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B71FCA9-8F06-4FF4-A48D-E03D2A1B2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205" y="277269"/>
              <a:ext cx="2508257" cy="177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1467DE-E5F5-43F0-AD5A-93A0065534B6}"/>
                </a:ext>
              </a:extLst>
            </p:cNvPr>
            <p:cNvSpPr txBox="1"/>
            <p:nvPr/>
          </p:nvSpPr>
          <p:spPr>
            <a:xfrm>
              <a:off x="2203149" y="1930226"/>
              <a:ext cx="284117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Acara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Wisuda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Sarjana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IKIP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mengantar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SDM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berkualitas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6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533</Words>
  <Application>Microsoft Office PowerPoint</Application>
  <PresentationFormat>Widescreen</PresentationFormat>
  <Paragraphs>220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-apple-system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Utari Sumarmo</dc:creator>
  <cp:lastModifiedBy>Utari Sumarmo</cp:lastModifiedBy>
  <cp:revision>87</cp:revision>
  <dcterms:created xsi:type="dcterms:W3CDTF">2021-07-24T06:34:03Z</dcterms:created>
  <dcterms:modified xsi:type="dcterms:W3CDTF">2021-09-12T00:19:53Z</dcterms:modified>
</cp:coreProperties>
</file>