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984" r:id="rId2"/>
    <p:sldId id="543" r:id="rId3"/>
    <p:sldId id="985" r:id="rId4"/>
    <p:sldId id="986" r:id="rId5"/>
    <p:sldId id="987" r:id="rId6"/>
    <p:sldId id="1051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FFFF"/>
    <a:srgbClr val="FFCCCC"/>
    <a:srgbClr val="006600"/>
    <a:srgbClr val="9900CC"/>
    <a:srgbClr val="CC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93782-71E5-4998-9EFE-B57788D1404F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6FBB-E88B-4D1E-87AB-C9C658AEAE3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821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9602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141C-164D-44E5-932C-896B5D041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DC2C9-A3FF-4F1C-BA6D-7A5ECB3AF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AF934-B986-41D5-A2D5-33BE44C9E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5FE51-2B83-4CE4-B5C5-81DDEDE19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AFBB4-AA82-4813-8B4B-890FAA19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00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3EF1-C8A0-4754-B18A-096672E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5D2D-4D10-41E0-9B81-843757090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B0EA2-5843-46F2-89C7-0F59896A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621EA-4C0E-498D-86F3-337379DF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46529-748C-4A86-BBFA-AC0585FA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071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AABBE-3FE8-4F50-A60C-8B7BBC88B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9F134-78B1-451C-AAAA-E521645D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E637-3CA2-4854-A4FB-01F161A0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A04B-5BB7-4141-8EE2-BD000C6B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87C5-24BB-4A28-A454-2DFFF8DC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251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2D76-2D7E-4499-9014-98E43BA7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63CD-6754-4422-ABE3-A8853BDF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44628-1FC1-4888-A7E6-18E96141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B98D2-26FD-4969-A7A1-332FFC49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7A59-164F-4EF6-BCA1-7932C5C8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669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5E87-3916-4845-B5E0-3548AD5F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F04FD-06E2-4F71-9D15-06173359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2BD3-8D4B-4B6D-AA1E-763A945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516F-4894-4235-A5CE-CD0B5E2D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16901-9113-4BC4-84D2-0A6674A5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448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EA91-A13B-4726-8DBA-15AB0027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CED17-E0E7-4B0E-A916-DB302CC8B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D3DAF-C2B8-4B4C-BACD-098F15A5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BAE34-2FA7-4078-B20B-1FEE42F5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DF45F-71A6-4D4C-82E2-83B50B64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2F2EE-B17A-40C8-AAB7-0F0D01C7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825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DFF55-FF48-4EEE-8975-3236EBDF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4837D-EF18-479D-8E77-0418AF6A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C4C18-2820-4AF8-8A3A-23F2B37D6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15740D-B922-4682-A919-289FFFE0B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46094-A4AF-4761-9D9E-5A6584FA5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1B1E22-ED84-4518-B20E-AFF14FE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2C462-CA0A-4389-8A09-2D1EB673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EE53D-E4AB-42AB-A942-53023A0A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15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82F12-2F3E-4226-A106-91FD680D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E5087-BB72-4AD6-B2BD-FCE07B44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A5216-E89D-4865-9ECE-CEED7ECE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6787-A911-4DFB-8513-6B44A05C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561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88179-69DD-4C5B-940D-2BE52AD3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9A392-33A3-48AF-B6A6-FA51EF9F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2C294-1E11-46FA-ACFA-54A26451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98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A50A-93DC-480A-83AB-1B1079CA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B31D3-C880-4271-B208-1BFE68DF8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71B30-E985-42A7-A3BF-D4D0661DB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303CD-1183-4619-A2DD-2CAC0AC2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9B82F-1789-4494-AD9B-BB5BDB8C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D122F-F1D2-4A33-B49A-17C150AC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37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B4D6-59B0-4F7F-B875-CE2F5A0E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DB7B5A-9FD6-4568-8D42-9E25DA63A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4CFEF-3119-463C-BCC2-DD219B1B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F6A0-209D-48B2-BE03-786DFA053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9001D-589B-497C-9879-5FF737BB4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6FE50-B3C9-4A1E-A34E-C975BBA2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112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ECD2D6-04A4-4414-AA84-90A76C3D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0733E-9244-4F98-AD49-AF0974B9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05CA3-7A89-48DD-945E-B46024A44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3948E-F815-4414-945E-FE69B223673A}" type="datetimeFigureOut">
              <a:rPr lang="en-ID" smtClean="0"/>
              <a:t>11/09/2021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EA1AB-67EB-4C2B-9315-ADDA356A5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B576-AABC-47A6-B8F7-C11C83D2F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BC39-430E-49FC-9C9A-C09D9611F1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026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erangan foto tidak tersedia.">
            <a:extLst>
              <a:ext uri="{FF2B5EF4-FFF2-40B4-BE49-F238E27FC236}">
                <a16:creationId xmlns:a16="http://schemas.microsoft.com/office/drawing/2014/main" id="{9829446B-231C-4C69-89CE-9B5398B3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91" y="140593"/>
            <a:ext cx="8358618" cy="65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FA8B8-ECDA-4F7C-816C-88EE01724BA6}"/>
              </a:ext>
            </a:extLst>
          </p:cNvPr>
          <p:cNvSpPr txBox="1"/>
          <p:nvPr/>
        </p:nvSpPr>
        <p:spPr>
          <a:xfrm>
            <a:off x="5120489" y="404665"/>
            <a:ext cx="515482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RELIABLE &amp; FRIENDLY INSTITUTE</a:t>
            </a:r>
          </a:p>
          <a:p>
            <a:pPr algn="ctr"/>
            <a:r>
              <a:rPr lang="en-ID" sz="2000" b="1" dirty="0">
                <a:solidFill>
                  <a:srgbClr val="0033CC"/>
                </a:solidFill>
                <a:latin typeface="-apple-system"/>
              </a:rPr>
              <a:t>The Leader of Learning Innovation Entering World Class University</a:t>
            </a:r>
            <a:br>
              <a:rPr lang="en-ID" b="1" dirty="0">
                <a:solidFill>
                  <a:srgbClr val="0033CC"/>
                </a:solidFill>
                <a:latin typeface="-apple-system"/>
              </a:rPr>
            </a:br>
            <a:endParaRPr lang="en-US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8AC69-035B-4684-A837-3AC7AFA74C0B}"/>
              </a:ext>
            </a:extLst>
          </p:cNvPr>
          <p:cNvSpPr txBox="1"/>
          <p:nvPr/>
        </p:nvSpPr>
        <p:spPr>
          <a:xfrm>
            <a:off x="2548204" y="5093289"/>
            <a:ext cx="7707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UTARI SUMARMO, MASTA HUTAJULU</a:t>
            </a:r>
          </a:p>
          <a:p>
            <a:pPr algn="ctr"/>
            <a:r>
              <a:rPr lang="id-ID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PROGRAM MAGISTER PENDIDIKAN MATEMATIKA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INSTITUT KEGURUAN DAN ILMU PENDIDIKAN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KAMPUS  BERKUALITAS, BIAYA PAS</a:t>
            </a:r>
          </a:p>
          <a:p>
            <a:pPr algn="ctr"/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8F7AC26-6F8E-4941-A5DE-FD633C01EE02}"/>
              </a:ext>
            </a:extLst>
          </p:cNvPr>
          <p:cNvSpPr/>
          <p:nvPr/>
        </p:nvSpPr>
        <p:spPr>
          <a:xfrm>
            <a:off x="5015880" y="1585829"/>
            <a:ext cx="5068746" cy="684232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d-ID" altLang="en-US" sz="1600" dirty="0">
                <a:solidFill>
                  <a:srgbClr val="006600"/>
                </a:solidFill>
                <a:latin typeface="Arial" panose="020B0604020202020204" pitchFamily="34" charset="0"/>
              </a:rPr>
            </a:br>
            <a:endParaRPr lang="en-US" altLang="en-US" sz="16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HANDOUT  MATAKULIAH </a:t>
            </a:r>
            <a:b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PROSES BERPIKIR MATEMATIK</a:t>
            </a: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3529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D3417D-ACC1-48A9-BC1F-052AB24099B1}" type="datetime1">
              <a:rPr lang="en-US"/>
              <a:pPr>
                <a:defRPr/>
              </a:pPr>
              <a:t>9/11/2021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BB136-8E9C-4EC3-AC86-982410EE2B0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BB204B-1A1B-4FC7-9DCD-30A9F06404B9}"/>
              </a:ext>
            </a:extLst>
          </p:cNvPr>
          <p:cNvGrpSpPr/>
          <p:nvPr/>
        </p:nvGrpSpPr>
        <p:grpSpPr>
          <a:xfrm>
            <a:off x="1878241" y="2659210"/>
            <a:ext cx="8245455" cy="1795945"/>
            <a:chOff x="1878241" y="2659210"/>
            <a:chExt cx="8245455" cy="17959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60A4408-C867-4DAA-8E63-E572135450C5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9" t="47942" r="13555" b="29530"/>
            <a:stretch/>
          </p:blipFill>
          <p:spPr bwMode="auto">
            <a:xfrm>
              <a:off x="7097504" y="2659210"/>
              <a:ext cx="3026192" cy="1795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A22AE81-6F51-4859-8D14-1BDF0A87E3F4}"/>
                </a:ext>
              </a:extLst>
            </p:cNvPr>
            <p:cNvGrpSpPr/>
            <p:nvPr/>
          </p:nvGrpSpPr>
          <p:grpSpPr>
            <a:xfrm>
              <a:off x="1878241" y="2751329"/>
              <a:ext cx="4080142" cy="1654303"/>
              <a:chOff x="718590" y="2997798"/>
              <a:chExt cx="4681949" cy="1654303"/>
            </a:xfrm>
          </p:grpSpPr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E9E4D1D6-8C98-4C77-9F70-DC15659E8D67}"/>
                  </a:ext>
                </a:extLst>
              </p:cNvPr>
              <p:cNvSpPr/>
              <p:nvPr/>
            </p:nvSpPr>
            <p:spPr>
              <a:xfrm>
                <a:off x="718590" y="2997798"/>
                <a:ext cx="4593710" cy="1654303"/>
              </a:xfrm>
              <a:prstGeom prst="wedgeRoundRectCallout">
                <a:avLst>
                  <a:gd name="adj1" fmla="val 65325"/>
                  <a:gd name="adj2" fmla="val -1468"/>
                  <a:gd name="adj3" fmla="val 16667"/>
                </a:avLst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C7A8335-D20E-4B1C-B388-39864940FD8F}"/>
                  </a:ext>
                </a:extLst>
              </p:cNvPr>
              <p:cNvSpPr txBox="1"/>
              <p:nvPr/>
            </p:nvSpPr>
            <p:spPr>
              <a:xfrm>
                <a:off x="806829" y="3053450"/>
                <a:ext cx="459371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id-ID" sz="2400" dirty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Sebelum belajar mari kita berdoa dulu, agar belajar kita diberkahi Alloh SWT. Amiin</a:t>
                </a:r>
                <a:endParaRPr lang="en-ID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5824F41-C59B-442F-9D22-521530F0741E}"/>
              </a:ext>
            </a:extLst>
          </p:cNvPr>
          <p:cNvGrpSpPr/>
          <p:nvPr/>
        </p:nvGrpSpPr>
        <p:grpSpPr>
          <a:xfrm>
            <a:off x="1382486" y="360633"/>
            <a:ext cx="9214016" cy="2354742"/>
            <a:chOff x="1382486" y="360633"/>
            <a:chExt cx="9214016" cy="23547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929566-7B11-41D0-AB17-778CABA6857B}"/>
                </a:ext>
              </a:extLst>
            </p:cNvPr>
            <p:cNvGrpSpPr/>
            <p:nvPr/>
          </p:nvGrpSpPr>
          <p:grpSpPr>
            <a:xfrm>
              <a:off x="3412660" y="360633"/>
              <a:ext cx="3149167" cy="2354742"/>
              <a:chOff x="5742270" y="352102"/>
              <a:chExt cx="4197692" cy="2531267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9C0B06A0-C187-417A-9175-C99CCAD02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2151" y="352102"/>
                <a:ext cx="4077811" cy="2489913"/>
              </a:xfrm>
              <a:prstGeom prst="rect">
                <a:avLst/>
              </a:prstGeom>
              <a:noFill/>
              <a:ln>
                <a:solidFill>
                  <a:srgbClr val="00009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532CBD-CB7E-4BDE-B694-11C788492E1E}"/>
                  </a:ext>
                </a:extLst>
              </p:cNvPr>
              <p:cNvSpPr txBox="1"/>
              <p:nvPr/>
            </p:nvSpPr>
            <p:spPr>
              <a:xfrm>
                <a:off x="5742270" y="1990077"/>
                <a:ext cx="4077810" cy="893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IKIP SILIWANGI</a:t>
                </a:r>
              </a:p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KAMPUS  BERKUALITAS, </a:t>
                </a:r>
              </a:p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BIAYA PAS</a:t>
                </a:r>
              </a:p>
            </p:txBody>
          </p:sp>
        </p:grp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B2B6B2E9-5B21-42D7-9692-9373B1FB0B07}"/>
                </a:ext>
              </a:extLst>
            </p:cNvPr>
            <p:cNvSpPr/>
            <p:nvPr/>
          </p:nvSpPr>
          <p:spPr>
            <a:xfrm>
              <a:off x="6561827" y="360633"/>
              <a:ext cx="4034675" cy="2158555"/>
            </a:xfrm>
            <a:prstGeom prst="flowChartTerminator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2400" b="1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LK</a:t>
              </a:r>
              <a:r>
                <a:rPr lang="en-US" sz="2400" b="1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 MK PBM </a:t>
              </a:r>
              <a:endParaRPr lang="en-ID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Pertemuan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13 dan 14</a:t>
              </a:r>
              <a:endParaRPr lang="en-ID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KonsultasiTugas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Individu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ID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 descr="Image result for logo ikip siliwangi">
              <a:extLst>
                <a:ext uri="{FF2B5EF4-FFF2-40B4-BE49-F238E27FC236}">
                  <a16:creationId xmlns:a16="http://schemas.microsoft.com/office/drawing/2014/main" id="{D7A7618D-2DB4-4032-819D-B5029295AD0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86" y="397912"/>
              <a:ext cx="1967023" cy="18985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15A70D-1D80-45FE-86F7-5CBDA40802BF}"/>
              </a:ext>
            </a:extLst>
          </p:cNvPr>
          <p:cNvGrpSpPr/>
          <p:nvPr/>
        </p:nvGrpSpPr>
        <p:grpSpPr>
          <a:xfrm>
            <a:off x="1527383" y="4544628"/>
            <a:ext cx="8516302" cy="2140893"/>
            <a:chOff x="1527383" y="4544628"/>
            <a:chExt cx="8516302" cy="2140893"/>
          </a:xfrm>
        </p:grpSpPr>
        <p:pic>
          <p:nvPicPr>
            <p:cNvPr id="18" name="Picture 17" descr="Hasil gambar untuk kata mutiara motivasi belajar">
              <a:extLst>
                <a:ext uri="{FF2B5EF4-FFF2-40B4-BE49-F238E27FC236}">
                  <a16:creationId xmlns:a16="http://schemas.microsoft.com/office/drawing/2014/main" id="{7D7064C5-378D-44FB-B62F-C849A5E6168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3746" y="4655977"/>
              <a:ext cx="5019939" cy="2029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Hasil gambar untuk pasti bisa">
              <a:extLst>
                <a:ext uri="{FF2B5EF4-FFF2-40B4-BE49-F238E27FC236}">
                  <a16:creationId xmlns:a16="http://schemas.microsoft.com/office/drawing/2014/main" id="{AD92E490-7761-463A-9C70-CD615ADE584F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029" y="4580233"/>
              <a:ext cx="1600200" cy="18985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 descr="Hasil gambar untuk self efficacy">
              <a:extLst>
                <a:ext uri="{FF2B5EF4-FFF2-40B4-BE49-F238E27FC236}">
                  <a16:creationId xmlns:a16="http://schemas.microsoft.com/office/drawing/2014/main" id="{3ED9D21A-AD15-48D1-AB68-D56DB0511AB6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383" y="4544628"/>
              <a:ext cx="1600199" cy="18985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33E9F5D-8A77-4E43-B661-406B7ABB2207}"/>
              </a:ext>
            </a:extLst>
          </p:cNvPr>
          <p:cNvGrpSpPr/>
          <p:nvPr/>
        </p:nvGrpSpPr>
        <p:grpSpPr>
          <a:xfrm>
            <a:off x="1389135" y="387556"/>
            <a:ext cx="2783978" cy="3221795"/>
            <a:chOff x="1269315" y="424543"/>
            <a:chExt cx="2783978" cy="322179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8BB19E-8158-49C4-9813-8AF68DC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1" y="424543"/>
              <a:ext cx="2123080" cy="17602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5D025C-FE52-4A0A-AB6F-DDA4767B75A5}"/>
                </a:ext>
              </a:extLst>
            </p:cNvPr>
            <p:cNvSpPr txBox="1"/>
            <p:nvPr/>
          </p:nvSpPr>
          <p:spPr>
            <a:xfrm>
              <a:off x="1269315" y="2169010"/>
              <a:ext cx="278397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Seminar </a:t>
              </a:r>
              <a:r>
                <a:rPr lang="en-US" dirty="0" err="1">
                  <a:solidFill>
                    <a:srgbClr val="0000FF"/>
                  </a:solidFill>
                </a:rPr>
                <a:t>pencerahan</a:t>
              </a:r>
              <a:r>
                <a:rPr lang="en-US" dirty="0">
                  <a:solidFill>
                    <a:srgbClr val="0000FF"/>
                  </a:solidFill>
                </a:rPr>
                <a:t> Hard skill </a:t>
              </a:r>
              <a:r>
                <a:rPr lang="en-US" dirty="0" err="1">
                  <a:solidFill>
                    <a:srgbClr val="0000FF"/>
                  </a:solidFill>
                </a:rPr>
                <a:t>matematis</a:t>
              </a:r>
              <a:r>
                <a:rPr lang="en-US" dirty="0">
                  <a:solidFill>
                    <a:srgbClr val="0000FF"/>
                  </a:solidFill>
                </a:rPr>
                <a:t> pada </a:t>
              </a:r>
              <a:r>
                <a:rPr lang="en-US" dirty="0" err="1">
                  <a:solidFill>
                    <a:srgbClr val="0000FF"/>
                  </a:solidFill>
                </a:rPr>
                <a:t>maha-siswa</a:t>
              </a:r>
              <a:r>
                <a:rPr lang="en-US" dirty="0">
                  <a:solidFill>
                    <a:srgbClr val="0000FF"/>
                  </a:solidFill>
                </a:rPr>
                <a:t>, </a:t>
              </a:r>
              <a:r>
                <a:rPr lang="en-US" dirty="0" err="1">
                  <a:solidFill>
                    <a:srgbClr val="0000FF"/>
                  </a:solidFill>
                </a:rPr>
                <a:t>dosen</a:t>
              </a:r>
              <a:r>
                <a:rPr lang="en-US" dirty="0">
                  <a:solidFill>
                    <a:srgbClr val="0000FF"/>
                  </a:solidFill>
                </a:rPr>
                <a:t> dan guru </a:t>
              </a:r>
              <a:r>
                <a:rPr lang="en-US" dirty="0" err="1">
                  <a:solidFill>
                    <a:srgbClr val="0000FF"/>
                  </a:solidFill>
                </a:rPr>
                <a:t>matematika</a:t>
              </a:r>
              <a:r>
                <a:rPr lang="en-US" dirty="0">
                  <a:solidFill>
                    <a:srgbClr val="0000FF"/>
                  </a:solidFill>
                </a:rPr>
                <a:t> di UNSWAGATI Cirebon, 2019</a:t>
              </a:r>
              <a:endParaRPr lang="en-ID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67F7AED-A709-4581-8D9C-E7FA68F5DADF}"/>
              </a:ext>
            </a:extLst>
          </p:cNvPr>
          <p:cNvSpPr/>
          <p:nvPr/>
        </p:nvSpPr>
        <p:spPr>
          <a:xfrm>
            <a:off x="5673999" y="4765245"/>
            <a:ext cx="4171160" cy="1844294"/>
          </a:xfrm>
          <a:prstGeom prst="wedgeRoundRectCallout">
            <a:avLst>
              <a:gd name="adj1" fmla="val -58370"/>
              <a:gd name="adj2" fmla="val 118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970088" algn="l"/>
              </a:tabLst>
            </a:pPr>
            <a:endParaRPr lang="en-ID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pemahaman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bedanya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Adakah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yang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bersedia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menjelaskan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defRPr/>
            </a:pPr>
            <a:endParaRPr lang="en-ID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F0CE496F-9A44-409C-9979-3B331F96A7D7}"/>
              </a:ext>
            </a:extLst>
          </p:cNvPr>
          <p:cNvSpPr/>
          <p:nvPr/>
        </p:nvSpPr>
        <p:spPr>
          <a:xfrm>
            <a:off x="2705361" y="4074335"/>
            <a:ext cx="2515519" cy="2193298"/>
          </a:xfrm>
          <a:prstGeom prst="flowChartAlternateProcess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 defTabSz="246063">
              <a:tabLst>
                <a:tab pos="174625" algn="l"/>
                <a:tab pos="271463" algn="l"/>
              </a:tabLst>
              <a:defRPr/>
            </a:pPr>
            <a:endParaRPr lang="af-ZA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 defTabSz="246063">
              <a:tabLst>
                <a:tab pos="174625" algn="l"/>
                <a:tab pos="271463" algn="l"/>
              </a:tabLst>
              <a:defRPr/>
            </a:pPr>
            <a:r>
              <a:rPr lang="af-ZA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 penjelasan dari kelompok kami</a:t>
            </a:r>
          </a:p>
          <a:p>
            <a:pPr marL="174625" indent="-174625" defTabSz="246063">
              <a:tabLst>
                <a:tab pos="174625" algn="l"/>
                <a:tab pos="271463" algn="l"/>
              </a:tabLst>
              <a:defRPr/>
            </a:pPr>
            <a:endParaRPr lang="af-ZA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 defTabSz="246063">
              <a:tabLst>
                <a:tab pos="174625" algn="l"/>
                <a:tab pos="271463" algn="l"/>
              </a:tabLst>
              <a:defRPr/>
            </a:pPr>
            <a:endParaRPr lang="af-ZA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 defTabSz="246063">
              <a:tabLst>
                <a:tab pos="174625" algn="l"/>
                <a:tab pos="271463" algn="l"/>
              </a:tabLst>
              <a:defRPr/>
            </a:pPr>
            <a:endParaRPr lang="af-ZA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 defTabSz="246063">
              <a:tabLst>
                <a:tab pos="174625" algn="l"/>
                <a:tab pos="271463" algn="l"/>
              </a:tabLst>
              <a:defRPr/>
            </a:pPr>
            <a:endParaRPr lang="af-ZA" sz="2200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D39504-4CC1-484E-BB1E-F0E25361E06C}"/>
              </a:ext>
            </a:extLst>
          </p:cNvPr>
          <p:cNvGrpSpPr/>
          <p:nvPr/>
        </p:nvGrpSpPr>
        <p:grpSpPr>
          <a:xfrm>
            <a:off x="3869415" y="237695"/>
            <a:ext cx="6155934" cy="4087626"/>
            <a:chOff x="3869415" y="237695"/>
            <a:chExt cx="6155934" cy="4087626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7D056231-5600-44AB-9AE5-9BB0A52B011F}"/>
                </a:ext>
              </a:extLst>
            </p:cNvPr>
            <p:cNvSpPr/>
            <p:nvPr/>
          </p:nvSpPr>
          <p:spPr>
            <a:xfrm>
              <a:off x="5638454" y="248461"/>
              <a:ext cx="4386895" cy="1536582"/>
            </a:xfrm>
            <a:prstGeom prst="wedgeRoundRectCallout">
              <a:avLst>
                <a:gd name="adj1" fmla="val -4884"/>
                <a:gd name="adj2" fmla="val 72456"/>
                <a:gd name="adj3" fmla="val 16667"/>
              </a:avLst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Muncul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pertanyaan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mana yang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konsultasi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Mari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atur</a:t>
              </a:r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gilirannya</a:t>
              </a:r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just"/>
              <a:endParaRPr lang="en-US" kern="100" dirty="0">
                <a:solidFill>
                  <a:srgbClr val="660066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  <a:p>
              <a:pPr lvl="0" algn="just"/>
              <a:endParaRPr lang="en-US" kern="100" dirty="0">
                <a:solidFill>
                  <a:srgbClr val="660066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  <a:p>
              <a:pPr lvl="0" algn="just"/>
              <a:endParaRPr lang="en-ID" kern="1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/>
              <a:endParaRPr lang="en-ID" kern="1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/>
              <a:endParaRPr lang="en-ID" kern="1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E98B31-FE97-45E0-84D5-F1892ECB12ED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9415" y="237695"/>
              <a:ext cx="1622335" cy="1547348"/>
            </a:xfrm>
            <a:prstGeom prst="rect">
              <a:avLst/>
            </a:prstGeom>
          </p:spPr>
        </p:pic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7FD04956-2F97-47AF-B0AE-28C55EB94582}"/>
                </a:ext>
              </a:extLst>
            </p:cNvPr>
            <p:cNvSpPr/>
            <p:nvPr/>
          </p:nvSpPr>
          <p:spPr>
            <a:xfrm>
              <a:off x="5883061" y="2132023"/>
              <a:ext cx="3976345" cy="2193298"/>
            </a:xfrm>
            <a:prstGeom prst="wedgeRoundRectCallout">
              <a:avLst>
                <a:gd name="adj1" fmla="val 4410"/>
                <a:gd name="adj2" fmla="val 70591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ID" sz="20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ID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ID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ID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mau</a:t>
              </a:r>
              <a:r>
                <a:rPr lang="en-ID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Konsul</a:t>
              </a:r>
              <a:r>
                <a:rPr lang="en-ID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tentang</a:t>
              </a:r>
              <a:r>
                <a:rPr lang="en-ID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ID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Perhitungan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aturan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tertentu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penyelesaiannya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analisis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</a:t>
              </a: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ID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r>
                <a:rPr lang="en-US" sz="2400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defTabSz="246063">
                <a:tabLst>
                  <a:tab pos="0" algn="l"/>
                </a:tabLst>
                <a:defRPr/>
              </a:pPr>
              <a:endParaRPr lang="en-US" sz="2400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AutoNum type="alphaLcPeriod"/>
              </a:pPr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ID" sz="20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pic>
          <p:nvPicPr>
            <p:cNvPr id="14" name="Picture 13" descr="Hasil gambar untuk gambar kartun belajar trigonometri">
              <a:extLst>
                <a:ext uri="{FF2B5EF4-FFF2-40B4-BE49-F238E27FC236}">
                  <a16:creationId xmlns:a16="http://schemas.microsoft.com/office/drawing/2014/main" id="{25E78D06-5FBE-4861-957E-E5F90A682176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113" y="2221454"/>
              <a:ext cx="1561170" cy="1763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4D90BFB-2CA5-4521-8965-94219B2E9C4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55" y="4325321"/>
            <a:ext cx="1412464" cy="1434568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843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777AA14-58F7-47BA-8982-FBD96C04D842}"/>
              </a:ext>
            </a:extLst>
          </p:cNvPr>
          <p:cNvGrpSpPr/>
          <p:nvPr/>
        </p:nvGrpSpPr>
        <p:grpSpPr>
          <a:xfrm>
            <a:off x="1274143" y="349791"/>
            <a:ext cx="2520280" cy="2353267"/>
            <a:chOff x="467544" y="192051"/>
            <a:chExt cx="2520280" cy="23532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9FBB3A-7BB2-4032-9CFD-BE59B48F5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92051"/>
              <a:ext cx="2327034" cy="173620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910CA6-0D57-44B5-B4DF-5DFECA66A2D6}"/>
                </a:ext>
              </a:extLst>
            </p:cNvPr>
            <p:cNvSpPr txBox="1"/>
            <p:nvPr/>
          </p:nvSpPr>
          <p:spPr>
            <a:xfrm>
              <a:off x="467544" y="1898987"/>
              <a:ext cx="25202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Sidang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Yudisium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2019</a:t>
              </a:r>
              <a:endParaRPr lang="en-ID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D82411-358C-422E-BB20-FFF1F0C51EA0}"/>
              </a:ext>
            </a:extLst>
          </p:cNvPr>
          <p:cNvGrpSpPr/>
          <p:nvPr/>
        </p:nvGrpSpPr>
        <p:grpSpPr>
          <a:xfrm>
            <a:off x="4075185" y="674129"/>
            <a:ext cx="6718545" cy="2325740"/>
            <a:chOff x="4075185" y="674129"/>
            <a:chExt cx="6718545" cy="23257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382673C-5619-4212-8A0F-83D435FA4850}"/>
                </a:ext>
              </a:extLst>
            </p:cNvPr>
            <p:cNvGrpSpPr/>
            <p:nvPr/>
          </p:nvGrpSpPr>
          <p:grpSpPr>
            <a:xfrm>
              <a:off x="4075185" y="674129"/>
              <a:ext cx="6220530" cy="1736204"/>
              <a:chOff x="4220033" y="576659"/>
              <a:chExt cx="5794873" cy="1443056"/>
            </a:xfrm>
            <a:solidFill>
              <a:srgbClr val="CCCCFF"/>
            </a:solidFill>
          </p:grpSpPr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A67F7AED-A709-4581-8D9C-E7FA68F5DADF}"/>
                  </a:ext>
                </a:extLst>
              </p:cNvPr>
              <p:cNvSpPr/>
              <p:nvPr/>
            </p:nvSpPr>
            <p:spPr>
              <a:xfrm>
                <a:off x="4220033" y="576659"/>
                <a:ext cx="3910988" cy="1376575"/>
              </a:xfrm>
              <a:prstGeom prst="wedgeRoundRectCallout">
                <a:avLst>
                  <a:gd name="adj1" fmla="val -35814"/>
                  <a:gd name="adj2" fmla="val 67622"/>
                  <a:gd name="adj3" fmla="val 16667"/>
                </a:avLst>
              </a:prstGeom>
              <a:grpFill/>
              <a:ln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46063">
                  <a:tabLst>
                    <a:tab pos="0" algn="l"/>
                  </a:tabLst>
                  <a:defRPr/>
                </a:pPr>
                <a:endPara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46063">
                  <a:tabLst>
                    <a:tab pos="0" algn="l"/>
                  </a:tabLst>
                  <a:defRPr/>
                </a:pPr>
                <a:endParaRPr lang="en-US" sz="2400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46063">
                  <a:tabLst>
                    <a:tab pos="0" algn="l"/>
                  </a:tabLst>
                  <a:defRPr/>
                </a:pPr>
                <a:endParaRPr lang="en-US" sz="2400" dirty="0">
                  <a:solidFill>
                    <a:srgbClr val="A500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46063">
                  <a:tabLst>
                    <a:tab pos="0" algn="l"/>
                  </a:tabLst>
                  <a:defRPr/>
                </a:pPr>
                <a:endParaRPr lang="en-ID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D669A24-C7BF-4A51-A9CC-D8F7DD1D7322}"/>
                  </a:ext>
                </a:extLst>
              </p:cNvPr>
              <p:cNvPicPr/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92571" y="649623"/>
                <a:ext cx="1622335" cy="1370092"/>
              </a:xfrm>
              <a:prstGeom prst="rect">
                <a:avLst/>
              </a:prstGeom>
              <a:grpFill/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200EDC-4B39-4F9E-B1C2-AD7908147700}"/>
                </a:ext>
              </a:extLst>
            </p:cNvPr>
            <p:cNvSpPr txBox="1"/>
            <p:nvPr/>
          </p:nvSpPr>
          <p:spPr>
            <a:xfrm>
              <a:off x="8273451" y="2353538"/>
              <a:ext cx="2520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Ijin</a:t>
              </a:r>
              <a:r>
                <a:rPr lang="en-US" dirty="0">
                  <a:solidFill>
                    <a:srgbClr val="0000FF"/>
                  </a:solidFill>
                </a:rPr>
                <a:t>, kami </a:t>
              </a:r>
              <a:r>
                <a:rPr lang="en-US" dirty="0" err="1">
                  <a:solidFill>
                    <a:srgbClr val="0000FF"/>
                  </a:solidFill>
                </a:rPr>
                <a:t>mau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mencoba</a:t>
              </a:r>
              <a:r>
                <a:rPr lang="en-US" dirty="0">
                  <a:solidFill>
                    <a:srgbClr val="0000FF"/>
                  </a:solidFill>
                </a:rPr>
                <a:t> </a:t>
              </a:r>
              <a:r>
                <a:rPr lang="en-US" dirty="0" err="1">
                  <a:solidFill>
                    <a:srgbClr val="0000FF"/>
                  </a:solidFill>
                </a:rPr>
                <a:t>menjawabnya</a:t>
              </a:r>
              <a:endParaRPr lang="en-ID" dirty="0">
                <a:solidFill>
                  <a:srgbClr val="0000FF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91FEEA-CCA9-4342-9EED-42F799BCC7D2}"/>
                </a:ext>
              </a:extLst>
            </p:cNvPr>
            <p:cNvSpPr txBox="1"/>
            <p:nvPr/>
          </p:nvSpPr>
          <p:spPr>
            <a:xfrm>
              <a:off x="4296578" y="749147"/>
              <a:ext cx="372370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Bagaimana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bahwa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 masing-masing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berbeda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Bagaimana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kalau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judul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B8FBC5-791B-4A19-B53C-56BABE871C8A}"/>
              </a:ext>
            </a:extLst>
          </p:cNvPr>
          <p:cNvGrpSpPr/>
          <p:nvPr/>
        </p:nvGrpSpPr>
        <p:grpSpPr>
          <a:xfrm>
            <a:off x="1454525" y="4020381"/>
            <a:ext cx="8962932" cy="2163490"/>
            <a:chOff x="1454525" y="4020381"/>
            <a:chExt cx="8962932" cy="21634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7AACC3-9B1A-47B4-87F1-761A464095A7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514" y="4020381"/>
              <a:ext cx="2862943" cy="216349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963BC4-C932-4528-856D-AB01E133BFE4}"/>
                </a:ext>
              </a:extLst>
            </p:cNvPr>
            <p:cNvSpPr txBox="1"/>
            <p:nvPr/>
          </p:nvSpPr>
          <p:spPr>
            <a:xfrm>
              <a:off x="3226413" y="4706256"/>
              <a:ext cx="4098276" cy="1384995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Jawaban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saya</a:t>
              </a:r>
              <a:r>
                <a:rPr lang="en-US" sz="2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lain:</a:t>
              </a:r>
            </a:p>
            <a:p>
              <a:endParaRPr lang="en-US" sz="2200" dirty="0">
                <a:solidFill>
                  <a:srgbClr val="0000FF"/>
                </a:solidFill>
              </a:endParaRPr>
            </a:p>
            <a:p>
              <a:endParaRPr lang="en-US" sz="2200" dirty="0"/>
            </a:p>
            <a:p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53AB88-D3F3-47E7-883E-A201170A0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525" y="4749303"/>
              <a:ext cx="1412464" cy="1434568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C0C42E-E533-4DAE-A4BD-82C3BEE47C25}"/>
              </a:ext>
            </a:extLst>
          </p:cNvPr>
          <p:cNvGrpSpPr/>
          <p:nvPr/>
        </p:nvGrpSpPr>
        <p:grpSpPr>
          <a:xfrm>
            <a:off x="1474136" y="2743199"/>
            <a:ext cx="5872826" cy="1819423"/>
            <a:chOff x="1474136" y="2743199"/>
            <a:chExt cx="5872826" cy="181942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6600759-864D-4750-B0BC-9718672F2CA8}"/>
                </a:ext>
              </a:extLst>
            </p:cNvPr>
            <p:cNvGrpSpPr/>
            <p:nvPr/>
          </p:nvGrpSpPr>
          <p:grpSpPr>
            <a:xfrm>
              <a:off x="1474136" y="2743199"/>
              <a:ext cx="5811629" cy="1819423"/>
              <a:chOff x="1474136" y="2743199"/>
              <a:chExt cx="5811629" cy="181942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9A30273-16CD-4091-B405-FAD0B66E164D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4136" y="2743199"/>
                <a:ext cx="2177143" cy="1819423"/>
              </a:xfrm>
              <a:prstGeom prst="rect">
                <a:avLst/>
              </a:prstGeom>
            </p:spPr>
          </p:pic>
          <p:sp>
            <p:nvSpPr>
              <p:cNvPr id="5" name="Flowchart: Alternate Process 4">
                <a:extLst>
                  <a:ext uri="{FF2B5EF4-FFF2-40B4-BE49-F238E27FC236}">
                    <a16:creationId xmlns:a16="http://schemas.microsoft.com/office/drawing/2014/main" id="{8AFA1363-FFB3-4353-AFD8-57F3D2A5C37E}"/>
                  </a:ext>
                </a:extLst>
              </p:cNvPr>
              <p:cNvSpPr/>
              <p:nvPr/>
            </p:nvSpPr>
            <p:spPr>
              <a:xfrm>
                <a:off x="3822849" y="3005018"/>
                <a:ext cx="3462916" cy="1495100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>
                  <a:solidFill>
                    <a:srgbClr val="008000"/>
                  </a:solidFill>
                </a:endParaRPr>
              </a:p>
              <a:p>
                <a:endParaRPr lang="en-US" sz="2200" dirty="0">
                  <a:solidFill>
                    <a:srgbClr val="008000"/>
                  </a:solidFill>
                </a:endParaRPr>
              </a:p>
              <a:p>
                <a:endPara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</a:endParaRPr>
              </a:p>
              <a:p>
                <a:endParaRPr lang="en-US" sz="2200" dirty="0">
                  <a:solidFill>
                    <a:srgbClr val="008000"/>
                  </a:solidFill>
                </a:endParaRPr>
              </a:p>
              <a:p>
                <a:endParaRPr lang="en-US" sz="2200" dirty="0">
                  <a:solidFill>
                    <a:srgbClr val="008000"/>
                  </a:solidFill>
                </a:endParaRPr>
              </a:p>
              <a:p>
                <a:endParaRPr lang="en-US" sz="2200" dirty="0">
                  <a:solidFill>
                    <a:srgbClr val="008000"/>
                  </a:solidFill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D5A68FB-5D14-40A0-9B87-4EB0E1A19D81}"/>
                </a:ext>
              </a:extLst>
            </p:cNvPr>
            <p:cNvSpPr txBox="1"/>
            <p:nvPr/>
          </p:nvSpPr>
          <p:spPr>
            <a:xfrm>
              <a:off x="4010703" y="3197905"/>
              <a:ext cx="33362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008000"/>
                  </a:solidFill>
                </a:rPr>
                <a:t>Saya </a:t>
              </a:r>
              <a:r>
                <a:rPr lang="en-US" sz="2200" dirty="0" err="1">
                  <a:solidFill>
                    <a:srgbClr val="008000"/>
                  </a:solidFill>
                </a:rPr>
                <a:t>mau</a:t>
              </a:r>
              <a:r>
                <a:rPr lang="en-US" sz="2200" dirty="0">
                  <a:solidFill>
                    <a:srgbClr val="008000"/>
                  </a:solidFill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</a:rPr>
                <a:t>coba</a:t>
              </a:r>
              <a:r>
                <a:rPr lang="en-US" sz="2200" dirty="0">
                  <a:solidFill>
                    <a:srgbClr val="008000"/>
                  </a:solidFill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</a:rPr>
                <a:t>menjawab</a:t>
              </a:r>
              <a:r>
                <a:rPr lang="en-US" sz="2200" dirty="0">
                  <a:solidFill>
                    <a:srgbClr val="008000"/>
                  </a:solidFill>
                </a:rPr>
                <a:t>. </a:t>
              </a:r>
              <a:r>
                <a:rPr lang="en-US" sz="2200" dirty="0" err="1">
                  <a:solidFill>
                    <a:srgbClr val="008000"/>
                  </a:solidFill>
                </a:rPr>
                <a:t>Ini</a:t>
              </a:r>
              <a:r>
                <a:rPr lang="en-US" sz="2200" dirty="0">
                  <a:solidFill>
                    <a:srgbClr val="008000"/>
                  </a:solidFill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</a:rPr>
                <a:t>jawaban</a:t>
              </a:r>
              <a:r>
                <a:rPr lang="en-US" sz="2200" dirty="0">
                  <a:solidFill>
                    <a:srgbClr val="008000"/>
                  </a:solidFill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</a:rPr>
                <a:t>saya</a:t>
              </a:r>
              <a:r>
                <a:rPr lang="en-US" sz="2200" dirty="0">
                  <a:solidFill>
                    <a:srgbClr val="008000"/>
                  </a:solidFill>
                </a:rPr>
                <a:t>:</a:t>
              </a:r>
            </a:p>
            <a:p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304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 result for logo ikip siliwangi">
            <a:extLst>
              <a:ext uri="{FF2B5EF4-FFF2-40B4-BE49-F238E27FC236}">
                <a16:creationId xmlns:a16="http://schemas.microsoft.com/office/drawing/2014/main" id="{C6E42B11-D30B-4E1A-A02F-D7F4CA5093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93" y="1007474"/>
            <a:ext cx="1531222" cy="152324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13">
            <a:extLst>
              <a:ext uri="{FF2B5EF4-FFF2-40B4-BE49-F238E27FC236}">
                <a16:creationId xmlns:a16="http://schemas.microsoft.com/office/drawing/2014/main" id="{B4158F01-79EF-4461-A2E9-7ABB8CBA1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935" y="834413"/>
            <a:ext cx="4366570" cy="130628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 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terbaik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melawan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rasa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-mas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me-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ningkatkan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rasa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percaya</a:t>
            </a: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diri</a:t>
            </a:r>
            <a:endParaRPr lang="en-ID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CBC3344-FC3E-40D9-928C-B3E3843CBB28}"/>
              </a:ext>
            </a:extLst>
          </p:cNvPr>
          <p:cNvGrpSpPr/>
          <p:nvPr/>
        </p:nvGrpSpPr>
        <p:grpSpPr>
          <a:xfrm>
            <a:off x="1262703" y="2749358"/>
            <a:ext cx="9009802" cy="3974413"/>
            <a:chOff x="1262703" y="2749358"/>
            <a:chExt cx="9009802" cy="3974413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C084246-85CD-47E8-90B4-B41E010330D6}"/>
                </a:ext>
              </a:extLst>
            </p:cNvPr>
            <p:cNvSpPr/>
            <p:nvPr/>
          </p:nvSpPr>
          <p:spPr>
            <a:xfrm>
              <a:off x="5765819" y="2749358"/>
              <a:ext cx="4506686" cy="1597409"/>
            </a:xfrm>
            <a:prstGeom prst="wedgeRoundRectCallout">
              <a:avLst>
                <a:gd name="adj1" fmla="val -42491"/>
                <a:gd name="adj2" fmla="val 70432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57200"/>
              <a:endParaRPr lang="en-US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Siapa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yang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akan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konsul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tugas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individual </a:t>
              </a:r>
              <a:r>
                <a:rPr lang="en-US" sz="2200" kern="100" dirty="0" err="1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lagi</a:t>
              </a:r>
              <a:r>
                <a:rPr lang="en-US" sz="2200" kern="100" dirty="0">
                  <a:solidFill>
                    <a:srgbClr val="0066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?</a:t>
              </a:r>
            </a:p>
            <a:p>
              <a:endParaRPr lang="en-ID" sz="20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20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ID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 descr="Hasil gambar untuk gambar kartun belajar trigonometri">
              <a:extLst>
                <a:ext uri="{FF2B5EF4-FFF2-40B4-BE49-F238E27FC236}">
                  <a16:creationId xmlns:a16="http://schemas.microsoft.com/office/drawing/2014/main" id="{72BAA391-0E18-4AC8-9E44-47306EFD17C0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223" y="3165906"/>
              <a:ext cx="1561170" cy="1763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F008C0-A02C-48EB-8994-7EFACB78F0D5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00" y="2994986"/>
              <a:ext cx="2516639" cy="203180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7D8B9D-12F2-45DC-9766-100F8EADF7F8}"/>
                </a:ext>
              </a:extLst>
            </p:cNvPr>
            <p:cNvGrpSpPr/>
            <p:nvPr/>
          </p:nvGrpSpPr>
          <p:grpSpPr>
            <a:xfrm>
              <a:off x="1262703" y="4844760"/>
              <a:ext cx="9006232" cy="1879011"/>
              <a:chOff x="1266273" y="4543552"/>
              <a:chExt cx="9006232" cy="1879011"/>
            </a:xfrm>
          </p:grpSpPr>
          <p:sp>
            <p:nvSpPr>
              <p:cNvPr id="23" name="Thought Bubble: Cloud 22">
                <a:extLst>
                  <a:ext uri="{FF2B5EF4-FFF2-40B4-BE49-F238E27FC236}">
                    <a16:creationId xmlns:a16="http://schemas.microsoft.com/office/drawing/2014/main" id="{B239B7F2-8153-4CFA-AE6C-CE75345D5922}"/>
                  </a:ext>
                </a:extLst>
              </p:cNvPr>
              <p:cNvSpPr/>
              <p:nvPr/>
            </p:nvSpPr>
            <p:spPr>
              <a:xfrm>
                <a:off x="1266273" y="4717302"/>
                <a:ext cx="3515047" cy="1523245"/>
              </a:xfrm>
              <a:prstGeom prst="cloudCallout">
                <a:avLst>
                  <a:gd name="adj1" fmla="val 62112"/>
                  <a:gd name="adj2" fmla="val -19228"/>
                </a:avLst>
              </a:prstGeom>
              <a:solidFill>
                <a:srgbClr val="FFCCC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" name="Flowchart: Punched Tape 1">
                <a:extLst>
                  <a:ext uri="{FF2B5EF4-FFF2-40B4-BE49-F238E27FC236}">
                    <a16:creationId xmlns:a16="http://schemas.microsoft.com/office/drawing/2014/main" id="{9AA69CEA-5F74-4C85-8013-4CD27F064BA8}"/>
                  </a:ext>
                </a:extLst>
              </p:cNvPr>
              <p:cNvSpPr/>
              <p:nvPr/>
            </p:nvSpPr>
            <p:spPr>
              <a:xfrm>
                <a:off x="5365214" y="4543552"/>
                <a:ext cx="4907291" cy="1879011"/>
              </a:xfrm>
              <a:prstGeom prst="flowChartPunchedTape">
                <a:avLst/>
              </a:prstGeom>
              <a:solidFill>
                <a:srgbClr val="CCCCFF"/>
              </a:solidFill>
              <a:ln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2001752-BC37-4CA0-BAE0-EFBA756A2465}"/>
              </a:ext>
            </a:extLst>
          </p:cNvPr>
          <p:cNvGrpSpPr/>
          <p:nvPr/>
        </p:nvGrpSpPr>
        <p:grpSpPr>
          <a:xfrm>
            <a:off x="2757006" y="452160"/>
            <a:ext cx="2966906" cy="2713746"/>
            <a:chOff x="20279" y="193644"/>
            <a:chExt cx="4534834" cy="3511370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89EDAD07-E4AA-40D2-B4E3-F83C8B2E3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2" y="193644"/>
              <a:ext cx="3820444" cy="225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4E22FE-B108-46F4-A057-74E66B32F8A9}"/>
                </a:ext>
              </a:extLst>
            </p:cNvPr>
            <p:cNvSpPr txBox="1"/>
            <p:nvPr/>
          </p:nvSpPr>
          <p:spPr>
            <a:xfrm>
              <a:off x="20279" y="2448545"/>
              <a:ext cx="4534834" cy="125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Wisuda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IKIP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mengantar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lulusan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SDM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berkualitas</a:t>
              </a:r>
              <a:endParaRPr lang="en-ID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7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D467AE-31BD-41D9-9D56-F8DFCD51714D}"/>
              </a:ext>
            </a:extLst>
          </p:cNvPr>
          <p:cNvGrpSpPr/>
          <p:nvPr/>
        </p:nvGrpSpPr>
        <p:grpSpPr>
          <a:xfrm>
            <a:off x="1761388" y="485360"/>
            <a:ext cx="8669224" cy="3977685"/>
            <a:chOff x="1761388" y="485360"/>
            <a:chExt cx="8669224" cy="3977685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96BA2949-43F4-4663-A1DE-7DE52B723F76}"/>
                </a:ext>
              </a:extLst>
            </p:cNvPr>
            <p:cNvSpPr/>
            <p:nvPr/>
          </p:nvSpPr>
          <p:spPr>
            <a:xfrm>
              <a:off x="1761388" y="485360"/>
              <a:ext cx="6611431" cy="3656981"/>
            </a:xfrm>
            <a:prstGeom prst="wedgeRoundRectCallout">
              <a:avLst>
                <a:gd name="adj1" fmla="val 43976"/>
                <a:gd name="adj2" fmla="val 64569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S2 Pendidikan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proposal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peneli-tiannya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menggambarkan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memiliki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kebebasan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berekspresi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berinovasi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tugas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-an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Demikian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pula,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meng-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implementasikan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melaksanakan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sekolah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mendorong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bertanya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berani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menyelesaikan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6276E3-DECE-433C-88E7-4F537544DA3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979" y="719207"/>
              <a:ext cx="1994633" cy="20765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3E3562-DD79-42E2-B589-4CE5FC1552A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78" y="2917483"/>
              <a:ext cx="1994633" cy="1545562"/>
            </a:xfrm>
            <a:prstGeom prst="rect">
              <a:avLst/>
            </a:prstGeom>
          </p:spPr>
        </p:pic>
      </p:grpSp>
      <p:sp>
        <p:nvSpPr>
          <p:cNvPr id="35" name="Flowchart: Punched Tape 34">
            <a:extLst>
              <a:ext uri="{FF2B5EF4-FFF2-40B4-BE49-F238E27FC236}">
                <a16:creationId xmlns:a16="http://schemas.microsoft.com/office/drawing/2014/main" id="{D8972065-F4CD-4FD3-9293-5676882DD919}"/>
              </a:ext>
            </a:extLst>
          </p:cNvPr>
          <p:cNvSpPr/>
          <p:nvPr/>
        </p:nvSpPr>
        <p:spPr>
          <a:xfrm>
            <a:off x="5518785" y="4564627"/>
            <a:ext cx="4870690" cy="2137273"/>
          </a:xfrm>
          <a:prstGeom prst="flowChartPunchedTape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S2 Pend.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menganut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sebagian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Merdeka </a:t>
            </a: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endParaRPr lang="en-ID" sz="2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CA0714-6C05-4745-9B6F-47E2330EA9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85" y="4324407"/>
            <a:ext cx="1661741" cy="1799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6BCFFE-D928-4943-97D9-82D4E0F4020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52" y="4324407"/>
            <a:ext cx="1802774" cy="17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AF2065-5FFC-404B-B169-601E06B4FB93}"/>
              </a:ext>
            </a:extLst>
          </p:cNvPr>
          <p:cNvGrpSpPr/>
          <p:nvPr/>
        </p:nvGrpSpPr>
        <p:grpSpPr>
          <a:xfrm>
            <a:off x="5212641" y="576043"/>
            <a:ext cx="5347301" cy="5373065"/>
            <a:chOff x="5212641" y="576043"/>
            <a:chExt cx="5347301" cy="479514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0801656-1579-489F-B0D2-8486EB755F13}"/>
                </a:ext>
              </a:extLst>
            </p:cNvPr>
            <p:cNvSpPr/>
            <p:nvPr/>
          </p:nvSpPr>
          <p:spPr>
            <a:xfrm>
              <a:off x="5212641" y="576043"/>
              <a:ext cx="5347301" cy="1712996"/>
            </a:xfrm>
            <a:prstGeom prst="wedgeRoundRectCallout">
              <a:avLst>
                <a:gd name="adj1" fmla="val -6203"/>
                <a:gd name="adj2" fmla="val 88149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Sebelum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tutup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berdoa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mengucap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syukur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kepada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Allah SWT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semoga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pelajari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bermanfaat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semua</a:t>
              </a: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 descr="Gambar terkait">
              <a:extLst>
                <a:ext uri="{FF2B5EF4-FFF2-40B4-BE49-F238E27FC236}">
                  <a16:creationId xmlns:a16="http://schemas.microsoft.com/office/drawing/2014/main" id="{987D1F04-4989-44C4-9031-DBA4911FEC02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722" y="3069770"/>
              <a:ext cx="2193822" cy="2301416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15" name="Picture 14" descr="Gambar terkait">
              <a:extLst>
                <a:ext uri="{FF2B5EF4-FFF2-40B4-BE49-F238E27FC236}">
                  <a16:creationId xmlns:a16="http://schemas.microsoft.com/office/drawing/2014/main" id="{0233C724-0897-4A6B-A1DB-5939C037C8DD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0719" y="3054219"/>
              <a:ext cx="2036428" cy="2301415"/>
            </a:xfrm>
            <a:prstGeom prst="rect">
              <a:avLst/>
            </a:prstGeom>
            <a:noFill/>
            <a:ln>
              <a:solidFill>
                <a:srgbClr val="A50021"/>
              </a:solidFill>
            </a:ln>
          </p:spPr>
        </p:pic>
      </p:grpSp>
      <p:pic>
        <p:nvPicPr>
          <p:cNvPr id="14" name="Picture 13" descr="Hasil gambar untuk kata mutiara motivasi belajar">
            <a:extLst>
              <a:ext uri="{FF2B5EF4-FFF2-40B4-BE49-F238E27FC236}">
                <a16:creationId xmlns:a16="http://schemas.microsoft.com/office/drawing/2014/main" id="{0CE271DC-3168-413F-BAFA-05D984A606F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058" y="3429000"/>
            <a:ext cx="4245428" cy="23295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4E72FED-80FB-49E5-A6CE-959990C9ED53}"/>
              </a:ext>
            </a:extLst>
          </p:cNvPr>
          <p:cNvGrpSpPr/>
          <p:nvPr/>
        </p:nvGrpSpPr>
        <p:grpSpPr>
          <a:xfrm>
            <a:off x="1632058" y="244612"/>
            <a:ext cx="3406430" cy="2853286"/>
            <a:chOff x="2203149" y="277269"/>
            <a:chExt cx="2841171" cy="2853286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3B71FCA9-8F06-4FF4-A48D-E03D2A1B2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205" y="277269"/>
              <a:ext cx="2508257" cy="1772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1467DE-E5F5-43F0-AD5A-93A0065534B6}"/>
                </a:ext>
              </a:extLst>
            </p:cNvPr>
            <p:cNvSpPr txBox="1"/>
            <p:nvPr/>
          </p:nvSpPr>
          <p:spPr>
            <a:xfrm>
              <a:off x="2203149" y="1930226"/>
              <a:ext cx="284117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Acara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Wisuda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Sarjana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IKIP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mengantar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SDM </a:t>
              </a:r>
              <a:r>
                <a:rPr lang="en-US" sz="18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berkualitas</a:t>
              </a:r>
              <a:r>
                <a:rPr lang="en-US" sz="1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6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338</Words>
  <Application>Microsoft Office PowerPoint</Application>
  <PresentationFormat>Widescreen</PresentationFormat>
  <Paragraphs>246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Algerian</vt:lpstr>
      <vt:lpstr>-apple-system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Utari Sumarmo</dc:creator>
  <cp:lastModifiedBy>Utari Sumarmo</cp:lastModifiedBy>
  <cp:revision>85</cp:revision>
  <dcterms:created xsi:type="dcterms:W3CDTF">2021-07-24T06:34:03Z</dcterms:created>
  <dcterms:modified xsi:type="dcterms:W3CDTF">2021-09-11T06:38:07Z</dcterms:modified>
</cp:coreProperties>
</file>