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984" r:id="rId2"/>
    <p:sldId id="543" r:id="rId3"/>
    <p:sldId id="985" r:id="rId4"/>
    <p:sldId id="1052" r:id="rId5"/>
    <p:sldId id="986" r:id="rId6"/>
    <p:sldId id="268" r:id="rId7"/>
    <p:sldId id="987" r:id="rId8"/>
    <p:sldId id="1051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  <a:srgbClr val="9900CC"/>
    <a:srgbClr val="CCFFFF"/>
    <a:srgbClr val="CCCCFF"/>
    <a:srgbClr val="FFCC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3782-71E5-4998-9EFE-B57788D1404F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FBB-E88B-4D1E-87AB-C9C658AEAE3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821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96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141C-164D-44E5-932C-896B5D04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DC2C9-A3FF-4F1C-BA6D-7A5ECB3AF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F934-B986-41D5-A2D5-33BE44C9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FE51-2B83-4CE4-B5C5-81DDEDE1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AFBB4-AA82-4813-8B4B-890FAA19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0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3EF1-C8A0-4754-B18A-096672E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5D2D-4D10-41E0-9B81-843757090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B0EA2-5843-46F2-89C7-0F59896A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21EA-4C0E-498D-86F3-337379DF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46529-748C-4A86-BBFA-AC0585FA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7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AABBE-3FE8-4F50-A60C-8B7BBC88B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9F134-78B1-451C-AAAA-E521645D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E637-3CA2-4854-A4FB-01F161A0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A04B-5BB7-4141-8EE2-BD000C6B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87C5-24BB-4A28-A454-2DFFF8DC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25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2D76-2D7E-4499-9014-98E43BA7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63CD-6754-4422-ABE3-A8853BDF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4628-1FC1-4888-A7E6-18E96141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98D2-26FD-4969-A7A1-332FFC49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7A59-164F-4EF6-BCA1-7932C5C8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669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5E87-3916-4845-B5E0-3548AD5F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F04FD-06E2-4F71-9D15-06173359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2BD3-8D4B-4B6D-AA1E-763A945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516F-4894-4235-A5CE-CD0B5E2D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16901-9113-4BC4-84D2-0A6674A5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448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EA91-A13B-4726-8DBA-15AB0027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CED17-E0E7-4B0E-A916-DB302CC8B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D3DAF-C2B8-4B4C-BACD-098F15A5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AE34-2FA7-4078-B20B-1FEE42F5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F45F-71A6-4D4C-82E2-83B50B64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2F2EE-B17A-40C8-AAB7-0F0D01C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825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F55-FF48-4EEE-8975-3236EBDF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4837D-EF18-479D-8E77-0418AF6A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C4C18-2820-4AF8-8A3A-23F2B37D6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740D-B922-4682-A919-289FFFE0B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46094-A4AF-4761-9D9E-5A6584FA5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B1E22-ED84-4518-B20E-AFF14FE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2C462-CA0A-4389-8A09-2D1EB673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EE53D-E4AB-42AB-A942-53023A0A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15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2F12-2F3E-4226-A106-91FD680D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E5087-BB72-4AD6-B2BD-FCE07B44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A5216-E89D-4865-9ECE-CEED7ECE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6787-A911-4DFB-8513-6B44A05C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56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88179-69DD-4C5B-940D-2BE52AD3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9A392-33A3-48AF-B6A6-FA51EF9F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2C294-1E11-46FA-ACFA-54A2645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8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A50A-93DC-480A-83AB-1B1079CA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31D3-C880-4271-B208-1BFE68DF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71B30-E985-42A7-A3BF-D4D0661D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303CD-1183-4619-A2DD-2CAC0AC2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B82F-1789-4494-AD9B-BB5BDB8C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D122F-F1D2-4A33-B49A-17C150AC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37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B4D6-59B0-4F7F-B875-CE2F5A0E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B7B5A-9FD6-4568-8D42-9E25DA63A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CFEF-3119-463C-BCC2-DD219B1B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F6A0-209D-48B2-BE03-786DFA05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9001D-589B-497C-9879-5FF737BB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FE50-B3C9-4A1E-A34E-C975BBA2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11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ECD2D6-04A4-4414-AA84-90A76C3D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0733E-9244-4F98-AD49-AF0974B9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05CA3-7A89-48DD-945E-B46024A44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948E-F815-4414-945E-FE69B223673A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A1AB-67EB-4C2B-9315-ADDA356A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B576-AABC-47A6-B8F7-C11C83D2F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026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tari.sumarmo@gmail.co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erangan foto tidak tersedia.">
            <a:extLst>
              <a:ext uri="{FF2B5EF4-FFF2-40B4-BE49-F238E27FC236}">
                <a16:creationId xmlns:a16="http://schemas.microsoft.com/office/drawing/2014/main" id="{9829446B-231C-4C69-89CE-9B5398B3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91" y="140593"/>
            <a:ext cx="8358618" cy="65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FA8B8-ECDA-4F7C-816C-88EE01724BA6}"/>
              </a:ext>
            </a:extLst>
          </p:cNvPr>
          <p:cNvSpPr txBox="1"/>
          <p:nvPr/>
        </p:nvSpPr>
        <p:spPr>
          <a:xfrm>
            <a:off x="5120489" y="404665"/>
            <a:ext cx="51548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RELIABLE &amp; FRIENDLY INSTITUTE</a:t>
            </a:r>
          </a:p>
          <a:p>
            <a:pPr algn="ctr"/>
            <a:r>
              <a:rPr lang="en-ID" sz="2000" b="1" dirty="0">
                <a:solidFill>
                  <a:srgbClr val="0033CC"/>
                </a:solidFill>
                <a:latin typeface="-apple-system"/>
              </a:rPr>
              <a:t>The Leader of Learning Innovation Entering World Class University</a:t>
            </a:r>
            <a:br>
              <a:rPr lang="en-ID" b="1" dirty="0">
                <a:solidFill>
                  <a:srgbClr val="0033CC"/>
                </a:solidFill>
                <a:latin typeface="-apple-system"/>
              </a:rPr>
            </a:br>
            <a:endParaRPr lang="en-US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8AC69-035B-4684-A837-3AC7AFA74C0B}"/>
              </a:ext>
            </a:extLst>
          </p:cNvPr>
          <p:cNvSpPr txBox="1"/>
          <p:nvPr/>
        </p:nvSpPr>
        <p:spPr>
          <a:xfrm>
            <a:off x="2548204" y="5093289"/>
            <a:ext cx="7707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UTARI SUMARMO, MASTA HUTAJULU</a:t>
            </a:r>
          </a:p>
          <a:p>
            <a:pPr algn="ctr"/>
            <a:r>
              <a:rPr lang="id-ID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PROGRAM MAGISTER PENDIDIKAN MATEMATIKA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INSTITUT KEGURUAN DAN ILMU PENDIDIKAN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KAMPUS  BERKUALITAS, BIAYA PAS</a:t>
            </a:r>
          </a:p>
          <a:p>
            <a:pPr algn="ctr"/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8F7AC26-6F8E-4941-A5DE-FD633C01EE02}"/>
              </a:ext>
            </a:extLst>
          </p:cNvPr>
          <p:cNvSpPr/>
          <p:nvPr/>
        </p:nvSpPr>
        <p:spPr>
          <a:xfrm>
            <a:off x="5015880" y="1585829"/>
            <a:ext cx="5068746" cy="684232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d-ID" altLang="en-US" sz="1600" dirty="0">
                <a:solidFill>
                  <a:srgbClr val="006600"/>
                </a:solidFill>
                <a:latin typeface="Arial" panose="020B0604020202020204" pitchFamily="34" charset="0"/>
              </a:rPr>
            </a:br>
            <a:endParaRPr lang="en-US" altLang="en-US" sz="16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HANDOUT  MATAKULIAH </a:t>
            </a:r>
            <a:b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PROSES BERPIKIR MATEMATIK</a:t>
            </a: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3529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D3417D-ACC1-48A9-BC1F-052AB24099B1}" type="datetime1">
              <a:rPr lang="en-US"/>
              <a:pPr>
                <a:defRPr/>
              </a:pPr>
              <a:t>9/12/2021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BB136-8E9C-4EC3-AC86-982410EE2B0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BB204B-1A1B-4FC7-9DCD-30A9F06404B9}"/>
              </a:ext>
            </a:extLst>
          </p:cNvPr>
          <p:cNvGrpSpPr/>
          <p:nvPr/>
        </p:nvGrpSpPr>
        <p:grpSpPr>
          <a:xfrm>
            <a:off x="1878241" y="2659210"/>
            <a:ext cx="8245455" cy="1795945"/>
            <a:chOff x="1878241" y="2659210"/>
            <a:chExt cx="8245455" cy="17959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0A4408-C867-4DAA-8E63-E572135450C5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9" t="47942" r="13555" b="29530"/>
            <a:stretch/>
          </p:blipFill>
          <p:spPr bwMode="auto">
            <a:xfrm>
              <a:off x="7097504" y="2659210"/>
              <a:ext cx="3026192" cy="1795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22AE81-6F51-4859-8D14-1BDF0A87E3F4}"/>
                </a:ext>
              </a:extLst>
            </p:cNvPr>
            <p:cNvGrpSpPr/>
            <p:nvPr/>
          </p:nvGrpSpPr>
          <p:grpSpPr>
            <a:xfrm>
              <a:off x="1878241" y="2751329"/>
              <a:ext cx="4080142" cy="1654303"/>
              <a:chOff x="718590" y="2997798"/>
              <a:chExt cx="4681949" cy="1654303"/>
            </a:xfrm>
          </p:grpSpPr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E9E4D1D6-8C98-4C77-9F70-DC15659E8D67}"/>
                  </a:ext>
                </a:extLst>
              </p:cNvPr>
              <p:cNvSpPr/>
              <p:nvPr/>
            </p:nvSpPr>
            <p:spPr>
              <a:xfrm>
                <a:off x="718590" y="2997798"/>
                <a:ext cx="4593710" cy="1654303"/>
              </a:xfrm>
              <a:prstGeom prst="wedgeRoundRectCallout">
                <a:avLst>
                  <a:gd name="adj1" fmla="val 65325"/>
                  <a:gd name="adj2" fmla="val -1468"/>
                  <a:gd name="adj3" fmla="val 16667"/>
                </a:avLst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7A8335-D20E-4B1C-B388-39864940FD8F}"/>
                  </a:ext>
                </a:extLst>
              </p:cNvPr>
              <p:cNvSpPr txBox="1"/>
              <p:nvPr/>
            </p:nvSpPr>
            <p:spPr>
              <a:xfrm>
                <a:off x="806829" y="3053450"/>
                <a:ext cx="459371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id-ID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 belajar mari kita berdoa dulu, agar belajar kita diberkahi Alloh SWT. Amiin</a:t>
                </a:r>
                <a:endParaRPr lang="en-ID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824F41-C59B-442F-9D22-521530F0741E}"/>
              </a:ext>
            </a:extLst>
          </p:cNvPr>
          <p:cNvGrpSpPr/>
          <p:nvPr/>
        </p:nvGrpSpPr>
        <p:grpSpPr>
          <a:xfrm>
            <a:off x="1382486" y="360633"/>
            <a:ext cx="9214016" cy="2354742"/>
            <a:chOff x="1382486" y="360633"/>
            <a:chExt cx="9214016" cy="23547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929566-7B11-41D0-AB17-778CABA6857B}"/>
                </a:ext>
              </a:extLst>
            </p:cNvPr>
            <p:cNvGrpSpPr/>
            <p:nvPr/>
          </p:nvGrpSpPr>
          <p:grpSpPr>
            <a:xfrm>
              <a:off x="3412660" y="360633"/>
              <a:ext cx="3149167" cy="2354742"/>
              <a:chOff x="5742270" y="352102"/>
              <a:chExt cx="4197692" cy="2531267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9C0B06A0-C187-417A-9175-C99CCAD02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151" y="352102"/>
                <a:ext cx="4077811" cy="2489913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532CBD-CB7E-4BDE-B694-11C788492E1E}"/>
                  </a:ext>
                </a:extLst>
              </p:cNvPr>
              <p:cNvSpPr txBox="1"/>
              <p:nvPr/>
            </p:nvSpPr>
            <p:spPr>
              <a:xfrm>
                <a:off x="5742270" y="1990077"/>
                <a:ext cx="4077810" cy="893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IKIP SILIWANGI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KAMPUS  BERKUALITAS, 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BIAYA PAS</a:t>
                </a:r>
              </a:p>
            </p:txBody>
          </p:sp>
        </p:grp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B2B6B2E9-5B21-42D7-9692-9373B1FB0B07}"/>
                </a:ext>
              </a:extLst>
            </p:cNvPr>
            <p:cNvSpPr/>
            <p:nvPr/>
          </p:nvSpPr>
          <p:spPr>
            <a:xfrm>
              <a:off x="6561827" y="360633"/>
              <a:ext cx="4034675" cy="2158555"/>
            </a:xfrm>
            <a:prstGeom prst="flowChartTerminator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LK</a:t>
              </a:r>
              <a:r>
                <a:rPr lang="en-US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 MK PBM </a:t>
              </a:r>
              <a:endParaRPr lang="en-ID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Pertemuan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15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Diskusi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kelas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Persiapan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UAS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Image result for logo ikip siliwangi">
              <a:extLst>
                <a:ext uri="{FF2B5EF4-FFF2-40B4-BE49-F238E27FC236}">
                  <a16:creationId xmlns:a16="http://schemas.microsoft.com/office/drawing/2014/main" id="{D7A7618D-2DB4-4032-819D-B5029295AD0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86" y="397912"/>
              <a:ext cx="1967023" cy="18985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15A70D-1D80-45FE-86F7-5CBDA40802BF}"/>
              </a:ext>
            </a:extLst>
          </p:cNvPr>
          <p:cNvGrpSpPr/>
          <p:nvPr/>
        </p:nvGrpSpPr>
        <p:grpSpPr>
          <a:xfrm>
            <a:off x="1527383" y="4544628"/>
            <a:ext cx="8516302" cy="2140893"/>
            <a:chOff x="1527383" y="4544628"/>
            <a:chExt cx="8516302" cy="2140893"/>
          </a:xfrm>
        </p:grpSpPr>
        <p:pic>
          <p:nvPicPr>
            <p:cNvPr id="18" name="Picture 17" descr="Hasil gambar untuk kata mutiara motivasi belajar">
              <a:extLst>
                <a:ext uri="{FF2B5EF4-FFF2-40B4-BE49-F238E27FC236}">
                  <a16:creationId xmlns:a16="http://schemas.microsoft.com/office/drawing/2014/main" id="{7D7064C5-378D-44FB-B62F-C849A5E6168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746" y="4655977"/>
              <a:ext cx="5019939" cy="2029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Hasil gambar untuk pasti bisa">
              <a:extLst>
                <a:ext uri="{FF2B5EF4-FFF2-40B4-BE49-F238E27FC236}">
                  <a16:creationId xmlns:a16="http://schemas.microsoft.com/office/drawing/2014/main" id="{AD92E490-7761-463A-9C70-CD615ADE584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029" y="4580233"/>
              <a:ext cx="1600200" cy="1898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Hasil gambar untuk self efficacy">
              <a:extLst>
                <a:ext uri="{FF2B5EF4-FFF2-40B4-BE49-F238E27FC236}">
                  <a16:creationId xmlns:a16="http://schemas.microsoft.com/office/drawing/2014/main" id="{3ED9D21A-AD15-48D1-AB68-D56DB0511AB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383" y="4544628"/>
              <a:ext cx="1600199" cy="18985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E9F5D-8A77-4E43-B661-406B7ABB2207}"/>
              </a:ext>
            </a:extLst>
          </p:cNvPr>
          <p:cNvGrpSpPr/>
          <p:nvPr/>
        </p:nvGrpSpPr>
        <p:grpSpPr>
          <a:xfrm>
            <a:off x="1389135" y="387556"/>
            <a:ext cx="2783978" cy="3221795"/>
            <a:chOff x="1269315" y="424543"/>
            <a:chExt cx="2783978" cy="32217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8BB19E-8158-49C4-9813-8AF68DC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424543"/>
              <a:ext cx="2123080" cy="17602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5D025C-FE52-4A0A-AB6F-DDA4767B75A5}"/>
                </a:ext>
              </a:extLst>
            </p:cNvPr>
            <p:cNvSpPr txBox="1"/>
            <p:nvPr/>
          </p:nvSpPr>
          <p:spPr>
            <a:xfrm>
              <a:off x="1269315" y="2169010"/>
              <a:ext cx="27839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Seminar </a:t>
              </a:r>
              <a:r>
                <a:rPr lang="en-US" dirty="0" err="1">
                  <a:solidFill>
                    <a:srgbClr val="0000FF"/>
                  </a:solidFill>
                </a:rPr>
                <a:t>pencerahan</a:t>
              </a:r>
              <a:r>
                <a:rPr lang="en-US" dirty="0">
                  <a:solidFill>
                    <a:srgbClr val="0000FF"/>
                  </a:solidFill>
                </a:rPr>
                <a:t> Hard skill </a:t>
              </a:r>
              <a:r>
                <a:rPr lang="en-US" dirty="0" err="1">
                  <a:solidFill>
                    <a:srgbClr val="0000FF"/>
                  </a:solidFill>
                </a:rPr>
                <a:t>matematis</a:t>
              </a:r>
              <a:r>
                <a:rPr lang="en-US" dirty="0">
                  <a:solidFill>
                    <a:srgbClr val="0000FF"/>
                  </a:solidFill>
                </a:rPr>
                <a:t> pada </a:t>
              </a:r>
              <a:r>
                <a:rPr lang="en-US" dirty="0" err="1">
                  <a:solidFill>
                    <a:srgbClr val="0000FF"/>
                  </a:solidFill>
                </a:rPr>
                <a:t>maha-siswa</a:t>
              </a:r>
              <a:r>
                <a:rPr lang="en-US" dirty="0">
                  <a:solidFill>
                    <a:srgbClr val="0000FF"/>
                  </a:solidFill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</a:rPr>
                <a:t>dosen</a:t>
              </a:r>
              <a:r>
                <a:rPr lang="en-US" dirty="0">
                  <a:solidFill>
                    <a:srgbClr val="0000FF"/>
                  </a:solidFill>
                </a:rPr>
                <a:t> dan guru </a:t>
              </a:r>
              <a:r>
                <a:rPr lang="en-US" dirty="0" err="1">
                  <a:solidFill>
                    <a:srgbClr val="0000FF"/>
                  </a:solidFill>
                </a:rPr>
                <a:t>matematika</a:t>
              </a:r>
              <a:r>
                <a:rPr lang="en-US" dirty="0">
                  <a:solidFill>
                    <a:srgbClr val="0000FF"/>
                  </a:solidFill>
                </a:rPr>
                <a:t> di UNSWAGATI Cirebon, 2019</a:t>
              </a:r>
              <a:endParaRPr lang="en-ID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D056231-5600-44AB-9AE5-9BB0A52B011F}"/>
              </a:ext>
            </a:extLst>
          </p:cNvPr>
          <p:cNvSpPr/>
          <p:nvPr/>
        </p:nvSpPr>
        <p:spPr>
          <a:xfrm>
            <a:off x="4427799" y="343490"/>
            <a:ext cx="6120380" cy="1760244"/>
          </a:xfrm>
          <a:prstGeom prst="wedgeRoundRectCallout">
            <a:avLst>
              <a:gd name="adj1" fmla="val -60635"/>
              <a:gd name="adj2" fmla="val 48288"/>
              <a:gd name="adj3" fmla="val 16667"/>
            </a:avLst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teman-teman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membahas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Hardskill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Matematis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beragam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beragam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unyuk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beragam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pada level HOT</a:t>
            </a: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D" sz="2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0" algn="just"/>
            <a:endParaRPr lang="en-US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0" algn="just"/>
            <a:endParaRPr lang="en-ID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E98B31-FE97-45E0-84D5-F1892ECB12E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9398" y="2342584"/>
            <a:ext cx="1311989" cy="1203071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F0CE496F-9A44-409C-9979-3B331F96A7D7}"/>
              </a:ext>
            </a:extLst>
          </p:cNvPr>
          <p:cNvSpPr/>
          <p:nvPr/>
        </p:nvSpPr>
        <p:spPr>
          <a:xfrm>
            <a:off x="1244414" y="3609351"/>
            <a:ext cx="4336973" cy="3066871"/>
          </a:xfrm>
          <a:prstGeom prst="flowChartAlternateProcess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indent="-630555" algn="just"/>
            <a:endParaRPr lang="en-ID" sz="2200" b="1" dirty="0">
              <a:solidFill>
                <a:srgbClr val="9900C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0555" indent="-630555" algn="just"/>
            <a:endParaRPr lang="en-ID" sz="2200" b="1" dirty="0">
              <a:solidFill>
                <a:srgbClr val="99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0555" indent="-630555" algn="just"/>
            <a:endParaRPr lang="en-ID" sz="2200" b="1" dirty="0">
              <a:solidFill>
                <a:srgbClr val="9900C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0555" indent="-630555" algn="just"/>
            <a:endParaRPr lang="en-ID" sz="2200" b="1" dirty="0">
              <a:solidFill>
                <a:srgbClr val="99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0555" indent="-630555" algn="just"/>
            <a:endParaRPr lang="en-ID" sz="2200" dirty="0">
              <a:solidFill>
                <a:srgbClr val="9900C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0555" indent="-630555" algn="just"/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UAS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MK PBM:</a:t>
            </a:r>
            <a:endParaRPr lang="en-ID" sz="2200" dirty="0">
              <a:solidFill>
                <a:srgbClr val="9900C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ID" sz="22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Tujuan</a:t>
            </a:r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ID" sz="22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Mhs</a:t>
            </a:r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ID" sz="22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menguasai</a:t>
            </a:r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Hardskills</a:t>
            </a:r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matematis</a:t>
            </a:r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22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sudah</a:t>
            </a:r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dibahas</a:t>
            </a:r>
            <a:r>
              <a:rPr lang="en-ID" sz="2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Cakupan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materi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lihat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1)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Bentuk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Ujian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tertulis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uraian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5 – 6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butir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durasi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waktu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100 </a:t>
            </a:r>
            <a:r>
              <a:rPr lang="en-ID" sz="2200" dirty="0" err="1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menit</a:t>
            </a:r>
            <a:r>
              <a:rPr lang="en-ID" sz="2200" dirty="0">
                <a:solidFill>
                  <a:srgbClr val="99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/take-home exam</a:t>
            </a:r>
          </a:p>
          <a:p>
            <a:pPr lvl="0"/>
            <a:endParaRPr lang="en-ID" sz="2200" dirty="0">
              <a:solidFill>
                <a:srgbClr val="9900C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en-ID" sz="2200" dirty="0">
              <a:solidFill>
                <a:srgbClr val="99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en-ID" sz="2200" dirty="0">
              <a:solidFill>
                <a:srgbClr val="9900C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en-ID" sz="2200" dirty="0">
              <a:solidFill>
                <a:srgbClr val="99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endParaRPr lang="en-ID" sz="2200" dirty="0">
              <a:solidFill>
                <a:srgbClr val="9900C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C2E7BF19-0C35-4A4B-B9F7-C53B8BD8ACB4}"/>
              </a:ext>
            </a:extLst>
          </p:cNvPr>
          <p:cNvSpPr/>
          <p:nvPr/>
        </p:nvSpPr>
        <p:spPr>
          <a:xfrm>
            <a:off x="5721426" y="4116234"/>
            <a:ext cx="4975952" cy="2644048"/>
          </a:xfrm>
          <a:prstGeom prst="flowChartPunchedTap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6A3823FE-D1E7-4A47-9EA8-C803C7481D7E}"/>
              </a:ext>
            </a:extLst>
          </p:cNvPr>
          <p:cNvSpPr/>
          <p:nvPr/>
        </p:nvSpPr>
        <p:spPr>
          <a:xfrm rot="10800000">
            <a:off x="5162747" y="2207072"/>
            <a:ext cx="5248193" cy="1909161"/>
          </a:xfrm>
          <a:prstGeom prst="flowChartOnlineStorag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7945B-F60C-4DA0-B65D-B523CB367F49}"/>
              </a:ext>
            </a:extLst>
          </p:cNvPr>
          <p:cNvSpPr txBox="1"/>
          <p:nvPr/>
        </p:nvSpPr>
        <p:spPr>
          <a:xfrm>
            <a:off x="5641934" y="2300292"/>
            <a:ext cx="44495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 kita berdiskusi kelas persiapan UAS, kami usul kita cermati dulu kriteria dan informasi tentang UAS MK PBM.</a:t>
            </a:r>
          </a:p>
          <a:p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F73F1-C1C6-4CC0-914B-D7835BD99375}"/>
              </a:ext>
            </a:extLst>
          </p:cNvPr>
          <p:cNvSpPr txBox="1"/>
          <p:nvPr/>
        </p:nvSpPr>
        <p:spPr>
          <a:xfrm>
            <a:off x="5862127" y="4334399"/>
            <a:ext cx="4694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D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n-ID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Kriteria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penilaian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sesuai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skor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dicantumkan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tiap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butir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tiap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butir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tidak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sama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skor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idealnya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bergantung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level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tuntutan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kognitif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butir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bersangkutan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4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586266-8199-40CC-A664-4241406D611A}"/>
              </a:ext>
            </a:extLst>
          </p:cNvPr>
          <p:cNvGrpSpPr/>
          <p:nvPr/>
        </p:nvGrpSpPr>
        <p:grpSpPr>
          <a:xfrm>
            <a:off x="1380723" y="378595"/>
            <a:ext cx="2862943" cy="3133225"/>
            <a:chOff x="1380723" y="378595"/>
            <a:chExt cx="2862943" cy="31332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DFBFA2-6FD7-4BCD-BD53-85F82957FF22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23" y="378595"/>
              <a:ext cx="2862943" cy="221539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F0A25C-113C-4370-AFF5-EC09DFE26393}"/>
                </a:ext>
              </a:extLst>
            </p:cNvPr>
            <p:cNvSpPr txBox="1"/>
            <p:nvPr/>
          </p:nvSpPr>
          <p:spPr>
            <a:xfrm>
              <a:off x="1384246" y="2605007"/>
              <a:ext cx="2850295" cy="90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percaya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diri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jawab-annya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ounded Rectangular Callout 13">
            <a:extLst>
              <a:ext uri="{FF2B5EF4-FFF2-40B4-BE49-F238E27FC236}">
                <a16:creationId xmlns:a16="http://schemas.microsoft.com/office/drawing/2014/main" id="{92CD6700-F0A4-4A4B-ADCC-C6DCAEEFF12D}"/>
              </a:ext>
            </a:extLst>
          </p:cNvPr>
          <p:cNvSpPr/>
          <p:nvPr/>
        </p:nvSpPr>
        <p:spPr>
          <a:xfrm>
            <a:off x="4803354" y="378595"/>
            <a:ext cx="5740839" cy="4714296"/>
          </a:xfrm>
          <a:prstGeom prst="wedgeRoundRectCallout">
            <a:avLst>
              <a:gd name="adj1" fmla="val -45586"/>
              <a:gd name="adj2" fmla="val 56192"/>
              <a:gd name="adj3" fmla="val 16667"/>
            </a:avLst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ID" sz="2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Informasi</a:t>
            </a:r>
            <a:r>
              <a:rPr lang="en-ID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Ujian</a:t>
            </a:r>
            <a:r>
              <a:rPr lang="en-ID" sz="2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Akhir Semester (UAS)</a:t>
            </a:r>
            <a:endParaRPr lang="en-ID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UAS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dilaksanakan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pada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Minggu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-16,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jadwal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sesuai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ketentuan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Pascasarjana</a:t>
            </a:r>
            <a:endParaRPr lang="en-ID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UAS 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berupa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tertulis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antara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5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6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butir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uraian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(HOT),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dapat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dilaksanakan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secara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online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waktu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100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menit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sesuai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jadwal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dalam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bentuk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Take-Home Exam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waktu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pengumpuan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pekerjaan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ujian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satu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hari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setelah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UAS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dilaksanakan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dikirim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melalui</a:t>
            </a:r>
            <a:r>
              <a:rPr lang="en-ID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e-mail </a:t>
            </a:r>
            <a:r>
              <a:rPr lang="en-ID" sz="22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utari.sumarmo@gmail.com</a:t>
            </a:r>
            <a:endParaRPr lang="en-ID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7034AC-C4F8-4F7D-8F7E-44EA717DFCAE}"/>
              </a:ext>
            </a:extLst>
          </p:cNvPr>
          <p:cNvGrpSpPr/>
          <p:nvPr/>
        </p:nvGrpSpPr>
        <p:grpSpPr>
          <a:xfrm>
            <a:off x="1380723" y="3717983"/>
            <a:ext cx="8687716" cy="2981745"/>
            <a:chOff x="1380723" y="3717983"/>
            <a:chExt cx="8687716" cy="29817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A30C4-B1C4-4332-91BF-CF0F2B41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386" y="5170479"/>
              <a:ext cx="1405420" cy="1434568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17" name="Picture 16" descr="Hasil gambar untuk self efficacy">
              <a:extLst>
                <a:ext uri="{FF2B5EF4-FFF2-40B4-BE49-F238E27FC236}">
                  <a16:creationId xmlns:a16="http://schemas.microsoft.com/office/drawing/2014/main" id="{15847255-85E0-4780-A44F-D75D0534227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8240" y="5170479"/>
              <a:ext cx="1600199" cy="1529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621D74FC-C03E-46B5-8D73-726F544CFECD}"/>
                </a:ext>
              </a:extLst>
            </p:cNvPr>
            <p:cNvSpPr/>
            <p:nvPr/>
          </p:nvSpPr>
          <p:spPr>
            <a:xfrm>
              <a:off x="1380723" y="3717983"/>
              <a:ext cx="3526949" cy="2749816"/>
            </a:xfrm>
            <a:prstGeom prst="wedgeRoundRectCallout">
              <a:avLst>
                <a:gd name="adj1" fmla="val 61289"/>
                <a:gd name="adj2" fmla="val 31982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just">
                <a:buFont typeface="Symbol" panose="05050102010706020507" pitchFamily="18" charset="2"/>
                <a:buChar char=""/>
              </a:pPr>
              <a:endParaRPr lang="en-ID" sz="22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"/>
              </a:pPr>
              <a:endParaRPr lang="en-ID" sz="2200" dirty="0"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"/>
              </a:pPr>
              <a:endParaRPr lang="en-ID" sz="22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lvl="0" indent="-342900">
                <a:buFont typeface="Symbol" panose="05050102010706020507" pitchFamily="18" charset="2"/>
                <a:buChar char=""/>
              </a:pP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Kriteria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Penilaian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: </a:t>
              </a:r>
            </a:p>
            <a:p>
              <a:pPr marL="265113" lvl="0" indent="-265113">
                <a:buFont typeface="+mj-lt"/>
                <a:buAutoNum type="alphaLcPeriod"/>
                <a:tabLst>
                  <a:tab pos="265113" algn="l"/>
                </a:tabLst>
              </a:pP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Tidak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plagiat</a:t>
              </a:r>
              <a:endParaRPr lang="en-ID" sz="22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265113" lvl="0" indent="-265113">
                <a:buFont typeface="+mj-lt"/>
                <a:buAutoNum type="alphaLcPeriod"/>
                <a:tabLst>
                  <a:tab pos="265113" algn="l"/>
                </a:tabLst>
              </a:pP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Jawaban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jelas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,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runtut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,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memenuhi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validitas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konten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dan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muka</a:t>
              </a:r>
              <a:endParaRPr lang="en-ID" sz="22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lvl="0" indent="-342900">
                <a:buFont typeface="+mj-lt"/>
                <a:buAutoNum type="alphaLcPeriod"/>
              </a:pP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Tulisan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rapih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terbaca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</a:p>
            <a:p>
              <a:pPr lvl="0" indent="-342900">
                <a:buFont typeface="+mj-lt"/>
                <a:buAutoNum type="alphaLcPeriod"/>
              </a:pPr>
              <a:r>
                <a:rPr lang="en-ID" sz="22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Bobot</a:t>
              </a:r>
              <a:r>
                <a:rPr lang="en-ID" sz="2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UAS (3)</a:t>
              </a:r>
            </a:p>
            <a:p>
              <a:pPr lvl="0" indent="-342900">
                <a:buFont typeface="+mj-lt"/>
                <a:buAutoNum type="alphaLcPeriod"/>
              </a:pP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lvl="0" indent="-342900">
                <a:buFont typeface="+mj-lt"/>
                <a:buAutoNum type="alphaLcPeriod"/>
              </a:pPr>
              <a:endParaRPr lang="en-ID" sz="22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lvl="0" indent="-342900">
                <a:buFont typeface="+mj-lt"/>
                <a:buAutoNum type="alphaLcPeriod"/>
              </a:pPr>
              <a:endParaRPr lang="en-ID" sz="22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421640" algn="just"/>
              <a:r>
                <a:rPr lang="en-ID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5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7352E7E-0CCB-4431-9132-0D6EE2C2A114}"/>
              </a:ext>
            </a:extLst>
          </p:cNvPr>
          <p:cNvGrpSpPr/>
          <p:nvPr/>
        </p:nvGrpSpPr>
        <p:grpSpPr>
          <a:xfrm>
            <a:off x="2042668" y="2298379"/>
            <a:ext cx="8662504" cy="2380059"/>
            <a:chOff x="2042668" y="2298379"/>
            <a:chExt cx="8662504" cy="2380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Flowchart: Alternate Process 4">
                  <a:extLst>
                    <a:ext uri="{FF2B5EF4-FFF2-40B4-BE49-F238E27FC236}">
                      <a16:creationId xmlns:a16="http://schemas.microsoft.com/office/drawing/2014/main" id="{8AFA1363-FFB3-4353-AFD8-57F3D2A5C37E}"/>
                    </a:ext>
                  </a:extLst>
                </p:cNvPr>
                <p:cNvSpPr/>
                <p:nvPr/>
              </p:nvSpPr>
              <p:spPr>
                <a:xfrm>
                  <a:off x="4792337" y="2298379"/>
                  <a:ext cx="4089871" cy="2380059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200" dirty="0">
                    <a:solidFill>
                      <a:srgbClr val="008000"/>
                    </a:solidFill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</a:endParaRPr>
                </a:p>
                <a:p>
                  <a:endParaRPr lang="en-US" sz="2200" b="1" dirty="0">
                    <a:solidFill>
                      <a:srgbClr val="008000"/>
                    </a:solidFill>
                    <a:latin typeface="Arial" panose="020B0604020202020204" pitchFamily="34" charset="0"/>
                    <a:ea typeface="Calibri" panose="020F0502020204030204" pitchFamily="34" charset="0"/>
                  </a:endParaRPr>
                </a:p>
                <a:p>
                  <a:endParaRPr lang="en-US" sz="2200" b="1" dirty="0">
                    <a:solidFill>
                      <a:srgbClr val="008000"/>
                    </a:solidFill>
                    <a:latin typeface="Arial" panose="020B0604020202020204" pitchFamily="34" charset="0"/>
                    <a:ea typeface="Calibri" panose="020F0502020204030204" pitchFamily="34" charset="0"/>
                  </a:endParaRPr>
                </a:p>
                <a:p>
                  <a:endParaRPr lang="en-US" sz="2200" b="1" dirty="0">
                    <a:solidFill>
                      <a:srgbClr val="008000"/>
                    </a:solidFill>
                    <a:latin typeface="Arial" panose="020B0604020202020204" pitchFamily="34" charset="0"/>
                    <a:ea typeface="Calibri" panose="020F050202020403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</a:endParaRPr>
                </a:p>
                <a:p>
                  <a:pPr lvl="0" algn="just"/>
                  <a:endPara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lvl="0" algn="just"/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Kriteria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NA</a:t>
                  </a:r>
                  <a:r>
                    <a:rPr lang="en-US" sz="2200" dirty="0">
                      <a:solidFill>
                        <a:srgbClr val="0080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endParaRPr lang="en-US" dirty="0">
                    <a:solidFill>
                      <a:srgbClr val="0066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lvl="0" algn="just"/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1.    92  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</m:oMath>
                  </a14:m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NA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≤100   :   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endParaRPr lang="en-ID" sz="2200" dirty="0">
                    <a:solidFill>
                      <a:srgbClr val="0066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342900" lvl="0" indent="-342900" algn="l">
                    <a:buFont typeface="+mj-lt"/>
                    <a:buAutoNum type="arabicPeriod"/>
                  </a:pPr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85   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</m:oMath>
                  </a14:m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NA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  92    :  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endParaRPr lang="en-ID" sz="2200" dirty="0">
                    <a:solidFill>
                      <a:srgbClr val="0066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342900" lvl="0" indent="-342900" algn="l">
                    <a:buFont typeface="+mj-lt"/>
                    <a:buAutoNum type="arabicPeriod"/>
                  </a:pPr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80    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</m:oMath>
                  </a14:m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NA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  85   :   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a14:m>
                  <a:endParaRPr lang="en-ID" sz="2200" dirty="0">
                    <a:solidFill>
                      <a:srgbClr val="0066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342900" lvl="0" indent="-342900" algn="just">
                    <a:buFont typeface="+mj-lt"/>
                    <a:buAutoNum type="arabicPeriod"/>
                  </a:pPr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75   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</m:oMath>
                  </a14:m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NA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  80   :   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endParaRPr lang="en-ID" sz="2200" dirty="0">
                    <a:solidFill>
                      <a:srgbClr val="0066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342900" lvl="0" indent="-342900" algn="just">
                    <a:buFont typeface="+mj-lt"/>
                    <a:buAutoNum type="arabicPeriod"/>
                  </a:pPr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70  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</m:oMath>
                  </a14:m>
                  <a:r>
                    <a:rPr lang="en-US" sz="2200" dirty="0">
                      <a:solidFill>
                        <a:srgbClr val="00660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NA </a:t>
                  </a:r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  75  :   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0066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  </m:t>
                      </m:r>
                    </m:oMath>
                  </a14:m>
                  <a:endParaRPr lang="en-ID" sz="2200" dirty="0">
                    <a:solidFill>
                      <a:srgbClr val="0066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ID" sz="22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Flowchart: Alternate Process 4">
                  <a:extLst>
                    <a:ext uri="{FF2B5EF4-FFF2-40B4-BE49-F238E27FC236}">
                      <a16:creationId xmlns:a16="http://schemas.microsoft.com/office/drawing/2014/main" id="{8AFA1363-FFB3-4353-AFD8-57F3D2A5C3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337" y="2298379"/>
                  <a:ext cx="4089871" cy="2380059"/>
                </a:xfrm>
                <a:prstGeom prst="flowChartAlternateProcess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A30273-16CD-4091-B405-FAD0B66E164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833" y="2684771"/>
              <a:ext cx="1635339" cy="16599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669A24-C7BF-4A51-A9CC-D8F7DD1D7322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3397" y="2615491"/>
              <a:ext cx="1622335" cy="13700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200EDC-4B39-4F9E-B1C2-AD7908147700}"/>
                </a:ext>
              </a:extLst>
            </p:cNvPr>
            <p:cNvSpPr txBox="1"/>
            <p:nvPr/>
          </p:nvSpPr>
          <p:spPr>
            <a:xfrm>
              <a:off x="2042668" y="3876769"/>
              <a:ext cx="187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Kriteria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mutunya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bagaimna</a:t>
              </a:r>
              <a:r>
                <a:rPr lang="en-US" dirty="0">
                  <a:solidFill>
                    <a:srgbClr val="0000FF"/>
                  </a:solidFill>
                </a:rPr>
                <a:t>?</a:t>
              </a:r>
              <a:endParaRPr lang="en-ID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B71978-69CA-461D-A0A6-3747DB632B60}"/>
              </a:ext>
            </a:extLst>
          </p:cNvPr>
          <p:cNvGrpSpPr/>
          <p:nvPr/>
        </p:nvGrpSpPr>
        <p:grpSpPr>
          <a:xfrm>
            <a:off x="2100102" y="262224"/>
            <a:ext cx="2312264" cy="2353267"/>
            <a:chOff x="2100102" y="262224"/>
            <a:chExt cx="2312264" cy="23532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9FBB3A-7BB2-4032-9CFD-BE59B48F5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102" y="262224"/>
              <a:ext cx="2134968" cy="17362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910CA6-0D57-44B5-B4DF-5DFECA66A2D6}"/>
                </a:ext>
              </a:extLst>
            </p:cNvPr>
            <p:cNvSpPr txBox="1"/>
            <p:nvPr/>
          </p:nvSpPr>
          <p:spPr>
            <a:xfrm>
              <a:off x="2100102" y="1969160"/>
              <a:ext cx="2312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Sidang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Punched Tape 7">
                <a:extLst>
                  <a:ext uri="{FF2B5EF4-FFF2-40B4-BE49-F238E27FC236}">
                    <a16:creationId xmlns:a16="http://schemas.microsoft.com/office/drawing/2014/main" id="{3B0192BC-86CD-4A41-91A6-DE31A03F6416}"/>
                  </a:ext>
                </a:extLst>
              </p:cNvPr>
              <p:cNvSpPr/>
              <p:nvPr/>
            </p:nvSpPr>
            <p:spPr>
              <a:xfrm>
                <a:off x="5070327" y="262224"/>
                <a:ext cx="5634846" cy="1940772"/>
              </a:xfrm>
              <a:prstGeom prst="flowChartPunchedTape">
                <a:avLst/>
              </a:prstGeom>
              <a:solidFill>
                <a:srgbClr val="FF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>
                  <a:solidFill>
                    <a:srgbClr val="0000FF"/>
                  </a:solidFill>
                </a:endParaRPr>
              </a:p>
              <a:p>
                <a:r>
                  <a:rPr lang="en-US" sz="2200" dirty="0"/>
                  <a:t>.</a:t>
                </a:r>
                <a:r>
                  <a:rPr 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Nilai </a:t>
                </a:r>
                <a:r>
                  <a:rPr lang="en-US" sz="2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akhir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matakuliah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(NA)</a:t>
                </a:r>
                <a:endParaRPr lang="en-ID" sz="2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r>
                  <a:rPr lang="en-ID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NA</a:t>
                </a:r>
                <a:r>
                  <a:rPr lang="en-ID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ID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𝐗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𝐍𝐔𝐀𝐒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𝐍𝐔𝐓𝐒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𝐓𝐊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𝐊𝐞𝐡𝐚𝐝𝐢𝐫𝐚𝐧</m:t>
                        </m:r>
                        <m:r>
                          <a:rPr lang="en-ID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 </m:t>
                        </m:r>
                      </m:num>
                      <m:den>
                        <m:r>
                          <a:rPr lang="en-ID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ID" sz="2400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ID" sz="2200" dirty="0"/>
              </a:p>
            </p:txBody>
          </p:sp>
        </mc:Choice>
        <mc:Fallback xmlns="">
          <p:sp>
            <p:nvSpPr>
              <p:cNvPr id="8" name="Flowchart: Punched Tape 7">
                <a:extLst>
                  <a:ext uri="{FF2B5EF4-FFF2-40B4-BE49-F238E27FC236}">
                    <a16:creationId xmlns:a16="http://schemas.microsoft.com/office/drawing/2014/main" id="{3B0192BC-86CD-4A41-91A6-DE31A03F6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327" y="262224"/>
                <a:ext cx="5634846" cy="1940772"/>
              </a:xfrm>
              <a:prstGeom prst="flowChartPunchedTape">
                <a:avLst/>
              </a:prstGeom>
              <a:blipFill>
                <a:blip r:embed="rId7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44F9EB1-A232-48C3-8382-4916345E5CF1}"/>
              </a:ext>
            </a:extLst>
          </p:cNvPr>
          <p:cNvGrpSpPr/>
          <p:nvPr/>
        </p:nvGrpSpPr>
        <p:grpSpPr>
          <a:xfrm>
            <a:off x="2345399" y="4678438"/>
            <a:ext cx="8012612" cy="1858833"/>
            <a:chOff x="2345399" y="4678438"/>
            <a:chExt cx="8012612" cy="1858833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954D45BB-61BA-4F0C-8738-FA83F2CE0C76}"/>
                </a:ext>
              </a:extLst>
            </p:cNvPr>
            <p:cNvSpPr/>
            <p:nvPr/>
          </p:nvSpPr>
          <p:spPr>
            <a:xfrm>
              <a:off x="2345399" y="4678438"/>
              <a:ext cx="2576356" cy="1649730"/>
            </a:xfrm>
            <a:prstGeom prst="flowChartAlternateProcess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endParaRPr lang="en-US" sz="2200" dirty="0">
                <a:solidFill>
                  <a:srgbClr val="008000"/>
                </a:solidFill>
              </a:endParaRPr>
            </a:p>
            <a:p>
              <a:pPr lvl="0" algn="just"/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/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/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/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ID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Kriteria</a:t>
              </a:r>
              <a:r>
                <a:rPr lang="en-ID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Mutu</a:t>
              </a: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ID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 =   4</a:t>
              </a:r>
            </a:p>
            <a:p>
              <a:pPr algn="just"/>
              <a:r>
                <a:rPr lang="en-ID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A- = 3,70</a:t>
              </a:r>
            </a:p>
            <a:p>
              <a:pPr algn="just"/>
              <a:r>
                <a:rPr lang="en-ID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B+ = 3,30</a:t>
              </a: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/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/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179DCA45-6FF1-4203-BC4F-7713A41270D8}"/>
                </a:ext>
              </a:extLst>
            </p:cNvPr>
            <p:cNvSpPr/>
            <p:nvPr/>
          </p:nvSpPr>
          <p:spPr>
            <a:xfrm>
              <a:off x="7781655" y="4773821"/>
              <a:ext cx="2576356" cy="1649730"/>
            </a:xfrm>
            <a:prstGeom prst="flowChartAlternateProcess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ID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Kriteria</a:t>
              </a:r>
              <a:r>
                <a:rPr lang="en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Mutu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 =   3</a:t>
              </a:r>
            </a:p>
            <a:p>
              <a:pPr algn="just"/>
              <a:r>
                <a:rPr lang="en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 = 2,70</a:t>
              </a:r>
            </a:p>
            <a:p>
              <a:pPr algn="just"/>
              <a:r>
                <a:rPr lang="en-ID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C+ = 2,30</a:t>
              </a: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Hasil gambar untuk gambar kartun belajar trigonometri">
              <a:extLst>
                <a:ext uri="{FF2B5EF4-FFF2-40B4-BE49-F238E27FC236}">
                  <a16:creationId xmlns:a16="http://schemas.microsoft.com/office/drawing/2014/main" id="{26C63AD8-2DAA-4686-A770-67C05C0E8A42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679" y="4773821"/>
              <a:ext cx="1848622" cy="1763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04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2AE248B-55C2-4683-BD03-594E8E49A1CC}"/>
              </a:ext>
            </a:extLst>
          </p:cNvPr>
          <p:cNvGrpSpPr/>
          <p:nvPr/>
        </p:nvGrpSpPr>
        <p:grpSpPr>
          <a:xfrm>
            <a:off x="1380723" y="378595"/>
            <a:ext cx="2862943" cy="3122209"/>
            <a:chOff x="1380723" y="378595"/>
            <a:chExt cx="2862943" cy="31222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DFBFA2-6FD7-4BCD-BD53-85F82957FF22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23" y="378595"/>
              <a:ext cx="2862943" cy="221539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F0A25C-113C-4370-AFF5-EC09DFE26393}"/>
                </a:ext>
              </a:extLst>
            </p:cNvPr>
            <p:cNvSpPr txBox="1"/>
            <p:nvPr/>
          </p:nvSpPr>
          <p:spPr>
            <a:xfrm>
              <a:off x="1384246" y="2593991"/>
              <a:ext cx="2850295" cy="90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percaya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diri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jawab-annya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5448B3-BBFE-4A41-B8AA-2574B3CE124E}"/>
              </a:ext>
            </a:extLst>
          </p:cNvPr>
          <p:cNvGrpSpPr/>
          <p:nvPr/>
        </p:nvGrpSpPr>
        <p:grpSpPr>
          <a:xfrm>
            <a:off x="4256335" y="627630"/>
            <a:ext cx="6374380" cy="4387793"/>
            <a:chOff x="4256335" y="627630"/>
            <a:chExt cx="6374380" cy="4387793"/>
          </a:xfrm>
        </p:grpSpPr>
        <p:sp>
          <p:nvSpPr>
            <p:cNvPr id="4" name="Rounded Rectangular Callout 13">
              <a:extLst>
                <a:ext uri="{FF2B5EF4-FFF2-40B4-BE49-F238E27FC236}">
                  <a16:creationId xmlns:a16="http://schemas.microsoft.com/office/drawing/2014/main" id="{92CD6700-F0A4-4A4B-ADCC-C6DCAEEFF12D}"/>
                </a:ext>
              </a:extLst>
            </p:cNvPr>
            <p:cNvSpPr/>
            <p:nvPr/>
          </p:nvSpPr>
          <p:spPr>
            <a:xfrm>
              <a:off x="4522122" y="627630"/>
              <a:ext cx="6108593" cy="1342138"/>
            </a:xfrm>
            <a:prstGeom prst="wedgeRoundRectCallout">
              <a:avLst>
                <a:gd name="adj1" fmla="val -42374"/>
                <a:gd name="adj2" fmla="val 73719"/>
                <a:gd name="adj3" fmla="val 16667"/>
              </a:avLst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Nah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sekarang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bertanya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masalah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persiapan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UAS?</a:t>
              </a: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71463" indent="-271463">
                <a:buFont typeface="+mj-lt"/>
                <a:buAutoNum type="alphaLcParenR" startAt="3"/>
                <a:tabLst>
                  <a:tab pos="87313" algn="l"/>
                  <a:tab pos="457200" algn="l"/>
                </a:tabLst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FontTx/>
                <a:buAutoNum type="alphaLcParenR"/>
              </a:pPr>
              <a:endParaRPr lang="en-ID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/>
              </a:pPr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A30C4-B1C4-4332-91BF-CF0F2B41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335" y="3066812"/>
              <a:ext cx="1578110" cy="1434568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id="{FA94058D-A277-469B-908F-1EADA05F7955}"/>
                </a:ext>
              </a:extLst>
            </p:cNvPr>
            <p:cNvSpPr/>
            <p:nvPr/>
          </p:nvSpPr>
          <p:spPr>
            <a:xfrm rot="10800000">
              <a:off x="5531554" y="2265608"/>
              <a:ext cx="5099158" cy="2749815"/>
            </a:xfrm>
            <a:prstGeom prst="flowChartOnlineStorag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4334BC-486D-466B-8745-4CAA5783A072}"/>
                </a:ext>
              </a:extLst>
            </p:cNvPr>
            <p:cNvSpPr txBox="1"/>
            <p:nvPr/>
          </p:nvSpPr>
          <p:spPr>
            <a:xfrm>
              <a:off x="6217185" y="2270825"/>
              <a:ext cx="3929350" cy="2369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ID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ID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ID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ID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tanyakan</a:t>
              </a:r>
              <a:r>
                <a:rPr lang="en-ID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en-ID" dirty="0"/>
            </a:p>
            <a:p>
              <a:endParaRPr lang="en-ID" dirty="0"/>
            </a:p>
            <a:p>
              <a:endParaRPr lang="en-ID" dirty="0"/>
            </a:p>
            <a:p>
              <a:endParaRPr lang="en-ID" dirty="0"/>
            </a:p>
            <a:p>
              <a:endParaRPr lang="en-ID" dirty="0"/>
            </a:p>
            <a:p>
              <a:endParaRPr lang="en-ID" dirty="0"/>
            </a:p>
            <a:p>
              <a:endParaRPr lang="en-ID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2C8108-15A2-4257-8A87-1CC99A33B842}"/>
              </a:ext>
            </a:extLst>
          </p:cNvPr>
          <p:cNvGrpSpPr/>
          <p:nvPr/>
        </p:nvGrpSpPr>
        <p:grpSpPr>
          <a:xfrm>
            <a:off x="1561288" y="3625594"/>
            <a:ext cx="8741491" cy="2944244"/>
            <a:chOff x="1561288" y="3625594"/>
            <a:chExt cx="8741491" cy="2944244"/>
          </a:xfrm>
        </p:grpSpPr>
        <p:pic>
          <p:nvPicPr>
            <p:cNvPr id="17" name="Picture 16" descr="Hasil gambar untuk self efficacy">
              <a:extLst>
                <a:ext uri="{FF2B5EF4-FFF2-40B4-BE49-F238E27FC236}">
                  <a16:creationId xmlns:a16="http://schemas.microsoft.com/office/drawing/2014/main" id="{15847255-85E0-4780-A44F-D75D0534227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398" y="3625594"/>
              <a:ext cx="1600199" cy="1529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361BD173-7F34-44DE-95D6-AB5B6E1E6C40}"/>
                </a:ext>
              </a:extLst>
            </p:cNvPr>
            <p:cNvSpPr/>
            <p:nvPr/>
          </p:nvSpPr>
          <p:spPr>
            <a:xfrm>
              <a:off x="1561288" y="5352892"/>
              <a:ext cx="2808515" cy="906814"/>
            </a:xfrm>
            <a:prstGeom prst="wedgeRoundRectCallout">
              <a:avLst>
                <a:gd name="adj1" fmla="val -5717"/>
                <a:gd name="adj2" fmla="val 73843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UAS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menantang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diselesaikan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EDF87945-C8C9-4673-BC94-3E34EE60BBF8}"/>
                </a:ext>
              </a:extLst>
            </p:cNvPr>
            <p:cNvSpPr/>
            <p:nvPr/>
          </p:nvSpPr>
          <p:spPr>
            <a:xfrm>
              <a:off x="4878807" y="5042760"/>
              <a:ext cx="5423972" cy="1527078"/>
            </a:xfrm>
            <a:prstGeom prst="flowChartPunchedTape">
              <a:avLst/>
            </a:prstGeom>
            <a:solidFill>
              <a:srgbClr val="CCCCFF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C1BBF-DBDE-4897-93B9-6DE679D6FADF}"/>
                </a:ext>
              </a:extLst>
            </p:cNvPr>
            <p:cNvSpPr txBox="1"/>
            <p:nvPr/>
          </p:nvSpPr>
          <p:spPr>
            <a:xfrm>
              <a:off x="4878807" y="5432374"/>
              <a:ext cx="5423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Alloh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mengerjakan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UAS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sebaik-baiknya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Semoga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sukses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91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 result for logo ikip siliwangi">
            <a:extLst>
              <a:ext uri="{FF2B5EF4-FFF2-40B4-BE49-F238E27FC236}">
                <a16:creationId xmlns:a16="http://schemas.microsoft.com/office/drawing/2014/main" id="{C6E42B11-D30B-4E1A-A02F-D7F4CA5093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93" y="1007474"/>
            <a:ext cx="1531222" cy="152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3">
            <a:extLst>
              <a:ext uri="{FF2B5EF4-FFF2-40B4-BE49-F238E27FC236}">
                <a16:creationId xmlns:a16="http://schemas.microsoft.com/office/drawing/2014/main" id="{B4158F01-79EF-4461-A2E9-7ABB8CBA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935" y="834413"/>
            <a:ext cx="4366570" cy="130628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 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terbaik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melawan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rasa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-mas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me-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ningkatkan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rasa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percaya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diri</a:t>
            </a:r>
            <a:endParaRPr lang="en-ID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C084246-85CD-47E8-90B4-B41E010330D6}"/>
              </a:ext>
            </a:extLst>
          </p:cNvPr>
          <p:cNvSpPr/>
          <p:nvPr/>
        </p:nvSpPr>
        <p:spPr>
          <a:xfrm>
            <a:off x="5765819" y="2749358"/>
            <a:ext cx="4506686" cy="1597409"/>
          </a:xfrm>
          <a:prstGeom prst="wedgeRoundRectCallout">
            <a:avLst>
              <a:gd name="adj1" fmla="val -42491"/>
              <a:gd name="adj2" fmla="val 70432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/>
            <a:endParaRPr lang="en-US" sz="2000" kern="100" dirty="0">
              <a:solidFill>
                <a:srgbClr val="0033CC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Agar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penguasaan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kita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kuat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mari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kita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susun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contoh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soal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Penalaran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deduktif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yang lain,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kemudian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kita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selesaikan</a:t>
            </a:r>
            <a:r>
              <a:rPr lang="en-US" sz="2200" kern="100" dirty="0">
                <a:solidFill>
                  <a:srgbClr val="0066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endParaRPr lang="en-ID" sz="2000" kern="100" dirty="0">
              <a:solidFill>
                <a:srgbClr val="0033CC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D" sz="2000" dirty="0">
              <a:solidFill>
                <a:srgbClr val="0033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 descr="Hasil gambar untuk gambar kartun belajar trigonometri">
            <a:extLst>
              <a:ext uri="{FF2B5EF4-FFF2-40B4-BE49-F238E27FC236}">
                <a16:creationId xmlns:a16="http://schemas.microsoft.com/office/drawing/2014/main" id="{72BAA391-0E18-4AC8-9E44-47306EFD17C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23" y="3165906"/>
            <a:ext cx="1561170" cy="17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F008C0-A02C-48EB-8994-7EFACB78F0D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0" y="2994986"/>
            <a:ext cx="2516639" cy="20318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55A05A-BA50-4B91-9816-2C885FB9CDAD}"/>
              </a:ext>
            </a:extLst>
          </p:cNvPr>
          <p:cNvGrpSpPr/>
          <p:nvPr/>
        </p:nvGrpSpPr>
        <p:grpSpPr>
          <a:xfrm>
            <a:off x="1262703" y="4844760"/>
            <a:ext cx="9006232" cy="1879011"/>
            <a:chOff x="1262703" y="4844760"/>
            <a:chExt cx="9006232" cy="1879011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B239B7F2-8153-4CFA-AE6C-CE75345D5922}"/>
                </a:ext>
              </a:extLst>
            </p:cNvPr>
            <p:cNvSpPr/>
            <p:nvPr/>
          </p:nvSpPr>
          <p:spPr>
            <a:xfrm>
              <a:off x="1262703" y="5018510"/>
              <a:ext cx="4172935" cy="1523245"/>
            </a:xfrm>
            <a:prstGeom prst="cloudCallout">
              <a:avLst>
                <a:gd name="adj1" fmla="val 62112"/>
                <a:gd name="adj2" fmla="val -19228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ingin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mencoba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menyusun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lagi</a:t>
              </a:r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Flowchart: Punched Tape 1">
              <a:extLst>
                <a:ext uri="{FF2B5EF4-FFF2-40B4-BE49-F238E27FC236}">
                  <a16:creationId xmlns:a16="http://schemas.microsoft.com/office/drawing/2014/main" id="{9AA69CEA-5F74-4C85-8013-4CD27F064BA8}"/>
                </a:ext>
              </a:extLst>
            </p:cNvPr>
            <p:cNvSpPr/>
            <p:nvPr/>
          </p:nvSpPr>
          <p:spPr>
            <a:xfrm>
              <a:off x="6096000" y="4844760"/>
              <a:ext cx="4172935" cy="1879011"/>
            </a:xfrm>
            <a:prstGeom prst="flowChartPunchedTape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kami:</a:t>
              </a:r>
            </a:p>
            <a:p>
              <a:endPara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Siapa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menjawab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kami?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001752-BC37-4CA0-BAE0-EFBA756A2465}"/>
              </a:ext>
            </a:extLst>
          </p:cNvPr>
          <p:cNvGrpSpPr/>
          <p:nvPr/>
        </p:nvGrpSpPr>
        <p:grpSpPr>
          <a:xfrm>
            <a:off x="2757006" y="452160"/>
            <a:ext cx="2966906" cy="2713746"/>
            <a:chOff x="20279" y="193644"/>
            <a:chExt cx="4534834" cy="351137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9EDAD07-E4AA-40D2-B4E3-F83C8B2E3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2" y="193644"/>
              <a:ext cx="3820444" cy="225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4E22FE-B108-46F4-A057-74E66B32F8A9}"/>
                </a:ext>
              </a:extLst>
            </p:cNvPr>
            <p:cNvSpPr txBox="1"/>
            <p:nvPr/>
          </p:nvSpPr>
          <p:spPr>
            <a:xfrm>
              <a:off x="20279" y="2448545"/>
              <a:ext cx="4534834" cy="125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mengantar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lulusan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SDM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berkualitas</a:t>
              </a:r>
              <a:endParaRPr lang="en-ID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D467AE-31BD-41D9-9D56-F8DFCD51714D}"/>
              </a:ext>
            </a:extLst>
          </p:cNvPr>
          <p:cNvGrpSpPr/>
          <p:nvPr/>
        </p:nvGrpSpPr>
        <p:grpSpPr>
          <a:xfrm>
            <a:off x="1761388" y="485360"/>
            <a:ext cx="8669224" cy="3977685"/>
            <a:chOff x="1761388" y="485360"/>
            <a:chExt cx="8669224" cy="3977685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96BA2949-43F4-4663-A1DE-7DE52B723F76}"/>
                </a:ext>
              </a:extLst>
            </p:cNvPr>
            <p:cNvSpPr/>
            <p:nvPr/>
          </p:nvSpPr>
          <p:spPr>
            <a:xfrm>
              <a:off x="1761388" y="485360"/>
              <a:ext cx="6611431" cy="3656981"/>
            </a:xfrm>
            <a:prstGeom prst="wedgeRoundRectCallout">
              <a:avLst>
                <a:gd name="adj1" fmla="val 43976"/>
                <a:gd name="adj2" fmla="val 64569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S2 Pendidikan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proposal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peneli-tiannya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memiliki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kebebasan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berekspresi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berinovasi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-an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Demikian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pula,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meng-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implementasikan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sekolah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bertanya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6276E3-DECE-433C-88E7-4F537544DA3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979" y="719207"/>
              <a:ext cx="1994633" cy="2076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3E3562-DD79-42E2-B589-4CE5FC1552A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78" y="2917483"/>
              <a:ext cx="1994633" cy="1545562"/>
            </a:xfrm>
            <a:prstGeom prst="rect">
              <a:avLst/>
            </a:prstGeom>
          </p:spPr>
        </p:pic>
      </p:grpSp>
      <p:sp>
        <p:nvSpPr>
          <p:cNvPr id="35" name="Flowchart: Punched Tape 34">
            <a:extLst>
              <a:ext uri="{FF2B5EF4-FFF2-40B4-BE49-F238E27FC236}">
                <a16:creationId xmlns:a16="http://schemas.microsoft.com/office/drawing/2014/main" id="{D8972065-F4CD-4FD3-9293-5676882DD919}"/>
              </a:ext>
            </a:extLst>
          </p:cNvPr>
          <p:cNvSpPr/>
          <p:nvPr/>
        </p:nvSpPr>
        <p:spPr>
          <a:xfrm>
            <a:off x="5518785" y="4564627"/>
            <a:ext cx="4870690" cy="2137273"/>
          </a:xfrm>
          <a:prstGeom prst="flowChartPunchedTap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S2 Pend.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menganut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Merdeka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endParaRPr lang="en-ID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CA0714-6C05-4745-9B6F-47E2330EA9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85" y="4324407"/>
            <a:ext cx="1661741" cy="1799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6BCFFE-D928-4943-97D9-82D4E0F4020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52" y="4324407"/>
            <a:ext cx="1802774" cy="17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0801656-1579-489F-B0D2-8486EB755F13}"/>
              </a:ext>
            </a:extLst>
          </p:cNvPr>
          <p:cNvSpPr/>
          <p:nvPr/>
        </p:nvSpPr>
        <p:spPr>
          <a:xfrm>
            <a:off x="5212641" y="576043"/>
            <a:ext cx="5347301" cy="2156140"/>
          </a:xfrm>
          <a:prstGeom prst="wedgeRoundRectCallout">
            <a:avLst>
              <a:gd name="adj1" fmla="val 1420"/>
              <a:gd name="adj2" fmla="val 79770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berdoa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mengucap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syukur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 SWT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semoga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Amin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D" sz="22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CC71C6-AF0A-4E5E-84BA-D55D3198C622}"/>
              </a:ext>
            </a:extLst>
          </p:cNvPr>
          <p:cNvGrpSpPr/>
          <p:nvPr/>
        </p:nvGrpSpPr>
        <p:grpSpPr>
          <a:xfrm>
            <a:off x="1632058" y="3429000"/>
            <a:ext cx="9054410" cy="2852957"/>
            <a:chOff x="1632058" y="3429000"/>
            <a:chExt cx="9054410" cy="2852957"/>
          </a:xfrm>
        </p:grpSpPr>
        <p:pic>
          <p:nvPicPr>
            <p:cNvPr id="13" name="Picture 12" descr="Gambar terkait">
              <a:extLst>
                <a:ext uri="{FF2B5EF4-FFF2-40B4-BE49-F238E27FC236}">
                  <a16:creationId xmlns:a16="http://schemas.microsoft.com/office/drawing/2014/main" id="{987D1F04-4989-44C4-9031-DBA4911FEC02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516" y="3535573"/>
              <a:ext cx="2193822" cy="2578788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15" name="Picture 14" descr="Gambar terkait">
              <a:extLst>
                <a:ext uri="{FF2B5EF4-FFF2-40B4-BE49-F238E27FC236}">
                  <a16:creationId xmlns:a16="http://schemas.microsoft.com/office/drawing/2014/main" id="{0233C724-0897-4A6B-A1DB-5939C037C8DD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040" y="3703170"/>
              <a:ext cx="2036428" cy="2578787"/>
            </a:xfrm>
            <a:prstGeom prst="rect">
              <a:avLst/>
            </a:prstGeom>
            <a:noFill/>
            <a:ln>
              <a:solidFill>
                <a:srgbClr val="A50021"/>
              </a:solidFill>
            </a:ln>
          </p:spPr>
        </p:pic>
        <p:pic>
          <p:nvPicPr>
            <p:cNvPr id="14" name="Picture 13" descr="Hasil gambar untuk kata mutiara motivasi belajar">
              <a:extLst>
                <a:ext uri="{FF2B5EF4-FFF2-40B4-BE49-F238E27FC236}">
                  <a16:creationId xmlns:a16="http://schemas.microsoft.com/office/drawing/2014/main" id="{0CE271DC-3168-413F-BAFA-05D984A606F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058" y="3429000"/>
              <a:ext cx="4245428" cy="23295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876ACE-EB06-4575-82B7-18FC1A071287}"/>
              </a:ext>
            </a:extLst>
          </p:cNvPr>
          <p:cNvGrpSpPr/>
          <p:nvPr/>
        </p:nvGrpSpPr>
        <p:grpSpPr>
          <a:xfrm>
            <a:off x="1632058" y="244612"/>
            <a:ext cx="3406430" cy="2853286"/>
            <a:chOff x="1632058" y="244612"/>
            <a:chExt cx="3406430" cy="2853286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B71FCA9-8F06-4FF4-A48D-E03D2A1B2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853" y="244612"/>
              <a:ext cx="3007282" cy="177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1467DE-E5F5-43F0-AD5A-93A0065534B6}"/>
                </a:ext>
              </a:extLst>
            </p:cNvPr>
            <p:cNvSpPr txBox="1"/>
            <p:nvPr/>
          </p:nvSpPr>
          <p:spPr>
            <a:xfrm>
              <a:off x="1632058" y="1897569"/>
              <a:ext cx="34064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Acara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mengantar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SDM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berkualitas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626</Words>
  <Application>Microsoft Office PowerPoint</Application>
  <PresentationFormat>Widescreen</PresentationFormat>
  <Paragraphs>224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Algerian</vt:lpstr>
      <vt:lpstr>-apple-system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Utari Sumarmo</dc:creator>
  <cp:lastModifiedBy>Utari Sumarmo</cp:lastModifiedBy>
  <cp:revision>87</cp:revision>
  <dcterms:created xsi:type="dcterms:W3CDTF">2021-07-24T06:34:03Z</dcterms:created>
  <dcterms:modified xsi:type="dcterms:W3CDTF">2021-09-12T15:16:40Z</dcterms:modified>
</cp:coreProperties>
</file>